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diagrams/quickStyle1.xml" ContentType="application/vnd.openxmlformats-officedocument.drawingml.diagramStyle+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23"/>
  </p:notesMasterIdLst>
  <p:sldIdLst>
    <p:sldId id="256" r:id="rId3"/>
    <p:sldId id="282" r:id="rId4"/>
    <p:sldId id="283" r:id="rId5"/>
    <p:sldId id="258" r:id="rId6"/>
    <p:sldId id="259" r:id="rId7"/>
    <p:sldId id="257" r:id="rId8"/>
    <p:sldId id="261" r:id="rId9"/>
    <p:sldId id="262" r:id="rId10"/>
    <p:sldId id="263" r:id="rId11"/>
    <p:sldId id="260" r:id="rId12"/>
    <p:sldId id="268" r:id="rId13"/>
    <p:sldId id="272" r:id="rId14"/>
    <p:sldId id="264" r:id="rId15"/>
    <p:sldId id="271" r:id="rId16"/>
    <p:sldId id="273" r:id="rId17"/>
    <p:sldId id="274" r:id="rId18"/>
    <p:sldId id="275" r:id="rId19"/>
    <p:sldId id="276" r:id="rId20"/>
    <p:sldId id="277" r:id="rId21"/>
    <p:sldId id="278"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638" autoAdjust="0"/>
  </p:normalViewPr>
  <p:slideViewPr>
    <p:cSldViewPr>
      <p:cViewPr>
        <p:scale>
          <a:sx n="57" d="100"/>
          <a:sy n="57" d="100"/>
        </p:scale>
        <p:origin x="-1746" y="25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EBrownsword\My%20Documents\Electric%20Transportation\Communications\Price%20Comparison%20Graphs\EIA%20Jun%2012%20Update.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roundedCorners val="1"/>
  <c:clrMapOvr bg1="lt1" tx1="dk1" bg2="lt2" tx2="dk2" accent1="accent1" accent2="accent2" accent3="accent3" accent4="accent4" accent5="accent5" accent6="accent6" hlink="hlink" folHlink="folHlink"/>
  <c:chart>
    <c:title>
      <c:tx>
        <c:rich>
          <a:bodyPr/>
          <a:lstStyle/>
          <a:p>
            <a:pPr algn="ctr">
              <a:defRPr/>
            </a:pPr>
            <a:r>
              <a:rPr lang="en-US" sz="1800" b="1" i="0" baseline="0" dirty="0" smtClean="0"/>
              <a:t>National Average Monthly Gasoline Retail Price v.</a:t>
            </a:r>
          </a:p>
          <a:p>
            <a:pPr algn="ctr">
              <a:defRPr/>
            </a:pPr>
            <a:r>
              <a:rPr lang="en-US" sz="1800" b="1" i="0" baseline="0" dirty="0" smtClean="0"/>
              <a:t> Monthly Residential Electricity Price*</a:t>
            </a:r>
            <a:endParaRPr lang="en-US" sz="1800" b="1" i="0" baseline="0" dirty="0"/>
          </a:p>
        </c:rich>
      </c:tx>
      <c:layout>
        <c:manualLayout>
          <c:xMode val="edge"/>
          <c:yMode val="edge"/>
          <c:x val="0.22226395373144756"/>
          <c:y val="0"/>
        </c:manualLayout>
      </c:layout>
    </c:title>
    <c:plotArea>
      <c:layout>
        <c:manualLayout>
          <c:layoutTarget val="inner"/>
          <c:xMode val="edge"/>
          <c:yMode val="edge"/>
          <c:x val="9.6303911792685229E-2"/>
          <c:y val="0.14151474448046986"/>
          <c:w val="0.85872691798481082"/>
          <c:h val="0.7157199320673161"/>
        </c:manualLayout>
      </c:layout>
      <c:lineChart>
        <c:grouping val="standard"/>
        <c:ser>
          <c:idx val="0"/>
          <c:order val="0"/>
          <c:tx>
            <c:strRef>
              <c:f>Sheet1!$G$1</c:f>
              <c:strCache>
                <c:ptCount val="1"/>
                <c:pt idx="0">
                  <c:v>Residential Electricity Real Price Jun 2012</c:v>
                </c:pt>
              </c:strCache>
            </c:strRef>
          </c:tx>
          <c:marker>
            <c:symbol val="none"/>
          </c:marker>
          <c:cat>
            <c:numRef>
              <c:f>Sheet1!$F$2:$F$451</c:f>
              <c:numCache>
                <c:formatCode>mmmm\ yyyy</c:formatCode>
                <c:ptCount val="450"/>
                <c:pt idx="0">
                  <c:v>27942</c:v>
                </c:pt>
                <c:pt idx="1">
                  <c:v>27973</c:v>
                </c:pt>
                <c:pt idx="2">
                  <c:v>28004</c:v>
                </c:pt>
                <c:pt idx="3">
                  <c:v>28034</c:v>
                </c:pt>
                <c:pt idx="4">
                  <c:v>28065</c:v>
                </c:pt>
                <c:pt idx="5">
                  <c:v>28095</c:v>
                </c:pt>
                <c:pt idx="6">
                  <c:v>28126</c:v>
                </c:pt>
                <c:pt idx="7">
                  <c:v>28157</c:v>
                </c:pt>
                <c:pt idx="8">
                  <c:v>28185</c:v>
                </c:pt>
                <c:pt idx="9">
                  <c:v>28216</c:v>
                </c:pt>
                <c:pt idx="10">
                  <c:v>28246</c:v>
                </c:pt>
                <c:pt idx="11">
                  <c:v>28277</c:v>
                </c:pt>
                <c:pt idx="12">
                  <c:v>28307</c:v>
                </c:pt>
                <c:pt idx="13">
                  <c:v>28338</c:v>
                </c:pt>
                <c:pt idx="14">
                  <c:v>28369</c:v>
                </c:pt>
                <c:pt idx="15">
                  <c:v>28399</c:v>
                </c:pt>
                <c:pt idx="16">
                  <c:v>28430</c:v>
                </c:pt>
                <c:pt idx="17">
                  <c:v>28460</c:v>
                </c:pt>
                <c:pt idx="18">
                  <c:v>28491</c:v>
                </c:pt>
                <c:pt idx="19">
                  <c:v>28522</c:v>
                </c:pt>
                <c:pt idx="20">
                  <c:v>28550</c:v>
                </c:pt>
                <c:pt idx="21">
                  <c:v>28581</c:v>
                </c:pt>
                <c:pt idx="22">
                  <c:v>28611</c:v>
                </c:pt>
                <c:pt idx="23">
                  <c:v>28642</c:v>
                </c:pt>
                <c:pt idx="24">
                  <c:v>28672</c:v>
                </c:pt>
                <c:pt idx="25">
                  <c:v>28703</c:v>
                </c:pt>
                <c:pt idx="26">
                  <c:v>28734</c:v>
                </c:pt>
                <c:pt idx="27">
                  <c:v>28764</c:v>
                </c:pt>
                <c:pt idx="28">
                  <c:v>28795</c:v>
                </c:pt>
                <c:pt idx="29">
                  <c:v>28825</c:v>
                </c:pt>
                <c:pt idx="30">
                  <c:v>28856</c:v>
                </c:pt>
                <c:pt idx="31">
                  <c:v>28887</c:v>
                </c:pt>
                <c:pt idx="32">
                  <c:v>28915</c:v>
                </c:pt>
                <c:pt idx="33">
                  <c:v>28946</c:v>
                </c:pt>
                <c:pt idx="34">
                  <c:v>28976</c:v>
                </c:pt>
                <c:pt idx="35">
                  <c:v>29007</c:v>
                </c:pt>
                <c:pt idx="36">
                  <c:v>29037</c:v>
                </c:pt>
                <c:pt idx="37">
                  <c:v>29068</c:v>
                </c:pt>
                <c:pt idx="38">
                  <c:v>29099</c:v>
                </c:pt>
                <c:pt idx="39">
                  <c:v>29129</c:v>
                </c:pt>
                <c:pt idx="40">
                  <c:v>29160</c:v>
                </c:pt>
                <c:pt idx="41">
                  <c:v>29190</c:v>
                </c:pt>
                <c:pt idx="42">
                  <c:v>29221</c:v>
                </c:pt>
                <c:pt idx="43">
                  <c:v>29252</c:v>
                </c:pt>
                <c:pt idx="44">
                  <c:v>29281</c:v>
                </c:pt>
                <c:pt idx="45">
                  <c:v>29312</c:v>
                </c:pt>
                <c:pt idx="46">
                  <c:v>29342</c:v>
                </c:pt>
                <c:pt idx="47">
                  <c:v>29373</c:v>
                </c:pt>
                <c:pt idx="48">
                  <c:v>29403</c:v>
                </c:pt>
                <c:pt idx="49">
                  <c:v>29434</c:v>
                </c:pt>
                <c:pt idx="50">
                  <c:v>29465</c:v>
                </c:pt>
                <c:pt idx="51">
                  <c:v>29495</c:v>
                </c:pt>
                <c:pt idx="52">
                  <c:v>29526</c:v>
                </c:pt>
                <c:pt idx="53">
                  <c:v>29556</c:v>
                </c:pt>
                <c:pt idx="54">
                  <c:v>29587</c:v>
                </c:pt>
                <c:pt idx="55">
                  <c:v>29618</c:v>
                </c:pt>
                <c:pt idx="56">
                  <c:v>29646</c:v>
                </c:pt>
                <c:pt idx="57">
                  <c:v>29677</c:v>
                </c:pt>
                <c:pt idx="58">
                  <c:v>29707</c:v>
                </c:pt>
                <c:pt idx="59">
                  <c:v>29738</c:v>
                </c:pt>
                <c:pt idx="60">
                  <c:v>29768</c:v>
                </c:pt>
                <c:pt idx="61">
                  <c:v>29799</c:v>
                </c:pt>
                <c:pt idx="62">
                  <c:v>29830</c:v>
                </c:pt>
                <c:pt idx="63">
                  <c:v>29860</c:v>
                </c:pt>
                <c:pt idx="64">
                  <c:v>29891</c:v>
                </c:pt>
                <c:pt idx="65">
                  <c:v>29921</c:v>
                </c:pt>
                <c:pt idx="66">
                  <c:v>29952</c:v>
                </c:pt>
                <c:pt idx="67">
                  <c:v>29983</c:v>
                </c:pt>
                <c:pt idx="68">
                  <c:v>30011</c:v>
                </c:pt>
                <c:pt idx="69">
                  <c:v>30042</c:v>
                </c:pt>
                <c:pt idx="70">
                  <c:v>30072</c:v>
                </c:pt>
                <c:pt idx="71">
                  <c:v>30103</c:v>
                </c:pt>
                <c:pt idx="72">
                  <c:v>30133</c:v>
                </c:pt>
                <c:pt idx="73">
                  <c:v>30164</c:v>
                </c:pt>
                <c:pt idx="74">
                  <c:v>30195</c:v>
                </c:pt>
                <c:pt idx="75">
                  <c:v>30225</c:v>
                </c:pt>
                <c:pt idx="76">
                  <c:v>30256</c:v>
                </c:pt>
                <c:pt idx="77">
                  <c:v>30286</c:v>
                </c:pt>
                <c:pt idx="78">
                  <c:v>30317</c:v>
                </c:pt>
                <c:pt idx="79">
                  <c:v>30348</c:v>
                </c:pt>
                <c:pt idx="80">
                  <c:v>30376</c:v>
                </c:pt>
                <c:pt idx="81">
                  <c:v>30407</c:v>
                </c:pt>
                <c:pt idx="82">
                  <c:v>30437</c:v>
                </c:pt>
                <c:pt idx="83">
                  <c:v>30468</c:v>
                </c:pt>
                <c:pt idx="84">
                  <c:v>30498</c:v>
                </c:pt>
                <c:pt idx="85">
                  <c:v>30529</c:v>
                </c:pt>
                <c:pt idx="86">
                  <c:v>30560</c:v>
                </c:pt>
                <c:pt idx="87">
                  <c:v>30590</c:v>
                </c:pt>
                <c:pt idx="88">
                  <c:v>30621</c:v>
                </c:pt>
                <c:pt idx="89">
                  <c:v>30651</c:v>
                </c:pt>
                <c:pt idx="90">
                  <c:v>30682</c:v>
                </c:pt>
                <c:pt idx="91">
                  <c:v>30713</c:v>
                </c:pt>
                <c:pt idx="92">
                  <c:v>30742</c:v>
                </c:pt>
                <c:pt idx="93">
                  <c:v>30773</c:v>
                </c:pt>
                <c:pt idx="94">
                  <c:v>30803</c:v>
                </c:pt>
                <c:pt idx="95">
                  <c:v>30834</c:v>
                </c:pt>
                <c:pt idx="96">
                  <c:v>30864</c:v>
                </c:pt>
                <c:pt idx="97">
                  <c:v>30895</c:v>
                </c:pt>
                <c:pt idx="98">
                  <c:v>30926</c:v>
                </c:pt>
                <c:pt idx="99">
                  <c:v>30956</c:v>
                </c:pt>
                <c:pt idx="100">
                  <c:v>30987</c:v>
                </c:pt>
                <c:pt idx="101">
                  <c:v>31017</c:v>
                </c:pt>
                <c:pt idx="102">
                  <c:v>31048</c:v>
                </c:pt>
                <c:pt idx="103">
                  <c:v>31079</c:v>
                </c:pt>
                <c:pt idx="104">
                  <c:v>31107</c:v>
                </c:pt>
                <c:pt idx="105">
                  <c:v>31138</c:v>
                </c:pt>
                <c:pt idx="106">
                  <c:v>31168</c:v>
                </c:pt>
                <c:pt idx="107">
                  <c:v>31199</c:v>
                </c:pt>
                <c:pt idx="108">
                  <c:v>31229</c:v>
                </c:pt>
                <c:pt idx="109">
                  <c:v>31260</c:v>
                </c:pt>
                <c:pt idx="110">
                  <c:v>31291</c:v>
                </c:pt>
                <c:pt idx="111">
                  <c:v>31321</c:v>
                </c:pt>
                <c:pt idx="112">
                  <c:v>31352</c:v>
                </c:pt>
                <c:pt idx="113">
                  <c:v>31382</c:v>
                </c:pt>
                <c:pt idx="114">
                  <c:v>31413</c:v>
                </c:pt>
                <c:pt idx="115">
                  <c:v>31444</c:v>
                </c:pt>
                <c:pt idx="116">
                  <c:v>31472</c:v>
                </c:pt>
                <c:pt idx="117">
                  <c:v>31503</c:v>
                </c:pt>
                <c:pt idx="118">
                  <c:v>31533</c:v>
                </c:pt>
                <c:pt idx="119">
                  <c:v>31564</c:v>
                </c:pt>
                <c:pt idx="120">
                  <c:v>31594</c:v>
                </c:pt>
                <c:pt idx="121">
                  <c:v>31625</c:v>
                </c:pt>
                <c:pt idx="122">
                  <c:v>31656</c:v>
                </c:pt>
                <c:pt idx="123">
                  <c:v>31686</c:v>
                </c:pt>
                <c:pt idx="124">
                  <c:v>31717</c:v>
                </c:pt>
                <c:pt idx="125">
                  <c:v>31747</c:v>
                </c:pt>
                <c:pt idx="126">
                  <c:v>31778</c:v>
                </c:pt>
                <c:pt idx="127">
                  <c:v>31809</c:v>
                </c:pt>
                <c:pt idx="128">
                  <c:v>31837</c:v>
                </c:pt>
                <c:pt idx="129">
                  <c:v>31868</c:v>
                </c:pt>
                <c:pt idx="130">
                  <c:v>31898</c:v>
                </c:pt>
                <c:pt idx="131">
                  <c:v>31929</c:v>
                </c:pt>
                <c:pt idx="132">
                  <c:v>31959</c:v>
                </c:pt>
                <c:pt idx="133">
                  <c:v>31990</c:v>
                </c:pt>
                <c:pt idx="134">
                  <c:v>32021</c:v>
                </c:pt>
                <c:pt idx="135">
                  <c:v>32051</c:v>
                </c:pt>
                <c:pt idx="136">
                  <c:v>32082</c:v>
                </c:pt>
                <c:pt idx="137">
                  <c:v>32112</c:v>
                </c:pt>
                <c:pt idx="138">
                  <c:v>32143</c:v>
                </c:pt>
                <c:pt idx="139">
                  <c:v>32174</c:v>
                </c:pt>
                <c:pt idx="140">
                  <c:v>32203</c:v>
                </c:pt>
                <c:pt idx="141">
                  <c:v>32234</c:v>
                </c:pt>
                <c:pt idx="142">
                  <c:v>32264</c:v>
                </c:pt>
                <c:pt idx="143">
                  <c:v>32295</c:v>
                </c:pt>
                <c:pt idx="144">
                  <c:v>32325</c:v>
                </c:pt>
                <c:pt idx="145">
                  <c:v>32356</c:v>
                </c:pt>
                <c:pt idx="146">
                  <c:v>32387</c:v>
                </c:pt>
                <c:pt idx="147">
                  <c:v>32417</c:v>
                </c:pt>
                <c:pt idx="148">
                  <c:v>32448</c:v>
                </c:pt>
                <c:pt idx="149">
                  <c:v>32478</c:v>
                </c:pt>
                <c:pt idx="150">
                  <c:v>32509</c:v>
                </c:pt>
                <c:pt idx="151">
                  <c:v>32540</c:v>
                </c:pt>
                <c:pt idx="152">
                  <c:v>32568</c:v>
                </c:pt>
                <c:pt idx="153">
                  <c:v>32599</c:v>
                </c:pt>
                <c:pt idx="154">
                  <c:v>32629</c:v>
                </c:pt>
                <c:pt idx="155">
                  <c:v>32660</c:v>
                </c:pt>
                <c:pt idx="156">
                  <c:v>32690</c:v>
                </c:pt>
                <c:pt idx="157">
                  <c:v>32721</c:v>
                </c:pt>
                <c:pt idx="158">
                  <c:v>32752</c:v>
                </c:pt>
                <c:pt idx="159">
                  <c:v>32782</c:v>
                </c:pt>
                <c:pt idx="160">
                  <c:v>32813</c:v>
                </c:pt>
                <c:pt idx="161">
                  <c:v>32843</c:v>
                </c:pt>
                <c:pt idx="162">
                  <c:v>32874</c:v>
                </c:pt>
                <c:pt idx="163">
                  <c:v>32905</c:v>
                </c:pt>
                <c:pt idx="164">
                  <c:v>32933</c:v>
                </c:pt>
                <c:pt idx="165">
                  <c:v>32964</c:v>
                </c:pt>
                <c:pt idx="166">
                  <c:v>32994</c:v>
                </c:pt>
                <c:pt idx="167">
                  <c:v>33025</c:v>
                </c:pt>
                <c:pt idx="168">
                  <c:v>33055</c:v>
                </c:pt>
                <c:pt idx="169">
                  <c:v>33086</c:v>
                </c:pt>
                <c:pt idx="170">
                  <c:v>33117</c:v>
                </c:pt>
                <c:pt idx="171">
                  <c:v>33147</c:v>
                </c:pt>
                <c:pt idx="172">
                  <c:v>33178</c:v>
                </c:pt>
                <c:pt idx="173">
                  <c:v>33208</c:v>
                </c:pt>
                <c:pt idx="174">
                  <c:v>33239</c:v>
                </c:pt>
                <c:pt idx="175">
                  <c:v>33270</c:v>
                </c:pt>
                <c:pt idx="176">
                  <c:v>33298</c:v>
                </c:pt>
                <c:pt idx="177">
                  <c:v>33329</c:v>
                </c:pt>
                <c:pt idx="178">
                  <c:v>33359</c:v>
                </c:pt>
                <c:pt idx="179">
                  <c:v>33390</c:v>
                </c:pt>
                <c:pt idx="180">
                  <c:v>33420</c:v>
                </c:pt>
                <c:pt idx="181">
                  <c:v>33451</c:v>
                </c:pt>
                <c:pt idx="182">
                  <c:v>33482</c:v>
                </c:pt>
                <c:pt idx="183">
                  <c:v>33512</c:v>
                </c:pt>
                <c:pt idx="184">
                  <c:v>33543</c:v>
                </c:pt>
                <c:pt idx="185">
                  <c:v>33573</c:v>
                </c:pt>
                <c:pt idx="186">
                  <c:v>33604</c:v>
                </c:pt>
                <c:pt idx="187">
                  <c:v>33635</c:v>
                </c:pt>
                <c:pt idx="188">
                  <c:v>33664</c:v>
                </c:pt>
                <c:pt idx="189">
                  <c:v>33695</c:v>
                </c:pt>
                <c:pt idx="190">
                  <c:v>33725</c:v>
                </c:pt>
                <c:pt idx="191">
                  <c:v>33756</c:v>
                </c:pt>
                <c:pt idx="192">
                  <c:v>33786</c:v>
                </c:pt>
                <c:pt idx="193">
                  <c:v>33817</c:v>
                </c:pt>
                <c:pt idx="194">
                  <c:v>33848</c:v>
                </c:pt>
                <c:pt idx="195">
                  <c:v>33878</c:v>
                </c:pt>
                <c:pt idx="196">
                  <c:v>33909</c:v>
                </c:pt>
                <c:pt idx="197">
                  <c:v>33939</c:v>
                </c:pt>
                <c:pt idx="198">
                  <c:v>33970</c:v>
                </c:pt>
                <c:pt idx="199">
                  <c:v>34001</c:v>
                </c:pt>
                <c:pt idx="200">
                  <c:v>34029</c:v>
                </c:pt>
                <c:pt idx="201">
                  <c:v>34060</c:v>
                </c:pt>
                <c:pt idx="202">
                  <c:v>34090</c:v>
                </c:pt>
                <c:pt idx="203">
                  <c:v>34121</c:v>
                </c:pt>
                <c:pt idx="204">
                  <c:v>34151</c:v>
                </c:pt>
                <c:pt idx="205">
                  <c:v>34182</c:v>
                </c:pt>
                <c:pt idx="206">
                  <c:v>34213</c:v>
                </c:pt>
                <c:pt idx="207">
                  <c:v>34243</c:v>
                </c:pt>
                <c:pt idx="208">
                  <c:v>34274</c:v>
                </c:pt>
                <c:pt idx="209">
                  <c:v>34304</c:v>
                </c:pt>
                <c:pt idx="210">
                  <c:v>34335</c:v>
                </c:pt>
                <c:pt idx="211">
                  <c:v>34366</c:v>
                </c:pt>
                <c:pt idx="212">
                  <c:v>34394</c:v>
                </c:pt>
                <c:pt idx="213">
                  <c:v>34425</c:v>
                </c:pt>
                <c:pt idx="214">
                  <c:v>34455</c:v>
                </c:pt>
                <c:pt idx="215">
                  <c:v>34486</c:v>
                </c:pt>
                <c:pt idx="216">
                  <c:v>34516</c:v>
                </c:pt>
                <c:pt idx="217">
                  <c:v>34547</c:v>
                </c:pt>
                <c:pt idx="218">
                  <c:v>34578</c:v>
                </c:pt>
                <c:pt idx="219">
                  <c:v>34608</c:v>
                </c:pt>
                <c:pt idx="220">
                  <c:v>34639</c:v>
                </c:pt>
                <c:pt idx="221">
                  <c:v>34669</c:v>
                </c:pt>
                <c:pt idx="222">
                  <c:v>34700</c:v>
                </c:pt>
                <c:pt idx="223">
                  <c:v>34731</c:v>
                </c:pt>
                <c:pt idx="224">
                  <c:v>34759</c:v>
                </c:pt>
                <c:pt idx="225">
                  <c:v>34790</c:v>
                </c:pt>
                <c:pt idx="226">
                  <c:v>34820</c:v>
                </c:pt>
                <c:pt idx="227">
                  <c:v>34851</c:v>
                </c:pt>
                <c:pt idx="228">
                  <c:v>34881</c:v>
                </c:pt>
                <c:pt idx="229">
                  <c:v>34912</c:v>
                </c:pt>
                <c:pt idx="230">
                  <c:v>34943</c:v>
                </c:pt>
                <c:pt idx="231">
                  <c:v>34973</c:v>
                </c:pt>
                <c:pt idx="232">
                  <c:v>35004</c:v>
                </c:pt>
                <c:pt idx="233">
                  <c:v>35034</c:v>
                </c:pt>
                <c:pt idx="234">
                  <c:v>35065</c:v>
                </c:pt>
                <c:pt idx="235">
                  <c:v>35096</c:v>
                </c:pt>
                <c:pt idx="236">
                  <c:v>35125</c:v>
                </c:pt>
                <c:pt idx="237">
                  <c:v>35156</c:v>
                </c:pt>
                <c:pt idx="238">
                  <c:v>35186</c:v>
                </c:pt>
                <c:pt idx="239">
                  <c:v>35217</c:v>
                </c:pt>
                <c:pt idx="240">
                  <c:v>35247</c:v>
                </c:pt>
                <c:pt idx="241">
                  <c:v>35278</c:v>
                </c:pt>
                <c:pt idx="242">
                  <c:v>35309</c:v>
                </c:pt>
                <c:pt idx="243">
                  <c:v>35339</c:v>
                </c:pt>
                <c:pt idx="244">
                  <c:v>35370</c:v>
                </c:pt>
                <c:pt idx="245">
                  <c:v>35400</c:v>
                </c:pt>
                <c:pt idx="246">
                  <c:v>35431</c:v>
                </c:pt>
                <c:pt idx="247">
                  <c:v>35462</c:v>
                </c:pt>
                <c:pt idx="248">
                  <c:v>35490</c:v>
                </c:pt>
                <c:pt idx="249">
                  <c:v>35521</c:v>
                </c:pt>
                <c:pt idx="250">
                  <c:v>35551</c:v>
                </c:pt>
                <c:pt idx="251">
                  <c:v>35582</c:v>
                </c:pt>
                <c:pt idx="252">
                  <c:v>35612</c:v>
                </c:pt>
                <c:pt idx="253">
                  <c:v>35643</c:v>
                </c:pt>
                <c:pt idx="254">
                  <c:v>35674</c:v>
                </c:pt>
                <c:pt idx="255">
                  <c:v>35704</c:v>
                </c:pt>
                <c:pt idx="256">
                  <c:v>35735</c:v>
                </c:pt>
                <c:pt idx="257">
                  <c:v>35765</c:v>
                </c:pt>
                <c:pt idx="258">
                  <c:v>35796</c:v>
                </c:pt>
                <c:pt idx="259">
                  <c:v>35827</c:v>
                </c:pt>
                <c:pt idx="260">
                  <c:v>35855</c:v>
                </c:pt>
                <c:pt idx="261">
                  <c:v>35886</c:v>
                </c:pt>
                <c:pt idx="262">
                  <c:v>35916</c:v>
                </c:pt>
                <c:pt idx="263">
                  <c:v>35947</c:v>
                </c:pt>
                <c:pt idx="264">
                  <c:v>35977</c:v>
                </c:pt>
                <c:pt idx="265">
                  <c:v>36008</c:v>
                </c:pt>
                <c:pt idx="266">
                  <c:v>36039</c:v>
                </c:pt>
                <c:pt idx="267">
                  <c:v>36069</c:v>
                </c:pt>
                <c:pt idx="268">
                  <c:v>36100</c:v>
                </c:pt>
                <c:pt idx="269">
                  <c:v>36130</c:v>
                </c:pt>
                <c:pt idx="270">
                  <c:v>36161</c:v>
                </c:pt>
                <c:pt idx="271">
                  <c:v>36192</c:v>
                </c:pt>
                <c:pt idx="272">
                  <c:v>36220</c:v>
                </c:pt>
                <c:pt idx="273">
                  <c:v>36251</c:v>
                </c:pt>
                <c:pt idx="274">
                  <c:v>36281</c:v>
                </c:pt>
                <c:pt idx="275">
                  <c:v>36312</c:v>
                </c:pt>
                <c:pt idx="276">
                  <c:v>36342</c:v>
                </c:pt>
                <c:pt idx="277">
                  <c:v>36373</c:v>
                </c:pt>
                <c:pt idx="278">
                  <c:v>36404</c:v>
                </c:pt>
                <c:pt idx="279">
                  <c:v>36434</c:v>
                </c:pt>
                <c:pt idx="280">
                  <c:v>36465</c:v>
                </c:pt>
                <c:pt idx="281">
                  <c:v>36495</c:v>
                </c:pt>
                <c:pt idx="282">
                  <c:v>36526</c:v>
                </c:pt>
                <c:pt idx="283">
                  <c:v>36557</c:v>
                </c:pt>
                <c:pt idx="284">
                  <c:v>36586</c:v>
                </c:pt>
                <c:pt idx="285">
                  <c:v>36617</c:v>
                </c:pt>
                <c:pt idx="286">
                  <c:v>36647</c:v>
                </c:pt>
                <c:pt idx="287">
                  <c:v>36678</c:v>
                </c:pt>
                <c:pt idx="288">
                  <c:v>36708</c:v>
                </c:pt>
                <c:pt idx="289">
                  <c:v>36739</c:v>
                </c:pt>
                <c:pt idx="290">
                  <c:v>36770</c:v>
                </c:pt>
                <c:pt idx="291">
                  <c:v>36800</c:v>
                </c:pt>
                <c:pt idx="292">
                  <c:v>36831</c:v>
                </c:pt>
                <c:pt idx="293">
                  <c:v>36861</c:v>
                </c:pt>
                <c:pt idx="294">
                  <c:v>36892</c:v>
                </c:pt>
                <c:pt idx="295">
                  <c:v>36923</c:v>
                </c:pt>
                <c:pt idx="296">
                  <c:v>36951</c:v>
                </c:pt>
                <c:pt idx="297">
                  <c:v>36982</c:v>
                </c:pt>
                <c:pt idx="298">
                  <c:v>37012</c:v>
                </c:pt>
                <c:pt idx="299">
                  <c:v>37043</c:v>
                </c:pt>
                <c:pt idx="300">
                  <c:v>37073</c:v>
                </c:pt>
                <c:pt idx="301">
                  <c:v>37104</c:v>
                </c:pt>
                <c:pt idx="302">
                  <c:v>37135</c:v>
                </c:pt>
                <c:pt idx="303">
                  <c:v>37165</c:v>
                </c:pt>
                <c:pt idx="304">
                  <c:v>37196</c:v>
                </c:pt>
                <c:pt idx="305">
                  <c:v>37226</c:v>
                </c:pt>
                <c:pt idx="306">
                  <c:v>37257</c:v>
                </c:pt>
                <c:pt idx="307">
                  <c:v>37288</c:v>
                </c:pt>
                <c:pt idx="308">
                  <c:v>37316</c:v>
                </c:pt>
                <c:pt idx="309">
                  <c:v>37347</c:v>
                </c:pt>
                <c:pt idx="310">
                  <c:v>37377</c:v>
                </c:pt>
                <c:pt idx="311">
                  <c:v>37408</c:v>
                </c:pt>
                <c:pt idx="312">
                  <c:v>37438</c:v>
                </c:pt>
                <c:pt idx="313">
                  <c:v>37469</c:v>
                </c:pt>
                <c:pt idx="314">
                  <c:v>37500</c:v>
                </c:pt>
                <c:pt idx="315">
                  <c:v>37530</c:v>
                </c:pt>
                <c:pt idx="316">
                  <c:v>37561</c:v>
                </c:pt>
                <c:pt idx="317">
                  <c:v>37591</c:v>
                </c:pt>
                <c:pt idx="318">
                  <c:v>37622</c:v>
                </c:pt>
                <c:pt idx="319">
                  <c:v>37653</c:v>
                </c:pt>
                <c:pt idx="320">
                  <c:v>37681</c:v>
                </c:pt>
                <c:pt idx="321">
                  <c:v>37712</c:v>
                </c:pt>
                <c:pt idx="322">
                  <c:v>37742</c:v>
                </c:pt>
                <c:pt idx="323">
                  <c:v>37773</c:v>
                </c:pt>
                <c:pt idx="324">
                  <c:v>37803</c:v>
                </c:pt>
                <c:pt idx="325">
                  <c:v>37834</c:v>
                </c:pt>
                <c:pt idx="326">
                  <c:v>37865</c:v>
                </c:pt>
                <c:pt idx="327">
                  <c:v>37895</c:v>
                </c:pt>
                <c:pt idx="328">
                  <c:v>37926</c:v>
                </c:pt>
                <c:pt idx="329">
                  <c:v>37956</c:v>
                </c:pt>
                <c:pt idx="330">
                  <c:v>37987</c:v>
                </c:pt>
                <c:pt idx="331">
                  <c:v>38018</c:v>
                </c:pt>
                <c:pt idx="332">
                  <c:v>38047</c:v>
                </c:pt>
                <c:pt idx="333">
                  <c:v>38078</c:v>
                </c:pt>
                <c:pt idx="334">
                  <c:v>38108</c:v>
                </c:pt>
                <c:pt idx="335">
                  <c:v>38139</c:v>
                </c:pt>
                <c:pt idx="336">
                  <c:v>38169</c:v>
                </c:pt>
                <c:pt idx="337">
                  <c:v>38200</c:v>
                </c:pt>
                <c:pt idx="338">
                  <c:v>38231</c:v>
                </c:pt>
                <c:pt idx="339">
                  <c:v>38261</c:v>
                </c:pt>
                <c:pt idx="340">
                  <c:v>38292</c:v>
                </c:pt>
                <c:pt idx="341">
                  <c:v>38322</c:v>
                </c:pt>
                <c:pt idx="342">
                  <c:v>38353</c:v>
                </c:pt>
                <c:pt idx="343">
                  <c:v>38384</c:v>
                </c:pt>
                <c:pt idx="344">
                  <c:v>38412</c:v>
                </c:pt>
                <c:pt idx="345">
                  <c:v>38443</c:v>
                </c:pt>
                <c:pt idx="346">
                  <c:v>38473</c:v>
                </c:pt>
                <c:pt idx="347">
                  <c:v>38504</c:v>
                </c:pt>
                <c:pt idx="348">
                  <c:v>38534</c:v>
                </c:pt>
                <c:pt idx="349">
                  <c:v>38565</c:v>
                </c:pt>
                <c:pt idx="350">
                  <c:v>38596</c:v>
                </c:pt>
                <c:pt idx="351">
                  <c:v>38626</c:v>
                </c:pt>
                <c:pt idx="352">
                  <c:v>38657</c:v>
                </c:pt>
                <c:pt idx="353">
                  <c:v>38687</c:v>
                </c:pt>
                <c:pt idx="354">
                  <c:v>38718</c:v>
                </c:pt>
                <c:pt idx="355">
                  <c:v>38749</c:v>
                </c:pt>
                <c:pt idx="356">
                  <c:v>38777</c:v>
                </c:pt>
                <c:pt idx="357">
                  <c:v>38808</c:v>
                </c:pt>
                <c:pt idx="358">
                  <c:v>38838</c:v>
                </c:pt>
                <c:pt idx="359">
                  <c:v>38869</c:v>
                </c:pt>
                <c:pt idx="360">
                  <c:v>38899</c:v>
                </c:pt>
                <c:pt idx="361">
                  <c:v>38930</c:v>
                </c:pt>
                <c:pt idx="362">
                  <c:v>38961</c:v>
                </c:pt>
                <c:pt idx="363">
                  <c:v>38991</c:v>
                </c:pt>
                <c:pt idx="364">
                  <c:v>39022</c:v>
                </c:pt>
                <c:pt idx="365">
                  <c:v>39052</c:v>
                </c:pt>
                <c:pt idx="366">
                  <c:v>39083</c:v>
                </c:pt>
                <c:pt idx="367">
                  <c:v>39114</c:v>
                </c:pt>
                <c:pt idx="368">
                  <c:v>39142</c:v>
                </c:pt>
                <c:pt idx="369">
                  <c:v>39173</c:v>
                </c:pt>
                <c:pt idx="370">
                  <c:v>39203</c:v>
                </c:pt>
                <c:pt idx="371">
                  <c:v>39234</c:v>
                </c:pt>
                <c:pt idx="372">
                  <c:v>39264</c:v>
                </c:pt>
                <c:pt idx="373">
                  <c:v>39295</c:v>
                </c:pt>
                <c:pt idx="374">
                  <c:v>39326</c:v>
                </c:pt>
                <c:pt idx="375">
                  <c:v>39356</c:v>
                </c:pt>
                <c:pt idx="376">
                  <c:v>39387</c:v>
                </c:pt>
                <c:pt idx="377">
                  <c:v>39417</c:v>
                </c:pt>
                <c:pt idx="378">
                  <c:v>39448</c:v>
                </c:pt>
                <c:pt idx="379">
                  <c:v>39479</c:v>
                </c:pt>
                <c:pt idx="380">
                  <c:v>39508</c:v>
                </c:pt>
                <c:pt idx="381">
                  <c:v>39539</c:v>
                </c:pt>
                <c:pt idx="382">
                  <c:v>39569</c:v>
                </c:pt>
                <c:pt idx="383">
                  <c:v>39600</c:v>
                </c:pt>
                <c:pt idx="384">
                  <c:v>39630</c:v>
                </c:pt>
                <c:pt idx="385">
                  <c:v>39661</c:v>
                </c:pt>
                <c:pt idx="386">
                  <c:v>39692</c:v>
                </c:pt>
                <c:pt idx="387">
                  <c:v>39722</c:v>
                </c:pt>
                <c:pt idx="388">
                  <c:v>39753</c:v>
                </c:pt>
                <c:pt idx="389">
                  <c:v>39783</c:v>
                </c:pt>
                <c:pt idx="390">
                  <c:v>39814</c:v>
                </c:pt>
                <c:pt idx="391">
                  <c:v>39845</c:v>
                </c:pt>
                <c:pt idx="392">
                  <c:v>39873</c:v>
                </c:pt>
                <c:pt idx="393">
                  <c:v>39904</c:v>
                </c:pt>
                <c:pt idx="394">
                  <c:v>39934</c:v>
                </c:pt>
                <c:pt idx="395">
                  <c:v>39965</c:v>
                </c:pt>
                <c:pt idx="396">
                  <c:v>39995</c:v>
                </c:pt>
                <c:pt idx="397">
                  <c:v>40026</c:v>
                </c:pt>
                <c:pt idx="398">
                  <c:v>40057</c:v>
                </c:pt>
                <c:pt idx="399">
                  <c:v>40087</c:v>
                </c:pt>
                <c:pt idx="400">
                  <c:v>40118</c:v>
                </c:pt>
                <c:pt idx="401">
                  <c:v>40148</c:v>
                </c:pt>
                <c:pt idx="402">
                  <c:v>40179</c:v>
                </c:pt>
                <c:pt idx="403">
                  <c:v>40210</c:v>
                </c:pt>
                <c:pt idx="404">
                  <c:v>40238</c:v>
                </c:pt>
                <c:pt idx="405">
                  <c:v>40269</c:v>
                </c:pt>
                <c:pt idx="406">
                  <c:v>40299</c:v>
                </c:pt>
                <c:pt idx="407">
                  <c:v>40330</c:v>
                </c:pt>
                <c:pt idx="408">
                  <c:v>40360</c:v>
                </c:pt>
                <c:pt idx="409">
                  <c:v>40391</c:v>
                </c:pt>
                <c:pt idx="410">
                  <c:v>40422</c:v>
                </c:pt>
                <c:pt idx="411">
                  <c:v>40452</c:v>
                </c:pt>
                <c:pt idx="412">
                  <c:v>40483</c:v>
                </c:pt>
                <c:pt idx="413">
                  <c:v>40513</c:v>
                </c:pt>
                <c:pt idx="414">
                  <c:v>40544</c:v>
                </c:pt>
                <c:pt idx="415">
                  <c:v>40575</c:v>
                </c:pt>
                <c:pt idx="416">
                  <c:v>40603</c:v>
                </c:pt>
                <c:pt idx="417">
                  <c:v>40634</c:v>
                </c:pt>
                <c:pt idx="418">
                  <c:v>40664</c:v>
                </c:pt>
                <c:pt idx="419">
                  <c:v>40695</c:v>
                </c:pt>
                <c:pt idx="420">
                  <c:v>40725</c:v>
                </c:pt>
                <c:pt idx="421">
                  <c:v>40756</c:v>
                </c:pt>
                <c:pt idx="422">
                  <c:v>40787</c:v>
                </c:pt>
                <c:pt idx="423">
                  <c:v>40817</c:v>
                </c:pt>
                <c:pt idx="424">
                  <c:v>40848</c:v>
                </c:pt>
                <c:pt idx="425">
                  <c:v>40878</c:v>
                </c:pt>
                <c:pt idx="426">
                  <c:v>40909</c:v>
                </c:pt>
                <c:pt idx="427">
                  <c:v>40940</c:v>
                </c:pt>
                <c:pt idx="428">
                  <c:v>40969</c:v>
                </c:pt>
                <c:pt idx="429">
                  <c:v>41000</c:v>
                </c:pt>
                <c:pt idx="430">
                  <c:v>41030</c:v>
                </c:pt>
                <c:pt idx="431">
                  <c:v>41061</c:v>
                </c:pt>
                <c:pt idx="432">
                  <c:v>41091</c:v>
                </c:pt>
                <c:pt idx="433">
                  <c:v>41122</c:v>
                </c:pt>
                <c:pt idx="434">
                  <c:v>41153</c:v>
                </c:pt>
                <c:pt idx="435">
                  <c:v>41183</c:v>
                </c:pt>
                <c:pt idx="436">
                  <c:v>41214</c:v>
                </c:pt>
                <c:pt idx="437">
                  <c:v>41244</c:v>
                </c:pt>
                <c:pt idx="438">
                  <c:v>41275</c:v>
                </c:pt>
                <c:pt idx="439">
                  <c:v>41306</c:v>
                </c:pt>
                <c:pt idx="440">
                  <c:v>41334</c:v>
                </c:pt>
                <c:pt idx="441">
                  <c:v>41365</c:v>
                </c:pt>
                <c:pt idx="442">
                  <c:v>41395</c:v>
                </c:pt>
                <c:pt idx="443">
                  <c:v>41426</c:v>
                </c:pt>
                <c:pt idx="444">
                  <c:v>41456</c:v>
                </c:pt>
                <c:pt idx="445">
                  <c:v>41487</c:v>
                </c:pt>
                <c:pt idx="446">
                  <c:v>41518</c:v>
                </c:pt>
                <c:pt idx="447">
                  <c:v>41548</c:v>
                </c:pt>
                <c:pt idx="448">
                  <c:v>41579</c:v>
                </c:pt>
                <c:pt idx="449">
                  <c:v>41609</c:v>
                </c:pt>
              </c:numCache>
            </c:numRef>
          </c:cat>
          <c:val>
            <c:numRef>
              <c:f>Sheet1!$G$2:$G$451</c:f>
              <c:numCache>
                <c:formatCode>General</c:formatCode>
                <c:ptCount val="450"/>
                <c:pt idx="0">
                  <c:v>1.386903562115628</c:v>
                </c:pt>
                <c:pt idx="1">
                  <c:v>1.309061786270955</c:v>
                </c:pt>
                <c:pt idx="2">
                  <c:v>1.3377838989531998</c:v>
                </c:pt>
                <c:pt idx="3">
                  <c:v>1.3674481198115851</c:v>
                </c:pt>
                <c:pt idx="4">
                  <c:v>1.3254235838357509</c:v>
                </c:pt>
                <c:pt idx="5">
                  <c:v>1.2485836332888824</c:v>
                </c:pt>
                <c:pt idx="6">
                  <c:v>1.2402017678308719</c:v>
                </c:pt>
                <c:pt idx="7">
                  <c:v>1.2670761539375328</c:v>
                </c:pt>
                <c:pt idx="8">
                  <c:v>1.3618036204453199</c:v>
                </c:pt>
                <c:pt idx="9">
                  <c:v>1.3872494039845162</c:v>
                </c:pt>
                <c:pt idx="10">
                  <c:v>1.4134835026906238</c:v>
                </c:pt>
                <c:pt idx="11">
                  <c:v>1.4064792102815962</c:v>
                </c:pt>
                <c:pt idx="12">
                  <c:v>1.4009653980985328</c:v>
                </c:pt>
                <c:pt idx="13">
                  <c:v>1.4608236099510319</c:v>
                </c:pt>
                <c:pt idx="14">
                  <c:v>1.4208151563329936</c:v>
                </c:pt>
                <c:pt idx="15">
                  <c:v>1.4142417875944988</c:v>
                </c:pt>
                <c:pt idx="16">
                  <c:v>1.3742513651428421</c:v>
                </c:pt>
                <c:pt idx="17">
                  <c:v>1.3017300020249261</c:v>
                </c:pt>
                <c:pt idx="18">
                  <c:v>1.2625812260497871</c:v>
                </c:pt>
                <c:pt idx="19">
                  <c:v>1.2546415525482004</c:v>
                </c:pt>
                <c:pt idx="20">
                  <c:v>1.3098981045327709</c:v>
                </c:pt>
                <c:pt idx="21">
                  <c:v>1.362582105524448</c:v>
                </c:pt>
                <c:pt idx="22">
                  <c:v>1.415225646089364</c:v>
                </c:pt>
                <c:pt idx="23">
                  <c:v>1.40449343982139</c:v>
                </c:pt>
                <c:pt idx="24">
                  <c:v>1.3936598962017661</c:v>
                </c:pt>
                <c:pt idx="25">
                  <c:v>1.3830180853459055</c:v>
                </c:pt>
                <c:pt idx="26">
                  <c:v>1.372461087536029</c:v>
                </c:pt>
                <c:pt idx="27">
                  <c:v>1.3623904857248659</c:v>
                </c:pt>
                <c:pt idx="28">
                  <c:v>1.3216619241887337</c:v>
                </c:pt>
                <c:pt idx="29">
                  <c:v>1.2514230052942774</c:v>
                </c:pt>
                <c:pt idx="30">
                  <c:v>1.2124099647594124</c:v>
                </c:pt>
                <c:pt idx="31">
                  <c:v>1.201505479825552</c:v>
                </c:pt>
                <c:pt idx="32">
                  <c:v>1.247889804096304</c:v>
                </c:pt>
                <c:pt idx="33">
                  <c:v>1.2912808823688142</c:v>
                </c:pt>
                <c:pt idx="34">
                  <c:v>1.3346086392732541</c:v>
                </c:pt>
                <c:pt idx="35">
                  <c:v>1.3768301096696021</c:v>
                </c:pt>
                <c:pt idx="36">
                  <c:v>1.3621695913363441</c:v>
                </c:pt>
                <c:pt idx="37">
                  <c:v>1.3479308848066955</c:v>
                </c:pt>
                <c:pt idx="38">
                  <c:v>1.3611432959273391</c:v>
                </c:pt>
                <c:pt idx="39">
                  <c:v>1.3487564604074609</c:v>
                </c:pt>
                <c:pt idx="40">
                  <c:v>1.2802949170597218</c:v>
                </c:pt>
                <c:pt idx="41">
                  <c:v>1.2385344643967398</c:v>
                </c:pt>
                <c:pt idx="42">
                  <c:v>1.2203227381189856</c:v>
                </c:pt>
                <c:pt idx="43">
                  <c:v>1.205456326515556</c:v>
                </c:pt>
                <c:pt idx="44">
                  <c:v>1.2422014310545484</c:v>
                </c:pt>
                <c:pt idx="45">
                  <c:v>1.2768193554347178</c:v>
                </c:pt>
                <c:pt idx="46">
                  <c:v>1.3393077706641339</c:v>
                </c:pt>
                <c:pt idx="47">
                  <c:v>1.3781713052445335</c:v>
                </c:pt>
                <c:pt idx="48">
                  <c:v>1.398965783763866</c:v>
                </c:pt>
                <c:pt idx="49">
                  <c:v>1.3888775372929225</c:v>
                </c:pt>
                <c:pt idx="50">
                  <c:v>1.377472688856364</c:v>
                </c:pt>
                <c:pt idx="51">
                  <c:v>1.3629909228373711</c:v>
                </c:pt>
                <c:pt idx="52">
                  <c:v>1.3268488007885395</c:v>
                </c:pt>
                <c:pt idx="53">
                  <c:v>1.2913054978875596</c:v>
                </c:pt>
                <c:pt idx="54">
                  <c:v>1.2551401509312401</c:v>
                </c:pt>
                <c:pt idx="55">
                  <c:v>1.2677784417092093</c:v>
                </c:pt>
                <c:pt idx="56">
                  <c:v>1.3268171145317447</c:v>
                </c:pt>
                <c:pt idx="57">
                  <c:v>1.3658907681084318</c:v>
                </c:pt>
                <c:pt idx="58">
                  <c:v>1.4232352185371382</c:v>
                </c:pt>
                <c:pt idx="59">
                  <c:v>1.4560980158826338</c:v>
                </c:pt>
                <c:pt idx="60">
                  <c:v>1.4610599222590277</c:v>
                </c:pt>
                <c:pt idx="61">
                  <c:v>1.4496279872281084</c:v>
                </c:pt>
                <c:pt idx="62">
                  <c:v>1.4400936221030398</c:v>
                </c:pt>
                <c:pt idx="63">
                  <c:v>1.43314317950304</c:v>
                </c:pt>
                <c:pt idx="64">
                  <c:v>1.3834036173209214</c:v>
                </c:pt>
                <c:pt idx="65">
                  <c:v>1.35669837482537</c:v>
                </c:pt>
                <c:pt idx="66">
                  <c:v>1.333746758844057</c:v>
                </c:pt>
                <c:pt idx="67">
                  <c:v>1.3718647201603942</c:v>
                </c:pt>
                <c:pt idx="68">
                  <c:v>1.4088324094720848</c:v>
                </c:pt>
                <c:pt idx="69">
                  <c:v>1.4228358554973792</c:v>
                </c:pt>
                <c:pt idx="70">
                  <c:v>1.4578428917131196</c:v>
                </c:pt>
                <c:pt idx="71">
                  <c:v>1.4919793568162498</c:v>
                </c:pt>
                <c:pt idx="72">
                  <c:v>1.5005124019686558</c:v>
                </c:pt>
                <c:pt idx="73">
                  <c:v>1.4943111538588041</c:v>
                </c:pt>
                <c:pt idx="74">
                  <c:v>1.4904683811255042</c:v>
                </c:pt>
                <c:pt idx="75">
                  <c:v>1.4915024754698818</c:v>
                </c:pt>
                <c:pt idx="76">
                  <c:v>1.4282755084959662</c:v>
                </c:pt>
                <c:pt idx="77">
                  <c:v>1.38619476684349</c:v>
                </c:pt>
                <c:pt idx="78">
                  <c:v>1.3886090697667894</c:v>
                </c:pt>
                <c:pt idx="79">
                  <c:v>1.3866140423690774</c:v>
                </c:pt>
                <c:pt idx="80">
                  <c:v>1.4242361662624818</c:v>
                </c:pt>
                <c:pt idx="81">
                  <c:v>1.4161548382181484</c:v>
                </c:pt>
                <c:pt idx="82">
                  <c:v>1.4723718383861624</c:v>
                </c:pt>
                <c:pt idx="83">
                  <c:v>1.5080877849009442</c:v>
                </c:pt>
                <c:pt idx="84">
                  <c:v>1.5239849851556289</c:v>
                </c:pt>
                <c:pt idx="85">
                  <c:v>1.5190228238818162</c:v>
                </c:pt>
                <c:pt idx="86">
                  <c:v>1.5342241938994892</c:v>
                </c:pt>
                <c:pt idx="87">
                  <c:v>1.5099163966744384</c:v>
                </c:pt>
                <c:pt idx="88">
                  <c:v>1.4641056288469261</c:v>
                </c:pt>
                <c:pt idx="89">
                  <c:v>1.3979951092879996</c:v>
                </c:pt>
                <c:pt idx="90">
                  <c:v>1.3499258468188975</c:v>
                </c:pt>
                <c:pt idx="91">
                  <c:v>1.3838579666327422</c:v>
                </c:pt>
                <c:pt idx="92">
                  <c:v>1.4182235091931537</c:v>
                </c:pt>
                <c:pt idx="93">
                  <c:v>1.4342566662526437</c:v>
                </c:pt>
                <c:pt idx="94">
                  <c:v>1.488656983207199</c:v>
                </c:pt>
                <c:pt idx="95">
                  <c:v>1.542837455980252</c:v>
                </c:pt>
                <c:pt idx="96">
                  <c:v>1.558012775754082</c:v>
                </c:pt>
                <c:pt idx="97">
                  <c:v>1.5729549241422431</c:v>
                </c:pt>
                <c:pt idx="98">
                  <c:v>1.5684478899756467</c:v>
                </c:pt>
                <c:pt idx="99">
                  <c:v>1.5448036883464638</c:v>
                </c:pt>
                <c:pt idx="100">
                  <c:v>1.4632790740071278</c:v>
                </c:pt>
                <c:pt idx="101">
                  <c:v>1.4013284160419928</c:v>
                </c:pt>
                <c:pt idx="102">
                  <c:v>1.3969357417552701</c:v>
                </c:pt>
                <c:pt idx="103">
                  <c:v>1.3736218660012547</c:v>
                </c:pt>
                <c:pt idx="104">
                  <c:v>1.4265305785507663</c:v>
                </c:pt>
                <c:pt idx="105">
                  <c:v>1.4595505279907042</c:v>
                </c:pt>
                <c:pt idx="106">
                  <c:v>1.5123312988023181</c:v>
                </c:pt>
                <c:pt idx="107">
                  <c:v>1.546454494929302</c:v>
                </c:pt>
                <c:pt idx="108">
                  <c:v>1.5448222968092158</c:v>
                </c:pt>
                <c:pt idx="109">
                  <c:v>1.5409507832601212</c:v>
                </c:pt>
                <c:pt idx="110">
                  <c:v>1.5364146449953102</c:v>
                </c:pt>
                <c:pt idx="111">
                  <c:v>1.5105597534002346</c:v>
                </c:pt>
                <c:pt idx="112">
                  <c:v>1.4319151636575829</c:v>
                </c:pt>
                <c:pt idx="113">
                  <c:v>1.3730010690627081</c:v>
                </c:pt>
                <c:pt idx="114">
                  <c:v>1.2807435522458679</c:v>
                </c:pt>
                <c:pt idx="115">
                  <c:v>1.3206570788385215</c:v>
                </c:pt>
                <c:pt idx="116">
                  <c:v>1.3361315880194817</c:v>
                </c:pt>
                <c:pt idx="117">
                  <c:v>1.3796736597449375</c:v>
                </c:pt>
                <c:pt idx="118">
                  <c:v>1.3932573720988339</c:v>
                </c:pt>
                <c:pt idx="119">
                  <c:v>1.4330120871507122</c:v>
                </c:pt>
                <c:pt idx="120">
                  <c:v>1.4353779158895699</c:v>
                </c:pt>
                <c:pt idx="121">
                  <c:v>1.4230839404185127</c:v>
                </c:pt>
                <c:pt idx="122">
                  <c:v>1.4217638788126798</c:v>
                </c:pt>
                <c:pt idx="123">
                  <c:v>1.3733339078732301</c:v>
                </c:pt>
                <c:pt idx="124">
                  <c:v>1.3583595714281436</c:v>
                </c:pt>
                <c:pt idx="125">
                  <c:v>1.2823411200890653</c:v>
                </c:pt>
                <c:pt idx="126">
                  <c:v>1.2615793893726759</c:v>
                </c:pt>
                <c:pt idx="127">
                  <c:v>1.2602745515228879</c:v>
                </c:pt>
                <c:pt idx="128">
                  <c:v>1.2897718217697161</c:v>
                </c:pt>
                <c:pt idx="129">
                  <c:v>1.3065334213962405</c:v>
                </c:pt>
                <c:pt idx="130">
                  <c:v>1.3393938055826864</c:v>
                </c:pt>
                <c:pt idx="131">
                  <c:v>1.3935426409194358</c:v>
                </c:pt>
                <c:pt idx="132">
                  <c:v>1.3885272892935443</c:v>
                </c:pt>
                <c:pt idx="133">
                  <c:v>1.3767502096632382</c:v>
                </c:pt>
                <c:pt idx="134">
                  <c:v>1.3546180752274886</c:v>
                </c:pt>
                <c:pt idx="135">
                  <c:v>1.3450831435007669</c:v>
                </c:pt>
                <c:pt idx="136">
                  <c:v>1.2989669694990895</c:v>
                </c:pt>
                <c:pt idx="137">
                  <c:v>1.2428027956303578</c:v>
                </c:pt>
                <c:pt idx="138">
                  <c:v>1.2107935080409078</c:v>
                </c:pt>
                <c:pt idx="139">
                  <c:v>1.2193775958425526</c:v>
                </c:pt>
                <c:pt idx="140">
                  <c:v>1.2413116738139178</c:v>
                </c:pt>
                <c:pt idx="141">
                  <c:v>1.2637764285053137</c:v>
                </c:pt>
                <c:pt idx="142">
                  <c:v>1.307165086352269</c:v>
                </c:pt>
                <c:pt idx="143">
                  <c:v>1.3466563256670521</c:v>
                </c:pt>
                <c:pt idx="144">
                  <c:v>1.3510974944912535</c:v>
                </c:pt>
                <c:pt idx="145">
                  <c:v>1.3509521319355682</c:v>
                </c:pt>
                <c:pt idx="146">
                  <c:v>1.3306089622360444</c:v>
                </c:pt>
                <c:pt idx="147">
                  <c:v>1.3024463396846695</c:v>
                </c:pt>
                <c:pt idx="148">
                  <c:v>1.2572274975012119</c:v>
                </c:pt>
                <c:pt idx="149">
                  <c:v>1.2223386332927852</c:v>
                </c:pt>
                <c:pt idx="150">
                  <c:v>1.2001266576530421</c:v>
                </c:pt>
                <c:pt idx="151">
                  <c:v>1.1966411191264081</c:v>
                </c:pt>
                <c:pt idx="152">
                  <c:v>1.2008276188452136</c:v>
                </c:pt>
                <c:pt idx="153">
                  <c:v>1.2382264824579676</c:v>
                </c:pt>
                <c:pt idx="154">
                  <c:v>1.2655619121929755</c:v>
                </c:pt>
                <c:pt idx="155">
                  <c:v>1.3101510908093668</c:v>
                </c:pt>
                <c:pt idx="156">
                  <c:v>1.3218392332743454</c:v>
                </c:pt>
                <c:pt idx="157">
                  <c:v>1.3196941714403398</c:v>
                </c:pt>
                <c:pt idx="158">
                  <c:v>1.3009881090220563</c:v>
                </c:pt>
                <c:pt idx="159">
                  <c:v>1.273259451452327</c:v>
                </c:pt>
                <c:pt idx="160">
                  <c:v>1.2115850237772721</c:v>
                </c:pt>
                <c:pt idx="161">
                  <c:v>1.1655428755185282</c:v>
                </c:pt>
                <c:pt idx="162">
                  <c:v>1.1421819504965929</c:v>
                </c:pt>
                <c:pt idx="163">
                  <c:v>1.1857072325973836</c:v>
                </c:pt>
                <c:pt idx="164">
                  <c:v>1.1950814876866753</c:v>
                </c:pt>
                <c:pt idx="165">
                  <c:v>1.212627191963044</c:v>
                </c:pt>
                <c:pt idx="166">
                  <c:v>1.2515736005902258</c:v>
                </c:pt>
                <c:pt idx="167">
                  <c:v>1.2672856224417921</c:v>
                </c:pt>
                <c:pt idx="168">
                  <c:v>1.2710854845332613</c:v>
                </c:pt>
                <c:pt idx="169">
                  <c:v>1.2731394577767599</c:v>
                </c:pt>
                <c:pt idx="170">
                  <c:v>1.2537131192104898</c:v>
                </c:pt>
                <c:pt idx="171">
                  <c:v>1.226722901950422</c:v>
                </c:pt>
                <c:pt idx="172">
                  <c:v>1.1847925819363048</c:v>
                </c:pt>
                <c:pt idx="173">
                  <c:v>1.1504469884737671</c:v>
                </c:pt>
                <c:pt idx="174">
                  <c:v>1.1187498380176639</c:v>
                </c:pt>
                <c:pt idx="175">
                  <c:v>1.1447484312587399</c:v>
                </c:pt>
                <c:pt idx="176">
                  <c:v>1.1693188260497689</c:v>
                </c:pt>
                <c:pt idx="177">
                  <c:v>1.1975446426347778</c:v>
                </c:pt>
                <c:pt idx="178">
                  <c:v>1.2188889334945341</c:v>
                </c:pt>
                <c:pt idx="179">
                  <c:v>1.2443808473841098</c:v>
                </c:pt>
                <c:pt idx="180">
                  <c:v>1.2499828283954331</c:v>
                </c:pt>
                <c:pt idx="181">
                  <c:v>1.251181769382784</c:v>
                </c:pt>
                <c:pt idx="182">
                  <c:v>1.2419112901883642</c:v>
                </c:pt>
                <c:pt idx="183">
                  <c:v>1.2292404842563469</c:v>
                </c:pt>
                <c:pt idx="184">
                  <c:v>1.1716082216369827</c:v>
                </c:pt>
                <c:pt idx="185">
                  <c:v>1.1467550239344741</c:v>
                </c:pt>
                <c:pt idx="186">
                  <c:v>1.1299300051407104</c:v>
                </c:pt>
                <c:pt idx="187">
                  <c:v>1.1389708402068321</c:v>
                </c:pt>
                <c:pt idx="188">
                  <c:v>1.1697245652668111</c:v>
                </c:pt>
                <c:pt idx="189">
                  <c:v>1.170938542860352</c:v>
                </c:pt>
                <c:pt idx="190">
                  <c:v>1.220190764787058</c:v>
                </c:pt>
                <c:pt idx="191">
                  <c:v>1.250379396551649</c:v>
                </c:pt>
                <c:pt idx="192">
                  <c:v>1.2373266698342318</c:v>
                </c:pt>
                <c:pt idx="193">
                  <c:v>1.2383590830580302</c:v>
                </c:pt>
                <c:pt idx="194">
                  <c:v>1.2377875140768961</c:v>
                </c:pt>
                <c:pt idx="195">
                  <c:v>1.2122520044461413</c:v>
                </c:pt>
                <c:pt idx="196">
                  <c:v>1.1646863547204083</c:v>
                </c:pt>
                <c:pt idx="197">
                  <c:v>1.1204020879177641</c:v>
                </c:pt>
                <c:pt idx="198">
                  <c:v>1.1008847620115803</c:v>
                </c:pt>
                <c:pt idx="199">
                  <c:v>1.1067367529325134</c:v>
                </c:pt>
                <c:pt idx="200">
                  <c:v>1.104078595394673</c:v>
                </c:pt>
                <c:pt idx="201">
                  <c:v>1.1475389847834621</c:v>
                </c:pt>
                <c:pt idx="202">
                  <c:v>1.205612303626646</c:v>
                </c:pt>
                <c:pt idx="203">
                  <c:v>1.2286923966000574</c:v>
                </c:pt>
                <c:pt idx="204">
                  <c:v>1.2265330321774874</c:v>
                </c:pt>
                <c:pt idx="205">
                  <c:v>1.2241478598346485</c:v>
                </c:pt>
                <c:pt idx="206">
                  <c:v>1.2296569531470636</c:v>
                </c:pt>
                <c:pt idx="207">
                  <c:v>1.2208525012381206</c:v>
                </c:pt>
                <c:pt idx="208">
                  <c:v>1.1415592626800672</c:v>
                </c:pt>
                <c:pt idx="209">
                  <c:v>1.0976686329446781</c:v>
                </c:pt>
                <c:pt idx="210">
                  <c:v>1.074314806532193</c:v>
                </c:pt>
                <c:pt idx="211">
                  <c:v>1.086263417720609</c:v>
                </c:pt>
                <c:pt idx="212">
                  <c:v>1.1174005393579003</c:v>
                </c:pt>
                <c:pt idx="213">
                  <c:v>1.1460840938063341</c:v>
                </c:pt>
                <c:pt idx="214">
                  <c:v>1.1750757615016407</c:v>
                </c:pt>
                <c:pt idx="215">
                  <c:v>1.2048235770590634</c:v>
                </c:pt>
                <c:pt idx="216">
                  <c:v>1.2039812782955663</c:v>
                </c:pt>
                <c:pt idx="217">
                  <c:v>1.2075543030355416</c:v>
                </c:pt>
                <c:pt idx="218">
                  <c:v>1.2020512084993598</c:v>
                </c:pt>
                <c:pt idx="219">
                  <c:v>1.1639728698380525</c:v>
                </c:pt>
                <c:pt idx="220">
                  <c:v>1.1249744986220878</c:v>
                </c:pt>
                <c:pt idx="221">
                  <c:v>1.0913548874568479</c:v>
                </c:pt>
                <c:pt idx="222">
                  <c:v>1.0576011605079472</c:v>
                </c:pt>
                <c:pt idx="223">
                  <c:v>1.0764285156748914</c:v>
                </c:pt>
                <c:pt idx="224">
                  <c:v>1.0910326249927482</c:v>
                </c:pt>
                <c:pt idx="225">
                  <c:v>1.1235077895419809</c:v>
                </c:pt>
                <c:pt idx="226">
                  <c:v>1.1368475384541161</c:v>
                </c:pt>
                <c:pt idx="227">
                  <c:v>1.1598262071385352</c:v>
                </c:pt>
                <c:pt idx="228">
                  <c:v>1.169112710370741</c:v>
                </c:pt>
                <c:pt idx="229">
                  <c:v>1.1644490534859877</c:v>
                </c:pt>
                <c:pt idx="230">
                  <c:v>1.1345910191709498</c:v>
                </c:pt>
                <c:pt idx="231">
                  <c:v>1.1436241415978774</c:v>
                </c:pt>
                <c:pt idx="232">
                  <c:v>1.0896668898101038</c:v>
                </c:pt>
                <c:pt idx="233">
                  <c:v>1.0552845968215321</c:v>
                </c:pt>
                <c:pt idx="234">
                  <c:v>1.0161992902558179</c:v>
                </c:pt>
                <c:pt idx="235">
                  <c:v>1.0210826151572898</c:v>
                </c:pt>
                <c:pt idx="236">
                  <c:v>1.0546420020249898</c:v>
                </c:pt>
                <c:pt idx="237">
                  <c:v>1.0707285491097263</c:v>
                </c:pt>
                <c:pt idx="238">
                  <c:v>1.106899815660231</c:v>
                </c:pt>
                <c:pt idx="239">
                  <c:v>1.1186673968104111</c:v>
                </c:pt>
                <c:pt idx="240">
                  <c:v>1.1278143975662218</c:v>
                </c:pt>
                <c:pt idx="241">
                  <c:v>1.1420483187095547</c:v>
                </c:pt>
                <c:pt idx="242">
                  <c:v>1.1301246284759199</c:v>
                </c:pt>
                <c:pt idx="243">
                  <c:v>1.1105835487620821</c:v>
                </c:pt>
                <c:pt idx="244">
                  <c:v>1.0540457443778313</c:v>
                </c:pt>
                <c:pt idx="245">
                  <c:v>1.0184739365381981</c:v>
                </c:pt>
                <c:pt idx="246">
                  <c:v>1.0009633412435068</c:v>
                </c:pt>
                <c:pt idx="247">
                  <c:v>1.0133293299324844</c:v>
                </c:pt>
                <c:pt idx="248">
                  <c:v>1.0451086018991518</c:v>
                </c:pt>
                <c:pt idx="249">
                  <c:v>1.0630705686364301</c:v>
                </c:pt>
                <c:pt idx="250">
                  <c:v>1.096153683468166</c:v>
                </c:pt>
                <c:pt idx="251">
                  <c:v>1.1275615442316889</c:v>
                </c:pt>
                <c:pt idx="252">
                  <c:v>1.1038363365710426</c:v>
                </c:pt>
                <c:pt idx="253">
                  <c:v>1.1095197917079678</c:v>
                </c:pt>
                <c:pt idx="254">
                  <c:v>1.1012878605729401</c:v>
                </c:pt>
                <c:pt idx="255">
                  <c:v>1.078620342675535</c:v>
                </c:pt>
                <c:pt idx="256">
                  <c:v>1.0344563292485947</c:v>
                </c:pt>
                <c:pt idx="257">
                  <c:v>1.0058109954433219</c:v>
                </c:pt>
                <c:pt idx="258">
                  <c:v>0.98575489177699049</c:v>
                </c:pt>
                <c:pt idx="259">
                  <c:v>0.99745869939273746</c:v>
                </c:pt>
                <c:pt idx="260">
                  <c:v>1.0015030589191414</c:v>
                </c:pt>
                <c:pt idx="261">
                  <c:v>1.0279768667717124</c:v>
                </c:pt>
                <c:pt idx="262">
                  <c:v>1.0590749487196578</c:v>
                </c:pt>
                <c:pt idx="263">
                  <c:v>1.0624666791864719</c:v>
                </c:pt>
                <c:pt idx="264">
                  <c:v>1.0665184461511321</c:v>
                </c:pt>
                <c:pt idx="265">
                  <c:v>1.0635124230285566</c:v>
                </c:pt>
                <c:pt idx="266">
                  <c:v>1.0444576399165533</c:v>
                </c:pt>
                <c:pt idx="267">
                  <c:v>1.0204699242727264</c:v>
                </c:pt>
                <c:pt idx="268">
                  <c:v>0.99305815769995198</c:v>
                </c:pt>
                <c:pt idx="269">
                  <c:v>0.97693580193582452</c:v>
                </c:pt>
                <c:pt idx="270">
                  <c:v>0.9345333381856894</c:v>
                </c:pt>
                <c:pt idx="271">
                  <c:v>0.97484887989893543</c:v>
                </c:pt>
                <c:pt idx="272">
                  <c:v>0.97037968392453933</c:v>
                </c:pt>
                <c:pt idx="273">
                  <c:v>0.99068712685372151</c:v>
                </c:pt>
                <c:pt idx="274">
                  <c:v>1.0102210067805686</c:v>
                </c:pt>
                <c:pt idx="275">
                  <c:v>1.0272212910512966</c:v>
                </c:pt>
                <c:pt idx="276">
                  <c:v>1.0319824978297538</c:v>
                </c:pt>
                <c:pt idx="277">
                  <c:v>1.0209572923366619</c:v>
                </c:pt>
                <c:pt idx="278">
                  <c:v>1.0111957356554038</c:v>
                </c:pt>
                <c:pt idx="279">
                  <c:v>1.0103141992071538</c:v>
                </c:pt>
                <c:pt idx="280">
                  <c:v>0.97385347762820262</c:v>
                </c:pt>
                <c:pt idx="281">
                  <c:v>0.9529258877860487</c:v>
                </c:pt>
                <c:pt idx="282">
                  <c:v>0.91569424744396422</c:v>
                </c:pt>
                <c:pt idx="283">
                  <c:v>0.91886202245449322</c:v>
                </c:pt>
                <c:pt idx="284">
                  <c:v>0.96142844320915422</c:v>
                </c:pt>
                <c:pt idx="285">
                  <c:v>0.9665165243445778</c:v>
                </c:pt>
                <c:pt idx="286">
                  <c:v>0.98633497099900058</c:v>
                </c:pt>
                <c:pt idx="287">
                  <c:v>1.0094309683810045</c:v>
                </c:pt>
                <c:pt idx="288">
                  <c:v>1.0117598331503888</c:v>
                </c:pt>
                <c:pt idx="289">
                  <c:v>1.0112661223878139</c:v>
                </c:pt>
                <c:pt idx="290">
                  <c:v>0.99462813222823043</c:v>
                </c:pt>
                <c:pt idx="291">
                  <c:v>0.99059145309428565</c:v>
                </c:pt>
                <c:pt idx="292">
                  <c:v>0.9484143731084127</c:v>
                </c:pt>
                <c:pt idx="293">
                  <c:v>0.90736960700722746</c:v>
                </c:pt>
                <c:pt idx="294">
                  <c:v>0.89342945168029486</c:v>
                </c:pt>
                <c:pt idx="295">
                  <c:v>0.92657876400557104</c:v>
                </c:pt>
                <c:pt idx="296">
                  <c:v>0.9563509566786218</c:v>
                </c:pt>
                <c:pt idx="297">
                  <c:v>0.96993817061753074</c:v>
                </c:pt>
                <c:pt idx="298">
                  <c:v>1.0104750123556614</c:v>
                </c:pt>
                <c:pt idx="299">
                  <c:v>1.0364879863812277</c:v>
                </c:pt>
                <c:pt idx="300">
                  <c:v>1.0310344181405471</c:v>
                </c:pt>
                <c:pt idx="301">
                  <c:v>1.0281932229328672</c:v>
                </c:pt>
                <c:pt idx="302">
                  <c:v>1.0177741759118515</c:v>
                </c:pt>
                <c:pt idx="303">
                  <c:v>1.0100216435820517</c:v>
                </c:pt>
                <c:pt idx="304">
                  <c:v>0.96870756278240355</c:v>
                </c:pt>
                <c:pt idx="305">
                  <c:v>0.94641051133653886</c:v>
                </c:pt>
                <c:pt idx="306">
                  <c:v>0.92041804629029633</c:v>
                </c:pt>
                <c:pt idx="307">
                  <c:v>0.93262770459464062</c:v>
                </c:pt>
                <c:pt idx="308">
                  <c:v>0.92839954926738</c:v>
                </c:pt>
                <c:pt idx="309">
                  <c:v>0.94765106345290762</c:v>
                </c:pt>
                <c:pt idx="310">
                  <c:v>0.97593943421429807</c:v>
                </c:pt>
                <c:pt idx="311">
                  <c:v>0.98407478897201806</c:v>
                </c:pt>
                <c:pt idx="312">
                  <c:v>0.9928772520802106</c:v>
                </c:pt>
                <c:pt idx="313">
                  <c:v>0.97980665379035259</c:v>
                </c:pt>
                <c:pt idx="314">
                  <c:v>0.96336036670222247</c:v>
                </c:pt>
                <c:pt idx="315">
                  <c:v>0.94858093095007978</c:v>
                </c:pt>
                <c:pt idx="316">
                  <c:v>0.92838273486712619</c:v>
                </c:pt>
                <c:pt idx="317">
                  <c:v>0.90004224047132098</c:v>
                </c:pt>
                <c:pt idx="318">
                  <c:v>0.88596262055906561</c:v>
                </c:pt>
                <c:pt idx="319">
                  <c:v>0.88633054439351322</c:v>
                </c:pt>
                <c:pt idx="320">
                  <c:v>0.9220930732934508</c:v>
                </c:pt>
                <c:pt idx="321">
                  <c:v>0.97755170100196787</c:v>
                </c:pt>
                <c:pt idx="322">
                  <c:v>0.99592959900106859</c:v>
                </c:pt>
                <c:pt idx="323">
                  <c:v>1.0232212014874449</c:v>
                </c:pt>
                <c:pt idx="324">
                  <c:v>1.0143619203504608</c:v>
                </c:pt>
                <c:pt idx="325">
                  <c:v>1.013363189739543</c:v>
                </c:pt>
                <c:pt idx="326">
                  <c:v>0.978759272482705</c:v>
                </c:pt>
                <c:pt idx="327">
                  <c:v>0.97104598443990453</c:v>
                </c:pt>
                <c:pt idx="328">
                  <c:v>0.95507818769943975</c:v>
                </c:pt>
                <c:pt idx="329">
                  <c:v>0.90698969294551846</c:v>
                </c:pt>
                <c:pt idx="330">
                  <c:v>0.89721509072174521</c:v>
                </c:pt>
                <c:pt idx="331">
                  <c:v>0.90453176994653595</c:v>
                </c:pt>
                <c:pt idx="332">
                  <c:v>0.9335220621713185</c:v>
                </c:pt>
                <c:pt idx="333">
                  <c:v>0.96444830493611888</c:v>
                </c:pt>
                <c:pt idx="334">
                  <c:v>0.97717772338143249</c:v>
                </c:pt>
                <c:pt idx="335">
                  <c:v>0.9986000157146192</c:v>
                </c:pt>
                <c:pt idx="336">
                  <c:v>1.0048615577577658</c:v>
                </c:pt>
                <c:pt idx="337">
                  <c:v>1.0172380992451018</c:v>
                </c:pt>
                <c:pt idx="338">
                  <c:v>1.0023615274808402</c:v>
                </c:pt>
                <c:pt idx="339">
                  <c:v>0.9612123634028642</c:v>
                </c:pt>
                <c:pt idx="340">
                  <c:v>0.94887324556049246</c:v>
                </c:pt>
                <c:pt idx="341">
                  <c:v>0.90654376714531348</c:v>
                </c:pt>
                <c:pt idx="342">
                  <c:v>0.89755407783367991</c:v>
                </c:pt>
                <c:pt idx="343">
                  <c:v>0.92117309123667923</c:v>
                </c:pt>
                <c:pt idx="344">
                  <c:v>0.93190083620669528</c:v>
                </c:pt>
                <c:pt idx="345">
                  <c:v>0.96750568405221449</c:v>
                </c:pt>
                <c:pt idx="346">
                  <c:v>1.0000366777844123</c:v>
                </c:pt>
                <c:pt idx="347">
                  <c:v>1.0188835349637397</c:v>
                </c:pt>
                <c:pt idx="348">
                  <c:v>1.0096167488204406</c:v>
                </c:pt>
                <c:pt idx="349">
                  <c:v>1.0217200361235688</c:v>
                </c:pt>
                <c:pt idx="350">
                  <c:v>1.0179238872963257</c:v>
                </c:pt>
                <c:pt idx="351">
                  <c:v>0.99657366427336858</c:v>
                </c:pt>
                <c:pt idx="352">
                  <c:v>0.99497287943988288</c:v>
                </c:pt>
                <c:pt idx="353">
                  <c:v>0.94285909292277381</c:v>
                </c:pt>
                <c:pt idx="354">
                  <c:v>0.97288877489549852</c:v>
                </c:pt>
                <c:pt idx="355">
                  <c:v>0.9962064081144012</c:v>
                </c:pt>
                <c:pt idx="356">
                  <c:v>1.0007389366481281</c:v>
                </c:pt>
                <c:pt idx="357">
                  <c:v>1.0427213888746791</c:v>
                </c:pt>
                <c:pt idx="358">
                  <c:v>1.0687675985557707</c:v>
                </c:pt>
                <c:pt idx="359">
                  <c:v>1.0895747862878178</c:v>
                </c:pt>
                <c:pt idx="360">
                  <c:v>1.0949098279119909</c:v>
                </c:pt>
                <c:pt idx="361">
                  <c:v>1.09113949555116</c:v>
                </c:pt>
                <c:pt idx="362">
                  <c:v>1.0910003432604518</c:v>
                </c:pt>
                <c:pt idx="363">
                  <c:v>1.0608393924097483</c:v>
                </c:pt>
                <c:pt idx="364">
                  <c:v>1.0205542620940116</c:v>
                </c:pt>
                <c:pt idx="365">
                  <c:v>0.98477325168888774</c:v>
                </c:pt>
                <c:pt idx="366">
                  <c:v>1.0016993113509136</c:v>
                </c:pt>
                <c:pt idx="367">
                  <c:v>0.98140790541052658</c:v>
                </c:pt>
                <c:pt idx="368">
                  <c:v>1.0154648355177398</c:v>
                </c:pt>
                <c:pt idx="369">
                  <c:v>1.0461150551143459</c:v>
                </c:pt>
                <c:pt idx="370">
                  <c:v>1.0565101626435791</c:v>
                </c:pt>
                <c:pt idx="371">
                  <c:v>1.0850254865231248</c:v>
                </c:pt>
                <c:pt idx="372">
                  <c:v>1.0825313429704484</c:v>
                </c:pt>
                <c:pt idx="373">
                  <c:v>1.079542049188642</c:v>
                </c:pt>
                <c:pt idx="374">
                  <c:v>1.0651661107726598</c:v>
                </c:pt>
                <c:pt idx="375">
                  <c:v>1.046160338030379</c:v>
                </c:pt>
                <c:pt idx="376">
                  <c:v>1.0305353640870067</c:v>
                </c:pt>
                <c:pt idx="377">
                  <c:v>0.99119580228597381</c:v>
                </c:pt>
                <c:pt idx="378">
                  <c:v>0.97101056789267515</c:v>
                </c:pt>
                <c:pt idx="379">
                  <c:v>0.97110814871649032</c:v>
                </c:pt>
                <c:pt idx="380">
                  <c:v>0.99371582292255212</c:v>
                </c:pt>
                <c:pt idx="381">
                  <c:v>1.0319467568156386</c:v>
                </c:pt>
                <c:pt idx="382">
                  <c:v>1.0713990572210037</c:v>
                </c:pt>
                <c:pt idx="383">
                  <c:v>1.0998734877483518</c:v>
                </c:pt>
                <c:pt idx="384">
                  <c:v>1.1153272176623008</c:v>
                </c:pt>
                <c:pt idx="385">
                  <c:v>1.1153366153615398</c:v>
                </c:pt>
                <c:pt idx="386">
                  <c:v>1.1043599348121111</c:v>
                </c:pt>
                <c:pt idx="387">
                  <c:v>1.1138509234313345</c:v>
                </c:pt>
                <c:pt idx="388">
                  <c:v>1.0844832398257305</c:v>
                </c:pt>
                <c:pt idx="389">
                  <c:v>1.0384192336948879</c:v>
                </c:pt>
                <c:pt idx="390">
                  <c:v>1.0444462716085205</c:v>
                </c:pt>
                <c:pt idx="391">
                  <c:v>1.0644707472446573</c:v>
                </c:pt>
                <c:pt idx="392">
                  <c:v>1.0784025948364921</c:v>
                </c:pt>
                <c:pt idx="393">
                  <c:v>1.0955092509974944</c:v>
                </c:pt>
                <c:pt idx="394">
                  <c:v>1.1179577066276531</c:v>
                </c:pt>
                <c:pt idx="395">
                  <c:v>1.1180128504383151</c:v>
                </c:pt>
                <c:pt idx="396">
                  <c:v>1.1185803956012761</c:v>
                </c:pt>
                <c:pt idx="397">
                  <c:v>1.1258274374171529</c:v>
                </c:pt>
                <c:pt idx="398">
                  <c:v>1.1219295761945918</c:v>
                </c:pt>
                <c:pt idx="399">
                  <c:v>1.0913378833065441</c:v>
                </c:pt>
                <c:pt idx="400">
                  <c:v>1.0556486818397777</c:v>
                </c:pt>
                <c:pt idx="401">
                  <c:v>1.016027671800956</c:v>
                </c:pt>
                <c:pt idx="402">
                  <c:v>0.97835032688268675</c:v>
                </c:pt>
                <c:pt idx="403">
                  <c:v>1.0152707643256913</c:v>
                </c:pt>
                <c:pt idx="404">
                  <c:v>1.0357288932944644</c:v>
                </c:pt>
                <c:pt idx="405">
                  <c:v>1.093157521817997</c:v>
                </c:pt>
                <c:pt idx="406">
                  <c:v>1.1115959797060131</c:v>
                </c:pt>
                <c:pt idx="407">
                  <c:v>1.1108226516049646</c:v>
                </c:pt>
                <c:pt idx="408">
                  <c:v>1.1215258890569217</c:v>
                </c:pt>
                <c:pt idx="409">
                  <c:v>1.1187994112813875</c:v>
                </c:pt>
                <c:pt idx="410">
                  <c:v>1.1091143040464786</c:v>
                </c:pt>
                <c:pt idx="411">
                  <c:v>1.0980988855682581</c:v>
                </c:pt>
                <c:pt idx="412">
                  <c:v>1.0727997428326559</c:v>
                </c:pt>
                <c:pt idx="413">
                  <c:v>1.0177471547130585</c:v>
                </c:pt>
                <c:pt idx="414">
                  <c:v>1.0033016037303013</c:v>
                </c:pt>
                <c:pt idx="415">
                  <c:v>1.015141739843304</c:v>
                </c:pt>
                <c:pt idx="416">
                  <c:v>1.0541993803382979</c:v>
                </c:pt>
                <c:pt idx="417">
                  <c:v>1.0644227919577511</c:v>
                </c:pt>
                <c:pt idx="418">
                  <c:v>1.084444397349791</c:v>
                </c:pt>
                <c:pt idx="419">
                  <c:v>1.0849128932891472</c:v>
                </c:pt>
                <c:pt idx="420">
                  <c:v>1.0918418831238379</c:v>
                </c:pt>
                <c:pt idx="421">
                  <c:v>1.0887116817482481</c:v>
                </c:pt>
                <c:pt idx="422">
                  <c:v>1.0959589507012197</c:v>
                </c:pt>
                <c:pt idx="423">
                  <c:v>1.0852194788854312</c:v>
                </c:pt>
                <c:pt idx="424">
                  <c:v>1.0613637989047298</c:v>
                </c:pt>
                <c:pt idx="425">
                  <c:v>1.0274287889994513</c:v>
                </c:pt>
                <c:pt idx="426">
                  <c:v>1.0166539271340849</c:v>
                </c:pt>
                <c:pt idx="427">
                  <c:v>1.0254090569179102</c:v>
                </c:pt>
                <c:pt idx="428">
                  <c:v>1.0422825735294861</c:v>
                </c:pt>
                <c:pt idx="429">
                  <c:v>1.0534933864046612</c:v>
                </c:pt>
                <c:pt idx="430">
                  <c:v>1.0743879158169396</c:v>
                </c:pt>
                <c:pt idx="431">
                  <c:v>1.0895222505999962</c:v>
                </c:pt>
                <c:pt idx="432">
                  <c:v>1.0854664785330754</c:v>
                </c:pt>
                <c:pt idx="433">
                  <c:v>1.0848904296828201</c:v>
                </c:pt>
                <c:pt idx="434">
                  <c:v>1.0758112034737035</c:v>
                </c:pt>
                <c:pt idx="435">
                  <c:v>1.048134398226495</c:v>
                </c:pt>
                <c:pt idx="436">
                  <c:v>1.0250031552243848</c:v>
                </c:pt>
                <c:pt idx="437">
                  <c:v>0.983904165530053</c:v>
                </c:pt>
                <c:pt idx="438">
                  <c:v>0.95731404457743741</c:v>
                </c:pt>
                <c:pt idx="439">
                  <c:v>0.96784806959742964</c:v>
                </c:pt>
                <c:pt idx="440">
                  <c:v>0.99499763750462655</c:v>
                </c:pt>
                <c:pt idx="441">
                  <c:v>1.0138155049058781</c:v>
                </c:pt>
                <c:pt idx="442">
                  <c:v>1.0343110861217923</c:v>
                </c:pt>
                <c:pt idx="443">
                  <c:v>1.0449538652089401</c:v>
                </c:pt>
                <c:pt idx="444">
                  <c:v>1.0446764460177065</c:v>
                </c:pt>
                <c:pt idx="445">
                  <c:v>1.0438265040028958</c:v>
                </c:pt>
                <c:pt idx="446">
                  <c:v>1.0356025015312262</c:v>
                </c:pt>
                <c:pt idx="447">
                  <c:v>1.0080904014176975</c:v>
                </c:pt>
                <c:pt idx="448">
                  <c:v>0.9854217400498152</c:v>
                </c:pt>
                <c:pt idx="449">
                  <c:v>0.94496572370716059</c:v>
                </c:pt>
              </c:numCache>
            </c:numRef>
          </c:val>
        </c:ser>
        <c:ser>
          <c:idx val="1"/>
          <c:order val="1"/>
          <c:tx>
            <c:strRef>
              <c:f>Sheet1!$H$1</c:f>
              <c:strCache>
                <c:ptCount val="1"/>
                <c:pt idx="0">
                  <c:v>Gasoline Real Price Jun 2012</c:v>
                </c:pt>
              </c:strCache>
            </c:strRef>
          </c:tx>
          <c:marker>
            <c:symbol val="none"/>
          </c:marker>
          <c:cat>
            <c:numRef>
              <c:f>Sheet1!$F$2:$F$451</c:f>
              <c:numCache>
                <c:formatCode>mmmm\ yyyy</c:formatCode>
                <c:ptCount val="450"/>
                <c:pt idx="0">
                  <c:v>27942</c:v>
                </c:pt>
                <c:pt idx="1">
                  <c:v>27973</c:v>
                </c:pt>
                <c:pt idx="2">
                  <c:v>28004</c:v>
                </c:pt>
                <c:pt idx="3">
                  <c:v>28034</c:v>
                </c:pt>
                <c:pt idx="4">
                  <c:v>28065</c:v>
                </c:pt>
                <c:pt idx="5">
                  <c:v>28095</c:v>
                </c:pt>
                <c:pt idx="6">
                  <c:v>28126</c:v>
                </c:pt>
                <c:pt idx="7">
                  <c:v>28157</c:v>
                </c:pt>
                <c:pt idx="8">
                  <c:v>28185</c:v>
                </c:pt>
                <c:pt idx="9">
                  <c:v>28216</c:v>
                </c:pt>
                <c:pt idx="10">
                  <c:v>28246</c:v>
                </c:pt>
                <c:pt idx="11">
                  <c:v>28277</c:v>
                </c:pt>
                <c:pt idx="12">
                  <c:v>28307</c:v>
                </c:pt>
                <c:pt idx="13">
                  <c:v>28338</c:v>
                </c:pt>
                <c:pt idx="14">
                  <c:v>28369</c:v>
                </c:pt>
                <c:pt idx="15">
                  <c:v>28399</c:v>
                </c:pt>
                <c:pt idx="16">
                  <c:v>28430</c:v>
                </c:pt>
                <c:pt idx="17">
                  <c:v>28460</c:v>
                </c:pt>
                <c:pt idx="18">
                  <c:v>28491</c:v>
                </c:pt>
                <c:pt idx="19">
                  <c:v>28522</c:v>
                </c:pt>
                <c:pt idx="20">
                  <c:v>28550</c:v>
                </c:pt>
                <c:pt idx="21">
                  <c:v>28581</c:v>
                </c:pt>
                <c:pt idx="22">
                  <c:v>28611</c:v>
                </c:pt>
                <c:pt idx="23">
                  <c:v>28642</c:v>
                </c:pt>
                <c:pt idx="24">
                  <c:v>28672</c:v>
                </c:pt>
                <c:pt idx="25">
                  <c:v>28703</c:v>
                </c:pt>
                <c:pt idx="26">
                  <c:v>28734</c:v>
                </c:pt>
                <c:pt idx="27">
                  <c:v>28764</c:v>
                </c:pt>
                <c:pt idx="28">
                  <c:v>28795</c:v>
                </c:pt>
                <c:pt idx="29">
                  <c:v>28825</c:v>
                </c:pt>
                <c:pt idx="30">
                  <c:v>28856</c:v>
                </c:pt>
                <c:pt idx="31">
                  <c:v>28887</c:v>
                </c:pt>
                <c:pt idx="32">
                  <c:v>28915</c:v>
                </c:pt>
                <c:pt idx="33">
                  <c:v>28946</c:v>
                </c:pt>
                <c:pt idx="34">
                  <c:v>28976</c:v>
                </c:pt>
                <c:pt idx="35">
                  <c:v>29007</c:v>
                </c:pt>
                <c:pt idx="36">
                  <c:v>29037</c:v>
                </c:pt>
                <c:pt idx="37">
                  <c:v>29068</c:v>
                </c:pt>
                <c:pt idx="38">
                  <c:v>29099</c:v>
                </c:pt>
                <c:pt idx="39">
                  <c:v>29129</c:v>
                </c:pt>
                <c:pt idx="40">
                  <c:v>29160</c:v>
                </c:pt>
                <c:pt idx="41">
                  <c:v>29190</c:v>
                </c:pt>
                <c:pt idx="42">
                  <c:v>29221</c:v>
                </c:pt>
                <c:pt idx="43">
                  <c:v>29252</c:v>
                </c:pt>
                <c:pt idx="44">
                  <c:v>29281</c:v>
                </c:pt>
                <c:pt idx="45">
                  <c:v>29312</c:v>
                </c:pt>
                <c:pt idx="46">
                  <c:v>29342</c:v>
                </c:pt>
                <c:pt idx="47">
                  <c:v>29373</c:v>
                </c:pt>
                <c:pt idx="48">
                  <c:v>29403</c:v>
                </c:pt>
                <c:pt idx="49">
                  <c:v>29434</c:v>
                </c:pt>
                <c:pt idx="50">
                  <c:v>29465</c:v>
                </c:pt>
                <c:pt idx="51">
                  <c:v>29495</c:v>
                </c:pt>
                <c:pt idx="52">
                  <c:v>29526</c:v>
                </c:pt>
                <c:pt idx="53">
                  <c:v>29556</c:v>
                </c:pt>
                <c:pt idx="54">
                  <c:v>29587</c:v>
                </c:pt>
                <c:pt idx="55">
                  <c:v>29618</c:v>
                </c:pt>
                <c:pt idx="56">
                  <c:v>29646</c:v>
                </c:pt>
                <c:pt idx="57">
                  <c:v>29677</c:v>
                </c:pt>
                <c:pt idx="58">
                  <c:v>29707</c:v>
                </c:pt>
                <c:pt idx="59">
                  <c:v>29738</c:v>
                </c:pt>
                <c:pt idx="60">
                  <c:v>29768</c:v>
                </c:pt>
                <c:pt idx="61">
                  <c:v>29799</c:v>
                </c:pt>
                <c:pt idx="62">
                  <c:v>29830</c:v>
                </c:pt>
                <c:pt idx="63">
                  <c:v>29860</c:v>
                </c:pt>
                <c:pt idx="64">
                  <c:v>29891</c:v>
                </c:pt>
                <c:pt idx="65">
                  <c:v>29921</c:v>
                </c:pt>
                <c:pt idx="66">
                  <c:v>29952</c:v>
                </c:pt>
                <c:pt idx="67">
                  <c:v>29983</c:v>
                </c:pt>
                <c:pt idx="68">
                  <c:v>30011</c:v>
                </c:pt>
                <c:pt idx="69">
                  <c:v>30042</c:v>
                </c:pt>
                <c:pt idx="70">
                  <c:v>30072</c:v>
                </c:pt>
                <c:pt idx="71">
                  <c:v>30103</c:v>
                </c:pt>
                <c:pt idx="72">
                  <c:v>30133</c:v>
                </c:pt>
                <c:pt idx="73">
                  <c:v>30164</c:v>
                </c:pt>
                <c:pt idx="74">
                  <c:v>30195</c:v>
                </c:pt>
                <c:pt idx="75">
                  <c:v>30225</c:v>
                </c:pt>
                <c:pt idx="76">
                  <c:v>30256</c:v>
                </c:pt>
                <c:pt idx="77">
                  <c:v>30286</c:v>
                </c:pt>
                <c:pt idx="78">
                  <c:v>30317</c:v>
                </c:pt>
                <c:pt idx="79">
                  <c:v>30348</c:v>
                </c:pt>
                <c:pt idx="80">
                  <c:v>30376</c:v>
                </c:pt>
                <c:pt idx="81">
                  <c:v>30407</c:v>
                </c:pt>
                <c:pt idx="82">
                  <c:v>30437</c:v>
                </c:pt>
                <c:pt idx="83">
                  <c:v>30468</c:v>
                </c:pt>
                <c:pt idx="84">
                  <c:v>30498</c:v>
                </c:pt>
                <c:pt idx="85">
                  <c:v>30529</c:v>
                </c:pt>
                <c:pt idx="86">
                  <c:v>30560</c:v>
                </c:pt>
                <c:pt idx="87">
                  <c:v>30590</c:v>
                </c:pt>
                <c:pt idx="88">
                  <c:v>30621</c:v>
                </c:pt>
                <c:pt idx="89">
                  <c:v>30651</c:v>
                </c:pt>
                <c:pt idx="90">
                  <c:v>30682</c:v>
                </c:pt>
                <c:pt idx="91">
                  <c:v>30713</c:v>
                </c:pt>
                <c:pt idx="92">
                  <c:v>30742</c:v>
                </c:pt>
                <c:pt idx="93">
                  <c:v>30773</c:v>
                </c:pt>
                <c:pt idx="94">
                  <c:v>30803</c:v>
                </c:pt>
                <c:pt idx="95">
                  <c:v>30834</c:v>
                </c:pt>
                <c:pt idx="96">
                  <c:v>30864</c:v>
                </c:pt>
                <c:pt idx="97">
                  <c:v>30895</c:v>
                </c:pt>
                <c:pt idx="98">
                  <c:v>30926</c:v>
                </c:pt>
                <c:pt idx="99">
                  <c:v>30956</c:v>
                </c:pt>
                <c:pt idx="100">
                  <c:v>30987</c:v>
                </c:pt>
                <c:pt idx="101">
                  <c:v>31017</c:v>
                </c:pt>
                <c:pt idx="102">
                  <c:v>31048</c:v>
                </c:pt>
                <c:pt idx="103">
                  <c:v>31079</c:v>
                </c:pt>
                <c:pt idx="104">
                  <c:v>31107</c:v>
                </c:pt>
                <c:pt idx="105">
                  <c:v>31138</c:v>
                </c:pt>
                <c:pt idx="106">
                  <c:v>31168</c:v>
                </c:pt>
                <c:pt idx="107">
                  <c:v>31199</c:v>
                </c:pt>
                <c:pt idx="108">
                  <c:v>31229</c:v>
                </c:pt>
                <c:pt idx="109">
                  <c:v>31260</c:v>
                </c:pt>
                <c:pt idx="110">
                  <c:v>31291</c:v>
                </c:pt>
                <c:pt idx="111">
                  <c:v>31321</c:v>
                </c:pt>
                <c:pt idx="112">
                  <c:v>31352</c:v>
                </c:pt>
                <c:pt idx="113">
                  <c:v>31382</c:v>
                </c:pt>
                <c:pt idx="114">
                  <c:v>31413</c:v>
                </c:pt>
                <c:pt idx="115">
                  <c:v>31444</c:v>
                </c:pt>
                <c:pt idx="116">
                  <c:v>31472</c:v>
                </c:pt>
                <c:pt idx="117">
                  <c:v>31503</c:v>
                </c:pt>
                <c:pt idx="118">
                  <c:v>31533</c:v>
                </c:pt>
                <c:pt idx="119">
                  <c:v>31564</c:v>
                </c:pt>
                <c:pt idx="120">
                  <c:v>31594</c:v>
                </c:pt>
                <c:pt idx="121">
                  <c:v>31625</c:v>
                </c:pt>
                <c:pt idx="122">
                  <c:v>31656</c:v>
                </c:pt>
                <c:pt idx="123">
                  <c:v>31686</c:v>
                </c:pt>
                <c:pt idx="124">
                  <c:v>31717</c:v>
                </c:pt>
                <c:pt idx="125">
                  <c:v>31747</c:v>
                </c:pt>
                <c:pt idx="126">
                  <c:v>31778</c:v>
                </c:pt>
                <c:pt idx="127">
                  <c:v>31809</c:v>
                </c:pt>
                <c:pt idx="128">
                  <c:v>31837</c:v>
                </c:pt>
                <c:pt idx="129">
                  <c:v>31868</c:v>
                </c:pt>
                <c:pt idx="130">
                  <c:v>31898</c:v>
                </c:pt>
                <c:pt idx="131">
                  <c:v>31929</c:v>
                </c:pt>
                <c:pt idx="132">
                  <c:v>31959</c:v>
                </c:pt>
                <c:pt idx="133">
                  <c:v>31990</c:v>
                </c:pt>
                <c:pt idx="134">
                  <c:v>32021</c:v>
                </c:pt>
                <c:pt idx="135">
                  <c:v>32051</c:v>
                </c:pt>
                <c:pt idx="136">
                  <c:v>32082</c:v>
                </c:pt>
                <c:pt idx="137">
                  <c:v>32112</c:v>
                </c:pt>
                <c:pt idx="138">
                  <c:v>32143</c:v>
                </c:pt>
                <c:pt idx="139">
                  <c:v>32174</c:v>
                </c:pt>
                <c:pt idx="140">
                  <c:v>32203</c:v>
                </c:pt>
                <c:pt idx="141">
                  <c:v>32234</c:v>
                </c:pt>
                <c:pt idx="142">
                  <c:v>32264</c:v>
                </c:pt>
                <c:pt idx="143">
                  <c:v>32295</c:v>
                </c:pt>
                <c:pt idx="144">
                  <c:v>32325</c:v>
                </c:pt>
                <c:pt idx="145">
                  <c:v>32356</c:v>
                </c:pt>
                <c:pt idx="146">
                  <c:v>32387</c:v>
                </c:pt>
                <c:pt idx="147">
                  <c:v>32417</c:v>
                </c:pt>
                <c:pt idx="148">
                  <c:v>32448</c:v>
                </c:pt>
                <c:pt idx="149">
                  <c:v>32478</c:v>
                </c:pt>
                <c:pt idx="150">
                  <c:v>32509</c:v>
                </c:pt>
                <c:pt idx="151">
                  <c:v>32540</c:v>
                </c:pt>
                <c:pt idx="152">
                  <c:v>32568</c:v>
                </c:pt>
                <c:pt idx="153">
                  <c:v>32599</c:v>
                </c:pt>
                <c:pt idx="154">
                  <c:v>32629</c:v>
                </c:pt>
                <c:pt idx="155">
                  <c:v>32660</c:v>
                </c:pt>
                <c:pt idx="156">
                  <c:v>32690</c:v>
                </c:pt>
                <c:pt idx="157">
                  <c:v>32721</c:v>
                </c:pt>
                <c:pt idx="158">
                  <c:v>32752</c:v>
                </c:pt>
                <c:pt idx="159">
                  <c:v>32782</c:v>
                </c:pt>
                <c:pt idx="160">
                  <c:v>32813</c:v>
                </c:pt>
                <c:pt idx="161">
                  <c:v>32843</c:v>
                </c:pt>
                <c:pt idx="162">
                  <c:v>32874</c:v>
                </c:pt>
                <c:pt idx="163">
                  <c:v>32905</c:v>
                </c:pt>
                <c:pt idx="164">
                  <c:v>32933</c:v>
                </c:pt>
                <c:pt idx="165">
                  <c:v>32964</c:v>
                </c:pt>
                <c:pt idx="166">
                  <c:v>32994</c:v>
                </c:pt>
                <c:pt idx="167">
                  <c:v>33025</c:v>
                </c:pt>
                <c:pt idx="168">
                  <c:v>33055</c:v>
                </c:pt>
                <c:pt idx="169">
                  <c:v>33086</c:v>
                </c:pt>
                <c:pt idx="170">
                  <c:v>33117</c:v>
                </c:pt>
                <c:pt idx="171">
                  <c:v>33147</c:v>
                </c:pt>
                <c:pt idx="172">
                  <c:v>33178</c:v>
                </c:pt>
                <c:pt idx="173">
                  <c:v>33208</c:v>
                </c:pt>
                <c:pt idx="174">
                  <c:v>33239</c:v>
                </c:pt>
                <c:pt idx="175">
                  <c:v>33270</c:v>
                </c:pt>
                <c:pt idx="176">
                  <c:v>33298</c:v>
                </c:pt>
                <c:pt idx="177">
                  <c:v>33329</c:v>
                </c:pt>
                <c:pt idx="178">
                  <c:v>33359</c:v>
                </c:pt>
                <c:pt idx="179">
                  <c:v>33390</c:v>
                </c:pt>
                <c:pt idx="180">
                  <c:v>33420</c:v>
                </c:pt>
                <c:pt idx="181">
                  <c:v>33451</c:v>
                </c:pt>
                <c:pt idx="182">
                  <c:v>33482</c:v>
                </c:pt>
                <c:pt idx="183">
                  <c:v>33512</c:v>
                </c:pt>
                <c:pt idx="184">
                  <c:v>33543</c:v>
                </c:pt>
                <c:pt idx="185">
                  <c:v>33573</c:v>
                </c:pt>
                <c:pt idx="186">
                  <c:v>33604</c:v>
                </c:pt>
                <c:pt idx="187">
                  <c:v>33635</c:v>
                </c:pt>
                <c:pt idx="188">
                  <c:v>33664</c:v>
                </c:pt>
                <c:pt idx="189">
                  <c:v>33695</c:v>
                </c:pt>
                <c:pt idx="190">
                  <c:v>33725</c:v>
                </c:pt>
                <c:pt idx="191">
                  <c:v>33756</c:v>
                </c:pt>
                <c:pt idx="192">
                  <c:v>33786</c:v>
                </c:pt>
                <c:pt idx="193">
                  <c:v>33817</c:v>
                </c:pt>
                <c:pt idx="194">
                  <c:v>33848</c:v>
                </c:pt>
                <c:pt idx="195">
                  <c:v>33878</c:v>
                </c:pt>
                <c:pt idx="196">
                  <c:v>33909</c:v>
                </c:pt>
                <c:pt idx="197">
                  <c:v>33939</c:v>
                </c:pt>
                <c:pt idx="198">
                  <c:v>33970</c:v>
                </c:pt>
                <c:pt idx="199">
                  <c:v>34001</c:v>
                </c:pt>
                <c:pt idx="200">
                  <c:v>34029</c:v>
                </c:pt>
                <c:pt idx="201">
                  <c:v>34060</c:v>
                </c:pt>
                <c:pt idx="202">
                  <c:v>34090</c:v>
                </c:pt>
                <c:pt idx="203">
                  <c:v>34121</c:v>
                </c:pt>
                <c:pt idx="204">
                  <c:v>34151</c:v>
                </c:pt>
                <c:pt idx="205">
                  <c:v>34182</c:v>
                </c:pt>
                <c:pt idx="206">
                  <c:v>34213</c:v>
                </c:pt>
                <c:pt idx="207">
                  <c:v>34243</c:v>
                </c:pt>
                <c:pt idx="208">
                  <c:v>34274</c:v>
                </c:pt>
                <c:pt idx="209">
                  <c:v>34304</c:v>
                </c:pt>
                <c:pt idx="210">
                  <c:v>34335</c:v>
                </c:pt>
                <c:pt idx="211">
                  <c:v>34366</c:v>
                </c:pt>
                <c:pt idx="212">
                  <c:v>34394</c:v>
                </c:pt>
                <c:pt idx="213">
                  <c:v>34425</c:v>
                </c:pt>
                <c:pt idx="214">
                  <c:v>34455</c:v>
                </c:pt>
                <c:pt idx="215">
                  <c:v>34486</c:v>
                </c:pt>
                <c:pt idx="216">
                  <c:v>34516</c:v>
                </c:pt>
                <c:pt idx="217">
                  <c:v>34547</c:v>
                </c:pt>
                <c:pt idx="218">
                  <c:v>34578</c:v>
                </c:pt>
                <c:pt idx="219">
                  <c:v>34608</c:v>
                </c:pt>
                <c:pt idx="220">
                  <c:v>34639</c:v>
                </c:pt>
                <c:pt idx="221">
                  <c:v>34669</c:v>
                </c:pt>
                <c:pt idx="222">
                  <c:v>34700</c:v>
                </c:pt>
                <c:pt idx="223">
                  <c:v>34731</c:v>
                </c:pt>
                <c:pt idx="224">
                  <c:v>34759</c:v>
                </c:pt>
                <c:pt idx="225">
                  <c:v>34790</c:v>
                </c:pt>
                <c:pt idx="226">
                  <c:v>34820</c:v>
                </c:pt>
                <c:pt idx="227">
                  <c:v>34851</c:v>
                </c:pt>
                <c:pt idx="228">
                  <c:v>34881</c:v>
                </c:pt>
                <c:pt idx="229">
                  <c:v>34912</c:v>
                </c:pt>
                <c:pt idx="230">
                  <c:v>34943</c:v>
                </c:pt>
                <c:pt idx="231">
                  <c:v>34973</c:v>
                </c:pt>
                <c:pt idx="232">
                  <c:v>35004</c:v>
                </c:pt>
                <c:pt idx="233">
                  <c:v>35034</c:v>
                </c:pt>
                <c:pt idx="234">
                  <c:v>35065</c:v>
                </c:pt>
                <c:pt idx="235">
                  <c:v>35096</c:v>
                </c:pt>
                <c:pt idx="236">
                  <c:v>35125</c:v>
                </c:pt>
                <c:pt idx="237">
                  <c:v>35156</c:v>
                </c:pt>
                <c:pt idx="238">
                  <c:v>35186</c:v>
                </c:pt>
                <c:pt idx="239">
                  <c:v>35217</c:v>
                </c:pt>
                <c:pt idx="240">
                  <c:v>35247</c:v>
                </c:pt>
                <c:pt idx="241">
                  <c:v>35278</c:v>
                </c:pt>
                <c:pt idx="242">
                  <c:v>35309</c:v>
                </c:pt>
                <c:pt idx="243">
                  <c:v>35339</c:v>
                </c:pt>
                <c:pt idx="244">
                  <c:v>35370</c:v>
                </c:pt>
                <c:pt idx="245">
                  <c:v>35400</c:v>
                </c:pt>
                <c:pt idx="246">
                  <c:v>35431</c:v>
                </c:pt>
                <c:pt idx="247">
                  <c:v>35462</c:v>
                </c:pt>
                <c:pt idx="248">
                  <c:v>35490</c:v>
                </c:pt>
                <c:pt idx="249">
                  <c:v>35521</c:v>
                </c:pt>
                <c:pt idx="250">
                  <c:v>35551</c:v>
                </c:pt>
                <c:pt idx="251">
                  <c:v>35582</c:v>
                </c:pt>
                <c:pt idx="252">
                  <c:v>35612</c:v>
                </c:pt>
                <c:pt idx="253">
                  <c:v>35643</c:v>
                </c:pt>
                <c:pt idx="254">
                  <c:v>35674</c:v>
                </c:pt>
                <c:pt idx="255">
                  <c:v>35704</c:v>
                </c:pt>
                <c:pt idx="256">
                  <c:v>35735</c:v>
                </c:pt>
                <c:pt idx="257">
                  <c:v>35765</c:v>
                </c:pt>
                <c:pt idx="258">
                  <c:v>35796</c:v>
                </c:pt>
                <c:pt idx="259">
                  <c:v>35827</c:v>
                </c:pt>
                <c:pt idx="260">
                  <c:v>35855</c:v>
                </c:pt>
                <c:pt idx="261">
                  <c:v>35886</c:v>
                </c:pt>
                <c:pt idx="262">
                  <c:v>35916</c:v>
                </c:pt>
                <c:pt idx="263">
                  <c:v>35947</c:v>
                </c:pt>
                <c:pt idx="264">
                  <c:v>35977</c:v>
                </c:pt>
                <c:pt idx="265">
                  <c:v>36008</c:v>
                </c:pt>
                <c:pt idx="266">
                  <c:v>36039</c:v>
                </c:pt>
                <c:pt idx="267">
                  <c:v>36069</c:v>
                </c:pt>
                <c:pt idx="268">
                  <c:v>36100</c:v>
                </c:pt>
                <c:pt idx="269">
                  <c:v>36130</c:v>
                </c:pt>
                <c:pt idx="270">
                  <c:v>36161</c:v>
                </c:pt>
                <c:pt idx="271">
                  <c:v>36192</c:v>
                </c:pt>
                <c:pt idx="272">
                  <c:v>36220</c:v>
                </c:pt>
                <c:pt idx="273">
                  <c:v>36251</c:v>
                </c:pt>
                <c:pt idx="274">
                  <c:v>36281</c:v>
                </c:pt>
                <c:pt idx="275">
                  <c:v>36312</c:v>
                </c:pt>
                <c:pt idx="276">
                  <c:v>36342</c:v>
                </c:pt>
                <c:pt idx="277">
                  <c:v>36373</c:v>
                </c:pt>
                <c:pt idx="278">
                  <c:v>36404</c:v>
                </c:pt>
                <c:pt idx="279">
                  <c:v>36434</c:v>
                </c:pt>
                <c:pt idx="280">
                  <c:v>36465</c:v>
                </c:pt>
                <c:pt idx="281">
                  <c:v>36495</c:v>
                </c:pt>
                <c:pt idx="282">
                  <c:v>36526</c:v>
                </c:pt>
                <c:pt idx="283">
                  <c:v>36557</c:v>
                </c:pt>
                <c:pt idx="284">
                  <c:v>36586</c:v>
                </c:pt>
                <c:pt idx="285">
                  <c:v>36617</c:v>
                </c:pt>
                <c:pt idx="286">
                  <c:v>36647</c:v>
                </c:pt>
                <c:pt idx="287">
                  <c:v>36678</c:v>
                </c:pt>
                <c:pt idx="288">
                  <c:v>36708</c:v>
                </c:pt>
                <c:pt idx="289">
                  <c:v>36739</c:v>
                </c:pt>
                <c:pt idx="290">
                  <c:v>36770</c:v>
                </c:pt>
                <c:pt idx="291">
                  <c:v>36800</c:v>
                </c:pt>
                <c:pt idx="292">
                  <c:v>36831</c:v>
                </c:pt>
                <c:pt idx="293">
                  <c:v>36861</c:v>
                </c:pt>
                <c:pt idx="294">
                  <c:v>36892</c:v>
                </c:pt>
                <c:pt idx="295">
                  <c:v>36923</c:v>
                </c:pt>
                <c:pt idx="296">
                  <c:v>36951</c:v>
                </c:pt>
                <c:pt idx="297">
                  <c:v>36982</c:v>
                </c:pt>
                <c:pt idx="298">
                  <c:v>37012</c:v>
                </c:pt>
                <c:pt idx="299">
                  <c:v>37043</c:v>
                </c:pt>
                <c:pt idx="300">
                  <c:v>37073</c:v>
                </c:pt>
                <c:pt idx="301">
                  <c:v>37104</c:v>
                </c:pt>
                <c:pt idx="302">
                  <c:v>37135</c:v>
                </c:pt>
                <c:pt idx="303">
                  <c:v>37165</c:v>
                </c:pt>
                <c:pt idx="304">
                  <c:v>37196</c:v>
                </c:pt>
                <c:pt idx="305">
                  <c:v>37226</c:v>
                </c:pt>
                <c:pt idx="306">
                  <c:v>37257</c:v>
                </c:pt>
                <c:pt idx="307">
                  <c:v>37288</c:v>
                </c:pt>
                <c:pt idx="308">
                  <c:v>37316</c:v>
                </c:pt>
                <c:pt idx="309">
                  <c:v>37347</c:v>
                </c:pt>
                <c:pt idx="310">
                  <c:v>37377</c:v>
                </c:pt>
                <c:pt idx="311">
                  <c:v>37408</c:v>
                </c:pt>
                <c:pt idx="312">
                  <c:v>37438</c:v>
                </c:pt>
                <c:pt idx="313">
                  <c:v>37469</c:v>
                </c:pt>
                <c:pt idx="314">
                  <c:v>37500</c:v>
                </c:pt>
                <c:pt idx="315">
                  <c:v>37530</c:v>
                </c:pt>
                <c:pt idx="316">
                  <c:v>37561</c:v>
                </c:pt>
                <c:pt idx="317">
                  <c:v>37591</c:v>
                </c:pt>
                <c:pt idx="318">
                  <c:v>37622</c:v>
                </c:pt>
                <c:pt idx="319">
                  <c:v>37653</c:v>
                </c:pt>
                <c:pt idx="320">
                  <c:v>37681</c:v>
                </c:pt>
                <c:pt idx="321">
                  <c:v>37712</c:v>
                </c:pt>
                <c:pt idx="322">
                  <c:v>37742</c:v>
                </c:pt>
                <c:pt idx="323">
                  <c:v>37773</c:v>
                </c:pt>
                <c:pt idx="324">
                  <c:v>37803</c:v>
                </c:pt>
                <c:pt idx="325">
                  <c:v>37834</c:v>
                </c:pt>
                <c:pt idx="326">
                  <c:v>37865</c:v>
                </c:pt>
                <c:pt idx="327">
                  <c:v>37895</c:v>
                </c:pt>
                <c:pt idx="328">
                  <c:v>37926</c:v>
                </c:pt>
                <c:pt idx="329">
                  <c:v>37956</c:v>
                </c:pt>
                <c:pt idx="330">
                  <c:v>37987</c:v>
                </c:pt>
                <c:pt idx="331">
                  <c:v>38018</c:v>
                </c:pt>
                <c:pt idx="332">
                  <c:v>38047</c:v>
                </c:pt>
                <c:pt idx="333">
                  <c:v>38078</c:v>
                </c:pt>
                <c:pt idx="334">
                  <c:v>38108</c:v>
                </c:pt>
                <c:pt idx="335">
                  <c:v>38139</c:v>
                </c:pt>
                <c:pt idx="336">
                  <c:v>38169</c:v>
                </c:pt>
                <c:pt idx="337">
                  <c:v>38200</c:v>
                </c:pt>
                <c:pt idx="338">
                  <c:v>38231</c:v>
                </c:pt>
                <c:pt idx="339">
                  <c:v>38261</c:v>
                </c:pt>
                <c:pt idx="340">
                  <c:v>38292</c:v>
                </c:pt>
                <c:pt idx="341">
                  <c:v>38322</c:v>
                </c:pt>
                <c:pt idx="342">
                  <c:v>38353</c:v>
                </c:pt>
                <c:pt idx="343">
                  <c:v>38384</c:v>
                </c:pt>
                <c:pt idx="344">
                  <c:v>38412</c:v>
                </c:pt>
                <c:pt idx="345">
                  <c:v>38443</c:v>
                </c:pt>
                <c:pt idx="346">
                  <c:v>38473</c:v>
                </c:pt>
                <c:pt idx="347">
                  <c:v>38504</c:v>
                </c:pt>
                <c:pt idx="348">
                  <c:v>38534</c:v>
                </c:pt>
                <c:pt idx="349">
                  <c:v>38565</c:v>
                </c:pt>
                <c:pt idx="350">
                  <c:v>38596</c:v>
                </c:pt>
                <c:pt idx="351">
                  <c:v>38626</c:v>
                </c:pt>
                <c:pt idx="352">
                  <c:v>38657</c:v>
                </c:pt>
                <c:pt idx="353">
                  <c:v>38687</c:v>
                </c:pt>
                <c:pt idx="354">
                  <c:v>38718</c:v>
                </c:pt>
                <c:pt idx="355">
                  <c:v>38749</c:v>
                </c:pt>
                <c:pt idx="356">
                  <c:v>38777</c:v>
                </c:pt>
                <c:pt idx="357">
                  <c:v>38808</c:v>
                </c:pt>
                <c:pt idx="358">
                  <c:v>38838</c:v>
                </c:pt>
                <c:pt idx="359">
                  <c:v>38869</c:v>
                </c:pt>
                <c:pt idx="360">
                  <c:v>38899</c:v>
                </c:pt>
                <c:pt idx="361">
                  <c:v>38930</c:v>
                </c:pt>
                <c:pt idx="362">
                  <c:v>38961</c:v>
                </c:pt>
                <c:pt idx="363">
                  <c:v>38991</c:v>
                </c:pt>
                <c:pt idx="364">
                  <c:v>39022</c:v>
                </c:pt>
                <c:pt idx="365">
                  <c:v>39052</c:v>
                </c:pt>
                <c:pt idx="366">
                  <c:v>39083</c:v>
                </c:pt>
                <c:pt idx="367">
                  <c:v>39114</c:v>
                </c:pt>
                <c:pt idx="368">
                  <c:v>39142</c:v>
                </c:pt>
                <c:pt idx="369">
                  <c:v>39173</c:v>
                </c:pt>
                <c:pt idx="370">
                  <c:v>39203</c:v>
                </c:pt>
                <c:pt idx="371">
                  <c:v>39234</c:v>
                </c:pt>
                <c:pt idx="372">
                  <c:v>39264</c:v>
                </c:pt>
                <c:pt idx="373">
                  <c:v>39295</c:v>
                </c:pt>
                <c:pt idx="374">
                  <c:v>39326</c:v>
                </c:pt>
                <c:pt idx="375">
                  <c:v>39356</c:v>
                </c:pt>
                <c:pt idx="376">
                  <c:v>39387</c:v>
                </c:pt>
                <c:pt idx="377">
                  <c:v>39417</c:v>
                </c:pt>
                <c:pt idx="378">
                  <c:v>39448</c:v>
                </c:pt>
                <c:pt idx="379">
                  <c:v>39479</c:v>
                </c:pt>
                <c:pt idx="380">
                  <c:v>39508</c:v>
                </c:pt>
                <c:pt idx="381">
                  <c:v>39539</c:v>
                </c:pt>
                <c:pt idx="382">
                  <c:v>39569</c:v>
                </c:pt>
                <c:pt idx="383">
                  <c:v>39600</c:v>
                </c:pt>
                <c:pt idx="384">
                  <c:v>39630</c:v>
                </c:pt>
                <c:pt idx="385">
                  <c:v>39661</c:v>
                </c:pt>
                <c:pt idx="386">
                  <c:v>39692</c:v>
                </c:pt>
                <c:pt idx="387">
                  <c:v>39722</c:v>
                </c:pt>
                <c:pt idx="388">
                  <c:v>39753</c:v>
                </c:pt>
                <c:pt idx="389">
                  <c:v>39783</c:v>
                </c:pt>
                <c:pt idx="390">
                  <c:v>39814</c:v>
                </c:pt>
                <c:pt idx="391">
                  <c:v>39845</c:v>
                </c:pt>
                <c:pt idx="392">
                  <c:v>39873</c:v>
                </c:pt>
                <c:pt idx="393">
                  <c:v>39904</c:v>
                </c:pt>
                <c:pt idx="394">
                  <c:v>39934</c:v>
                </c:pt>
                <c:pt idx="395">
                  <c:v>39965</c:v>
                </c:pt>
                <c:pt idx="396">
                  <c:v>39995</c:v>
                </c:pt>
                <c:pt idx="397">
                  <c:v>40026</c:v>
                </c:pt>
                <c:pt idx="398">
                  <c:v>40057</c:v>
                </c:pt>
                <c:pt idx="399">
                  <c:v>40087</c:v>
                </c:pt>
                <c:pt idx="400">
                  <c:v>40118</c:v>
                </c:pt>
                <c:pt idx="401">
                  <c:v>40148</c:v>
                </c:pt>
                <c:pt idx="402">
                  <c:v>40179</c:v>
                </c:pt>
                <c:pt idx="403">
                  <c:v>40210</c:v>
                </c:pt>
                <c:pt idx="404">
                  <c:v>40238</c:v>
                </c:pt>
                <c:pt idx="405">
                  <c:v>40269</c:v>
                </c:pt>
                <c:pt idx="406">
                  <c:v>40299</c:v>
                </c:pt>
                <c:pt idx="407">
                  <c:v>40330</c:v>
                </c:pt>
                <c:pt idx="408">
                  <c:v>40360</c:v>
                </c:pt>
                <c:pt idx="409">
                  <c:v>40391</c:v>
                </c:pt>
                <c:pt idx="410">
                  <c:v>40422</c:v>
                </c:pt>
                <c:pt idx="411">
                  <c:v>40452</c:v>
                </c:pt>
                <c:pt idx="412">
                  <c:v>40483</c:v>
                </c:pt>
                <c:pt idx="413">
                  <c:v>40513</c:v>
                </c:pt>
                <c:pt idx="414">
                  <c:v>40544</c:v>
                </c:pt>
                <c:pt idx="415">
                  <c:v>40575</c:v>
                </c:pt>
                <c:pt idx="416">
                  <c:v>40603</c:v>
                </c:pt>
                <c:pt idx="417">
                  <c:v>40634</c:v>
                </c:pt>
                <c:pt idx="418">
                  <c:v>40664</c:v>
                </c:pt>
                <c:pt idx="419">
                  <c:v>40695</c:v>
                </c:pt>
                <c:pt idx="420">
                  <c:v>40725</c:v>
                </c:pt>
                <c:pt idx="421">
                  <c:v>40756</c:v>
                </c:pt>
                <c:pt idx="422">
                  <c:v>40787</c:v>
                </c:pt>
                <c:pt idx="423">
                  <c:v>40817</c:v>
                </c:pt>
                <c:pt idx="424">
                  <c:v>40848</c:v>
                </c:pt>
                <c:pt idx="425">
                  <c:v>40878</c:v>
                </c:pt>
                <c:pt idx="426">
                  <c:v>40909</c:v>
                </c:pt>
                <c:pt idx="427">
                  <c:v>40940</c:v>
                </c:pt>
                <c:pt idx="428">
                  <c:v>40969</c:v>
                </c:pt>
                <c:pt idx="429">
                  <c:v>41000</c:v>
                </c:pt>
                <c:pt idx="430">
                  <c:v>41030</c:v>
                </c:pt>
                <c:pt idx="431">
                  <c:v>41061</c:v>
                </c:pt>
                <c:pt idx="432">
                  <c:v>41091</c:v>
                </c:pt>
                <c:pt idx="433">
                  <c:v>41122</c:v>
                </c:pt>
                <c:pt idx="434">
                  <c:v>41153</c:v>
                </c:pt>
                <c:pt idx="435">
                  <c:v>41183</c:v>
                </c:pt>
                <c:pt idx="436">
                  <c:v>41214</c:v>
                </c:pt>
                <c:pt idx="437">
                  <c:v>41244</c:v>
                </c:pt>
                <c:pt idx="438">
                  <c:v>41275</c:v>
                </c:pt>
                <c:pt idx="439">
                  <c:v>41306</c:v>
                </c:pt>
                <c:pt idx="440">
                  <c:v>41334</c:v>
                </c:pt>
                <c:pt idx="441">
                  <c:v>41365</c:v>
                </c:pt>
                <c:pt idx="442">
                  <c:v>41395</c:v>
                </c:pt>
                <c:pt idx="443">
                  <c:v>41426</c:v>
                </c:pt>
                <c:pt idx="444">
                  <c:v>41456</c:v>
                </c:pt>
                <c:pt idx="445">
                  <c:v>41487</c:v>
                </c:pt>
                <c:pt idx="446">
                  <c:v>41518</c:v>
                </c:pt>
                <c:pt idx="447">
                  <c:v>41548</c:v>
                </c:pt>
                <c:pt idx="448">
                  <c:v>41579</c:v>
                </c:pt>
                <c:pt idx="449">
                  <c:v>41609</c:v>
                </c:pt>
              </c:numCache>
            </c:numRef>
          </c:cat>
          <c:val>
            <c:numRef>
              <c:f>Sheet1!$H$2:$H$451</c:f>
              <c:numCache>
                <c:formatCode>General</c:formatCode>
                <c:ptCount val="450"/>
                <c:pt idx="0">
                  <c:v>2.5108965109142867</c:v>
                </c:pt>
                <c:pt idx="1">
                  <c:v>2.5181243631584604</c:v>
                </c:pt>
                <c:pt idx="2">
                  <c:v>2.5136339152338829</c:v>
                </c:pt>
                <c:pt idx="3">
                  <c:v>2.4995164932849363</c:v>
                </c:pt>
                <c:pt idx="4">
                  <c:v>2.4864564253732828</c:v>
                </c:pt>
                <c:pt idx="5">
                  <c:v>2.4606428364872812</c:v>
                </c:pt>
                <c:pt idx="6">
                  <c:v>2.4480286495972141</c:v>
                </c:pt>
                <c:pt idx="7">
                  <c:v>2.4722907042103732</c:v>
                </c:pt>
                <c:pt idx="8">
                  <c:v>2.4809874991396277</c:v>
                </c:pt>
                <c:pt idx="9">
                  <c:v>2.496380541414267</c:v>
                </c:pt>
                <c:pt idx="10">
                  <c:v>2.5135410261912088</c:v>
                </c:pt>
                <c:pt idx="11">
                  <c:v>2.5238572179738172</c:v>
                </c:pt>
                <c:pt idx="12">
                  <c:v>2.5215237461965083</c:v>
                </c:pt>
                <c:pt idx="13">
                  <c:v>2.5097475951033106</c:v>
                </c:pt>
                <c:pt idx="14">
                  <c:v>2.4940345460069655</c:v>
                </c:pt>
                <c:pt idx="15">
                  <c:v>2.4787684809733577</c:v>
                </c:pt>
                <c:pt idx="16">
                  <c:v>2.4623176378417142</c:v>
                </c:pt>
                <c:pt idx="17">
                  <c:v>2.4526844544301527</c:v>
                </c:pt>
                <c:pt idx="18">
                  <c:v>2.3775454954361699</c:v>
                </c:pt>
                <c:pt idx="19">
                  <c:v>2.3589484505935756</c:v>
                </c:pt>
                <c:pt idx="20">
                  <c:v>2.3427019962840427</c:v>
                </c:pt>
                <c:pt idx="21">
                  <c:v>2.3307625552939797</c:v>
                </c:pt>
                <c:pt idx="22">
                  <c:v>2.3346059404205577</c:v>
                </c:pt>
                <c:pt idx="23">
                  <c:v>2.345199752180942</c:v>
                </c:pt>
                <c:pt idx="24">
                  <c:v>2.3657197510184051</c:v>
                </c:pt>
                <c:pt idx="25">
                  <c:v>2.3755207601063049</c:v>
                </c:pt>
                <c:pt idx="26">
                  <c:v>2.3781271685455851</c:v>
                </c:pt>
                <c:pt idx="27">
                  <c:v>2.3675398025478911</c:v>
                </c:pt>
                <c:pt idx="28">
                  <c:v>2.3659829827144674</c:v>
                </c:pt>
                <c:pt idx="29">
                  <c:v>2.3806912242805804</c:v>
                </c:pt>
                <c:pt idx="30">
                  <c:v>2.3995940297120617</c:v>
                </c:pt>
                <c:pt idx="31">
                  <c:v>2.4245093832646267</c:v>
                </c:pt>
                <c:pt idx="32">
                  <c:v>2.4832122518820956</c:v>
                </c:pt>
                <c:pt idx="33">
                  <c:v>2.6082047755294653</c:v>
                </c:pt>
                <c:pt idx="34">
                  <c:v>2.7161742675727614</c:v>
                </c:pt>
                <c:pt idx="35">
                  <c:v>2.869248583183607</c:v>
                </c:pt>
                <c:pt idx="36">
                  <c:v>2.9899258871038739</c:v>
                </c:pt>
                <c:pt idx="37">
                  <c:v>3.080261579268293</c:v>
                </c:pt>
                <c:pt idx="38">
                  <c:v>3.1469737900966472</c:v>
                </c:pt>
                <c:pt idx="39">
                  <c:v>3.1427928629203215</c:v>
                </c:pt>
                <c:pt idx="40">
                  <c:v>3.1468687044520598</c:v>
                </c:pt>
                <c:pt idx="41">
                  <c:v>3.180672514000995</c:v>
                </c:pt>
                <c:pt idx="42">
                  <c:v>3.328116808022521</c:v>
                </c:pt>
                <c:pt idx="43">
                  <c:v>3.5084880586158982</c:v>
                </c:pt>
                <c:pt idx="44">
                  <c:v>3.5971569236611747</c:v>
                </c:pt>
                <c:pt idx="45">
                  <c:v>3.5864556554510387</c:v>
                </c:pt>
                <c:pt idx="46">
                  <c:v>3.558602212653486</c:v>
                </c:pt>
                <c:pt idx="47">
                  <c:v>3.5394510324606228</c:v>
                </c:pt>
                <c:pt idx="48">
                  <c:v>3.5353864851813661</c:v>
                </c:pt>
                <c:pt idx="49">
                  <c:v>3.4988459640774527</c:v>
                </c:pt>
                <c:pt idx="50">
                  <c:v>3.4427265503951272</c:v>
                </c:pt>
                <c:pt idx="51">
                  <c:v>3.3875618310884592</c:v>
                </c:pt>
                <c:pt idx="52">
                  <c:v>3.3566227383563207</c:v>
                </c:pt>
                <c:pt idx="53">
                  <c:v>3.3473880522417971</c:v>
                </c:pt>
                <c:pt idx="54">
                  <c:v>3.4192610975923912</c:v>
                </c:pt>
                <c:pt idx="55">
                  <c:v>3.6103376962185232</c:v>
                </c:pt>
                <c:pt idx="56">
                  <c:v>3.6737705760117012</c:v>
                </c:pt>
                <c:pt idx="57">
                  <c:v>3.64299458750139</c:v>
                </c:pt>
                <c:pt idx="58">
                  <c:v>3.5844562022808844</c:v>
                </c:pt>
                <c:pt idx="59">
                  <c:v>3.5315348263034392</c:v>
                </c:pt>
                <c:pt idx="60">
                  <c:v>3.4672986095361331</c:v>
                </c:pt>
                <c:pt idx="61">
                  <c:v>3.4252334252467667</c:v>
                </c:pt>
                <c:pt idx="62">
                  <c:v>3.4027052825766311</c:v>
                </c:pt>
                <c:pt idx="63">
                  <c:v>3.3739777197921352</c:v>
                </c:pt>
                <c:pt idx="64">
                  <c:v>3.3537562193863422</c:v>
                </c:pt>
                <c:pt idx="65">
                  <c:v>3.3314593363800773</c:v>
                </c:pt>
                <c:pt idx="66">
                  <c:v>3.2000735678153509</c:v>
                </c:pt>
                <c:pt idx="67">
                  <c:v>3.1362446811651177</c:v>
                </c:pt>
                <c:pt idx="68">
                  <c:v>3.0191080328682784</c:v>
                </c:pt>
                <c:pt idx="69">
                  <c:v>2.8817038395670393</c:v>
                </c:pt>
                <c:pt idx="70">
                  <c:v>2.892810814088691</c:v>
                </c:pt>
                <c:pt idx="71">
                  <c:v>3.0402185708257519</c:v>
                </c:pt>
                <c:pt idx="72">
                  <c:v>3.0608901687464032</c:v>
                </c:pt>
                <c:pt idx="73">
                  <c:v>3.0332804988598903</c:v>
                </c:pt>
                <c:pt idx="74">
                  <c:v>2.979613553133063</c:v>
                </c:pt>
                <c:pt idx="75">
                  <c:v>2.9524983757487346</c:v>
                </c:pt>
                <c:pt idx="76">
                  <c:v>2.9140436447764477</c:v>
                </c:pt>
                <c:pt idx="77">
                  <c:v>2.8455032065956511</c:v>
                </c:pt>
                <c:pt idx="78">
                  <c:v>2.7829752904763163</c:v>
                </c:pt>
                <c:pt idx="79">
                  <c:v>2.6838894169509011</c:v>
                </c:pt>
                <c:pt idx="80">
                  <c:v>2.6112101716274942</c:v>
                </c:pt>
                <c:pt idx="81">
                  <c:v>2.7618231051464792</c:v>
                </c:pt>
                <c:pt idx="82">
                  <c:v>2.8508008597729839</c:v>
                </c:pt>
                <c:pt idx="83">
                  <c:v>2.8746884760190561</c:v>
                </c:pt>
                <c:pt idx="84">
                  <c:v>2.8856027141152727</c:v>
                </c:pt>
                <c:pt idx="85">
                  <c:v>2.8730623411143306</c:v>
                </c:pt>
                <c:pt idx="86">
                  <c:v>2.8302977780466412</c:v>
                </c:pt>
                <c:pt idx="87">
                  <c:v>2.7783077746753135</c:v>
                </c:pt>
                <c:pt idx="88">
                  <c:v>2.72818073608064</c:v>
                </c:pt>
                <c:pt idx="89">
                  <c:v>2.6812117746608179</c:v>
                </c:pt>
                <c:pt idx="90">
                  <c:v>2.6353790202848133</c:v>
                </c:pt>
                <c:pt idx="91">
                  <c:v>2.6140821456172207</c:v>
                </c:pt>
                <c:pt idx="92">
                  <c:v>2.6202081833396065</c:v>
                </c:pt>
                <c:pt idx="93">
                  <c:v>2.6704232271026052</c:v>
                </c:pt>
                <c:pt idx="94">
                  <c:v>2.6797051101562537</c:v>
                </c:pt>
                <c:pt idx="95">
                  <c:v>2.6488394060515414</c:v>
                </c:pt>
                <c:pt idx="96">
                  <c:v>2.59846107059558</c:v>
                </c:pt>
                <c:pt idx="97">
                  <c:v>2.5593900279406152</c:v>
                </c:pt>
                <c:pt idx="98">
                  <c:v>2.5596715979560649</c:v>
                </c:pt>
                <c:pt idx="99">
                  <c:v>2.5649413764603417</c:v>
                </c:pt>
                <c:pt idx="100">
                  <c:v>2.5455608517990211</c:v>
                </c:pt>
                <c:pt idx="101">
                  <c:v>2.4952879208455103</c:v>
                </c:pt>
                <c:pt idx="102">
                  <c:v>2.3923656808914524</c:v>
                </c:pt>
                <c:pt idx="103">
                  <c:v>2.3534138377791707</c:v>
                </c:pt>
                <c:pt idx="104">
                  <c:v>2.4198071598894981</c:v>
                </c:pt>
                <c:pt idx="105">
                  <c:v>2.5289141321182207</c:v>
                </c:pt>
                <c:pt idx="106">
                  <c:v>2.5754495537163278</c:v>
                </c:pt>
                <c:pt idx="107">
                  <c:v>2.5836475057953492</c:v>
                </c:pt>
                <c:pt idx="108">
                  <c:v>2.5779100776080401</c:v>
                </c:pt>
                <c:pt idx="109">
                  <c:v>2.5472552590225002</c:v>
                </c:pt>
                <c:pt idx="110">
                  <c:v>2.5045066191038727</c:v>
                </c:pt>
                <c:pt idx="111">
                  <c:v>2.4665098634861513</c:v>
                </c:pt>
                <c:pt idx="112">
                  <c:v>2.458648683110876</c:v>
                </c:pt>
                <c:pt idx="113">
                  <c:v>2.4434552726225052</c:v>
                </c:pt>
                <c:pt idx="114">
                  <c:v>2.4106462524932377</c:v>
                </c:pt>
                <c:pt idx="115">
                  <c:v>2.2585407613908242</c:v>
                </c:pt>
                <c:pt idx="116">
                  <c:v>1.9797107027482355</c:v>
                </c:pt>
                <c:pt idx="117">
                  <c:v>1.8103188574319771</c:v>
                </c:pt>
                <c:pt idx="118">
                  <c:v>1.8825877894963827</c:v>
                </c:pt>
                <c:pt idx="119">
                  <c:v>1.9416988189609834</c:v>
                </c:pt>
                <c:pt idx="120">
                  <c:v>1.7928652250844184</c:v>
                </c:pt>
                <c:pt idx="121">
                  <c:v>1.6937897224272409</c:v>
                </c:pt>
                <c:pt idx="122">
                  <c:v>1.7182587011804353</c:v>
                </c:pt>
                <c:pt idx="123">
                  <c:v>1.6538223142438033</c:v>
                </c:pt>
                <c:pt idx="124">
                  <c:v>1.6210301085657441</c:v>
                </c:pt>
                <c:pt idx="125">
                  <c:v>1.6080696615693431</c:v>
                </c:pt>
                <c:pt idx="126">
                  <c:v>1.683732888763054</c:v>
                </c:pt>
                <c:pt idx="127">
                  <c:v>1.7707829191815405</c:v>
                </c:pt>
                <c:pt idx="128">
                  <c:v>1.7906596539910689</c:v>
                </c:pt>
                <c:pt idx="129">
                  <c:v>1.8462986459595612</c:v>
                </c:pt>
                <c:pt idx="130">
                  <c:v>1.8513723514054539</c:v>
                </c:pt>
                <c:pt idx="131">
                  <c:v>1.8725261632265342</c:v>
                </c:pt>
                <c:pt idx="132">
                  <c:v>1.8872332436122179</c:v>
                </c:pt>
                <c:pt idx="133">
                  <c:v>1.9326881500640642</c:v>
                </c:pt>
                <c:pt idx="134">
                  <c:v>1.9092680355927178</c:v>
                </c:pt>
                <c:pt idx="135">
                  <c:v>1.8744527684744281</c:v>
                </c:pt>
                <c:pt idx="136">
                  <c:v>1.8621225237704047</c:v>
                </c:pt>
                <c:pt idx="137">
                  <c:v>1.8160301655808424</c:v>
                </c:pt>
                <c:pt idx="138">
                  <c:v>1.759596779987852</c:v>
                </c:pt>
                <c:pt idx="139">
                  <c:v>1.7193909420040139</c:v>
                </c:pt>
                <c:pt idx="140">
                  <c:v>1.7075579710303124</c:v>
                </c:pt>
                <c:pt idx="141">
                  <c:v>1.7682045458202367</c:v>
                </c:pt>
                <c:pt idx="142">
                  <c:v>1.808063668180645</c:v>
                </c:pt>
                <c:pt idx="143">
                  <c:v>1.7944324060882426</c:v>
                </c:pt>
                <c:pt idx="144">
                  <c:v>1.8053231070496434</c:v>
                </c:pt>
                <c:pt idx="145">
                  <c:v>1.840332300153432</c:v>
                </c:pt>
                <c:pt idx="146">
                  <c:v>1.801478556324813</c:v>
                </c:pt>
                <c:pt idx="147">
                  <c:v>1.7619778347682447</c:v>
                </c:pt>
                <c:pt idx="148">
                  <c:v>1.733614639110332</c:v>
                </c:pt>
                <c:pt idx="149">
                  <c:v>1.6803115368894941</c:v>
                </c:pt>
                <c:pt idx="150">
                  <c:v>1.6547140397431441</c:v>
                </c:pt>
                <c:pt idx="151">
                  <c:v>1.6673110728836313</c:v>
                </c:pt>
                <c:pt idx="152">
                  <c:v>1.6969674797818413</c:v>
                </c:pt>
                <c:pt idx="153">
                  <c:v>1.9345959172425078</c:v>
                </c:pt>
                <c:pt idx="154">
                  <c:v>2.0245484343029547</c:v>
                </c:pt>
                <c:pt idx="155">
                  <c:v>2.0020199127271088</c:v>
                </c:pt>
                <c:pt idx="156">
                  <c:v>1.9546368440702979</c:v>
                </c:pt>
                <c:pt idx="157">
                  <c:v>1.8873880918603401</c:v>
                </c:pt>
                <c:pt idx="158">
                  <c:v>1.8233273943883348</c:v>
                </c:pt>
                <c:pt idx="159">
                  <c:v>1.81409498889076</c:v>
                </c:pt>
                <c:pt idx="160">
                  <c:v>1.7489749980476799</c:v>
                </c:pt>
                <c:pt idx="161">
                  <c:v>1.6955985224294872</c:v>
                </c:pt>
                <c:pt idx="162">
                  <c:v>1.7969795361604188</c:v>
                </c:pt>
                <c:pt idx="163">
                  <c:v>1.783566077748568</c:v>
                </c:pt>
                <c:pt idx="164">
                  <c:v>1.761938580228116</c:v>
                </c:pt>
                <c:pt idx="165">
                  <c:v>1.812704162513928</c:v>
                </c:pt>
                <c:pt idx="166">
                  <c:v>1.8334683787396817</c:v>
                </c:pt>
                <c:pt idx="167">
                  <c:v>1.8665212958254092</c:v>
                </c:pt>
                <c:pt idx="168">
                  <c:v>1.8425571925970601</c:v>
                </c:pt>
                <c:pt idx="169">
                  <c:v>2.0209106285580352</c:v>
                </c:pt>
                <c:pt idx="170">
                  <c:v>2.1846458176480437</c:v>
                </c:pt>
                <c:pt idx="171">
                  <c:v>2.3141956093658664</c:v>
                </c:pt>
                <c:pt idx="172">
                  <c:v>2.2960498227570407</c:v>
                </c:pt>
                <c:pt idx="173">
                  <c:v>2.2389846450040012</c:v>
                </c:pt>
                <c:pt idx="174">
                  <c:v>2.016369861451591</c:v>
                </c:pt>
                <c:pt idx="175">
                  <c:v>1.8655249661504838</c:v>
                </c:pt>
                <c:pt idx="176">
                  <c:v>1.7692448229906499</c:v>
                </c:pt>
                <c:pt idx="177">
                  <c:v>1.8280877168931702</c:v>
                </c:pt>
                <c:pt idx="178">
                  <c:v>1.9081283798132105</c:v>
                </c:pt>
                <c:pt idx="179">
                  <c:v>1.9078829182059778</c:v>
                </c:pt>
                <c:pt idx="180">
                  <c:v>1.8477188713986681</c:v>
                </c:pt>
                <c:pt idx="181">
                  <c:v>1.8751215462636586</c:v>
                </c:pt>
                <c:pt idx="182">
                  <c:v>1.8607909505354239</c:v>
                </c:pt>
                <c:pt idx="183">
                  <c:v>1.819616469294226</c:v>
                </c:pt>
                <c:pt idx="184">
                  <c:v>1.833268791368647</c:v>
                </c:pt>
                <c:pt idx="185">
                  <c:v>1.79090156206545</c:v>
                </c:pt>
                <c:pt idx="186">
                  <c:v>1.6974897836183191</c:v>
                </c:pt>
                <c:pt idx="187">
                  <c:v>1.6669870978489261</c:v>
                </c:pt>
                <c:pt idx="188">
                  <c:v>1.6738104514725725</c:v>
                </c:pt>
                <c:pt idx="189">
                  <c:v>1.7338433291015629</c:v>
                </c:pt>
                <c:pt idx="190">
                  <c:v>1.820692221433682</c:v>
                </c:pt>
                <c:pt idx="191">
                  <c:v>1.8776593193527906</c:v>
                </c:pt>
                <c:pt idx="192">
                  <c:v>1.8596538009099697</c:v>
                </c:pt>
                <c:pt idx="193">
                  <c:v>1.830723213214311</c:v>
                </c:pt>
                <c:pt idx="194">
                  <c:v>1.8251443552478526</c:v>
                </c:pt>
                <c:pt idx="195">
                  <c:v>1.8069818957799482</c:v>
                </c:pt>
                <c:pt idx="196">
                  <c:v>1.7975052658027169</c:v>
                </c:pt>
                <c:pt idx="197">
                  <c:v>1.7385034862808837</c:v>
                </c:pt>
                <c:pt idx="198">
                  <c:v>1.7093127715258865</c:v>
                </c:pt>
                <c:pt idx="199">
                  <c:v>1.6931522738233937</c:v>
                </c:pt>
                <c:pt idx="200">
                  <c:v>1.6858012204695119</c:v>
                </c:pt>
                <c:pt idx="201">
                  <c:v>1.7223480372405275</c:v>
                </c:pt>
                <c:pt idx="202">
                  <c:v>1.7544320045814366</c:v>
                </c:pt>
                <c:pt idx="203">
                  <c:v>1.7462234547928515</c:v>
                </c:pt>
                <c:pt idx="204">
                  <c:v>1.7141347437060441</c:v>
                </c:pt>
                <c:pt idx="205">
                  <c:v>1.6851651333122961</c:v>
                </c:pt>
                <c:pt idx="206">
                  <c:v>1.6620452772398133</c:v>
                </c:pt>
                <c:pt idx="207">
                  <c:v>1.7224471865574549</c:v>
                </c:pt>
                <c:pt idx="208">
                  <c:v>1.6784402713032913</c:v>
                </c:pt>
                <c:pt idx="209">
                  <c:v>1.5927335830766243</c:v>
                </c:pt>
                <c:pt idx="210">
                  <c:v>1.5665112653734286</c:v>
                </c:pt>
                <c:pt idx="211">
                  <c:v>1.5803849459957602</c:v>
                </c:pt>
                <c:pt idx="212">
                  <c:v>1.5755630041519655</c:v>
                </c:pt>
                <c:pt idx="213">
                  <c:v>1.6037195325237181</c:v>
                </c:pt>
                <c:pt idx="214">
                  <c:v>1.6314412271546435</c:v>
                </c:pt>
                <c:pt idx="215">
                  <c:v>1.674605269024348</c:v>
                </c:pt>
                <c:pt idx="216">
                  <c:v>1.7106738106421437</c:v>
                </c:pt>
                <c:pt idx="217">
                  <c:v>1.7817588933844004</c:v>
                </c:pt>
                <c:pt idx="218">
                  <c:v>1.7606373705056961</c:v>
                </c:pt>
                <c:pt idx="219">
                  <c:v>1.7121582474799451</c:v>
                </c:pt>
                <c:pt idx="220">
                  <c:v>1.711857695461402</c:v>
                </c:pt>
                <c:pt idx="221">
                  <c:v>1.6693193087144258</c:v>
                </c:pt>
                <c:pt idx="222">
                  <c:v>1.6518033745834315</c:v>
                </c:pt>
                <c:pt idx="223">
                  <c:v>1.6334621999337156</c:v>
                </c:pt>
                <c:pt idx="224">
                  <c:v>1.6284230003836133</c:v>
                </c:pt>
                <c:pt idx="225">
                  <c:v>1.6824841282316743</c:v>
                </c:pt>
                <c:pt idx="226">
                  <c:v>1.7799386700060857</c:v>
                </c:pt>
                <c:pt idx="227">
                  <c:v>1.7960961810770759</c:v>
                </c:pt>
                <c:pt idx="228">
                  <c:v>1.7372541369712096</c:v>
                </c:pt>
                <c:pt idx="229">
                  <c:v>1.6883462343946851</c:v>
                </c:pt>
                <c:pt idx="230">
                  <c:v>1.66660987798394</c:v>
                </c:pt>
                <c:pt idx="231">
                  <c:v>1.6290550513525701</c:v>
                </c:pt>
                <c:pt idx="232">
                  <c:v>1.5881793950542638</c:v>
                </c:pt>
                <c:pt idx="233">
                  <c:v>1.5975158498962374</c:v>
                </c:pt>
                <c:pt idx="234">
                  <c:v>1.6203996382021548</c:v>
                </c:pt>
                <c:pt idx="235">
                  <c:v>1.6139739719338415</c:v>
                </c:pt>
                <c:pt idx="236">
                  <c:v>1.6798717105852274</c:v>
                </c:pt>
                <c:pt idx="237">
                  <c:v>1.81229207601285</c:v>
                </c:pt>
                <c:pt idx="238">
                  <c:v>1.8790183856764562</c:v>
                </c:pt>
                <c:pt idx="239">
                  <c:v>1.8406213791461574</c:v>
                </c:pt>
                <c:pt idx="240">
                  <c:v>1.7968214567344241</c:v>
                </c:pt>
                <c:pt idx="241">
                  <c:v>1.762532740488544</c:v>
                </c:pt>
                <c:pt idx="242">
                  <c:v>1.7516964417387215</c:v>
                </c:pt>
                <c:pt idx="243">
                  <c:v>1.7479046403482064</c:v>
                </c:pt>
                <c:pt idx="244">
                  <c:v>1.7842818073767632</c:v>
                </c:pt>
                <c:pt idx="245">
                  <c:v>1.7844300706704221</c:v>
                </c:pt>
                <c:pt idx="246">
                  <c:v>1.7820047388644908</c:v>
                </c:pt>
                <c:pt idx="247">
                  <c:v>1.7701576372746894</c:v>
                </c:pt>
                <c:pt idx="248">
                  <c:v>1.7321295367023501</c:v>
                </c:pt>
                <c:pt idx="249">
                  <c:v>1.723837679340898</c:v>
                </c:pt>
                <c:pt idx="250">
                  <c:v>1.7237971753474484</c:v>
                </c:pt>
                <c:pt idx="251">
                  <c:v>1.7176451561850741</c:v>
                </c:pt>
                <c:pt idx="252">
                  <c:v>1.6807879756025841</c:v>
                </c:pt>
                <c:pt idx="253">
                  <c:v>1.748298017632018</c:v>
                </c:pt>
                <c:pt idx="254">
                  <c:v>1.7565117457562434</c:v>
                </c:pt>
                <c:pt idx="255">
                  <c:v>1.7030915300294358</c:v>
                </c:pt>
                <c:pt idx="256">
                  <c:v>1.6637247947959746</c:v>
                </c:pt>
                <c:pt idx="257">
                  <c:v>1.6061130767619622</c:v>
                </c:pt>
                <c:pt idx="258">
                  <c:v>1.5419955059551038</c:v>
                </c:pt>
                <c:pt idx="259">
                  <c:v>1.4878912822031138</c:v>
                </c:pt>
                <c:pt idx="260">
                  <c:v>1.4408355373047055</c:v>
                </c:pt>
                <c:pt idx="261">
                  <c:v>1.4584288256948239</c:v>
                </c:pt>
                <c:pt idx="262">
                  <c:v>1.5035421563205023</c:v>
                </c:pt>
                <c:pt idx="263">
                  <c:v>1.5025546033995478</c:v>
                </c:pt>
                <c:pt idx="264">
                  <c:v>1.4866048803780934</c:v>
                </c:pt>
                <c:pt idx="265">
                  <c:v>1.4430062633436356</c:v>
                </c:pt>
                <c:pt idx="266">
                  <c:v>1.4171673053428322</c:v>
                </c:pt>
                <c:pt idx="267">
                  <c:v>1.4281472656220568</c:v>
                </c:pt>
                <c:pt idx="268">
                  <c:v>1.3933986357870818</c:v>
                </c:pt>
                <c:pt idx="269">
                  <c:v>1.3210880448809441</c:v>
                </c:pt>
                <c:pt idx="270">
                  <c:v>1.3120497277170484</c:v>
                </c:pt>
                <c:pt idx="271">
                  <c:v>1.2840886824082749</c:v>
                </c:pt>
                <c:pt idx="272">
                  <c:v>1.367052526751992</c:v>
                </c:pt>
                <c:pt idx="273">
                  <c:v>1.5696748975167778</c:v>
                </c:pt>
                <c:pt idx="274">
                  <c:v>1.5652329316328601</c:v>
                </c:pt>
                <c:pt idx="275">
                  <c:v>1.5387858726960084</c:v>
                </c:pt>
                <c:pt idx="276">
                  <c:v>1.5945742670375056</c:v>
                </c:pt>
                <c:pt idx="277">
                  <c:v>1.6776413215311001</c:v>
                </c:pt>
                <c:pt idx="278">
                  <c:v>1.721094746867748</c:v>
                </c:pt>
                <c:pt idx="279">
                  <c:v>1.7021497216364327</c:v>
                </c:pt>
                <c:pt idx="280">
                  <c:v>1.7072627252693908</c:v>
                </c:pt>
                <c:pt idx="281">
                  <c:v>1.7308344233130406</c:v>
                </c:pt>
                <c:pt idx="282">
                  <c:v>1.7460889085294571</c:v>
                </c:pt>
                <c:pt idx="283">
                  <c:v>1.8598973439411857</c:v>
                </c:pt>
                <c:pt idx="284">
                  <c:v>2.0422004545758776</c:v>
                </c:pt>
                <c:pt idx="285">
                  <c:v>1.9686762018100998</c:v>
                </c:pt>
                <c:pt idx="286">
                  <c:v>1.9928290402840374</c:v>
                </c:pt>
                <c:pt idx="287">
                  <c:v>2.1828034749867147</c:v>
                </c:pt>
                <c:pt idx="288">
                  <c:v>2.065595078942664</c:v>
                </c:pt>
                <c:pt idx="289">
                  <c:v>1.9449262989260714</c:v>
                </c:pt>
                <c:pt idx="290">
                  <c:v>2.0534873348736324</c:v>
                </c:pt>
                <c:pt idx="291">
                  <c:v>2.0261026952012164</c:v>
                </c:pt>
                <c:pt idx="292">
                  <c:v>2.0010446275457778</c:v>
                </c:pt>
                <c:pt idx="293">
                  <c:v>1.8972635713273791</c:v>
                </c:pt>
                <c:pt idx="294">
                  <c:v>1.8956948693942186</c:v>
                </c:pt>
                <c:pt idx="295">
                  <c:v>1.8935576031514061</c:v>
                </c:pt>
                <c:pt idx="296">
                  <c:v>1.8358666128958292</c:v>
                </c:pt>
                <c:pt idx="297">
                  <c:v>2.0161023164019474</c:v>
                </c:pt>
                <c:pt idx="298">
                  <c:v>2.2070884810609792</c:v>
                </c:pt>
                <c:pt idx="299">
                  <c:v>2.0932670316403512</c:v>
                </c:pt>
                <c:pt idx="300">
                  <c:v>1.8382997714442653</c:v>
                </c:pt>
                <c:pt idx="301">
                  <c:v>1.8374973469809313</c:v>
                </c:pt>
                <c:pt idx="302">
                  <c:v>1.9675131314001248</c:v>
                </c:pt>
                <c:pt idx="303">
                  <c:v>1.7033165366549095</c:v>
                </c:pt>
                <c:pt idx="304">
                  <c:v>1.5154002901727932</c:v>
                </c:pt>
                <c:pt idx="305">
                  <c:v>1.4051217613664786</c:v>
                </c:pt>
                <c:pt idx="306">
                  <c:v>1.4312529319198384</c:v>
                </c:pt>
                <c:pt idx="307">
                  <c:v>1.4373788085088306</c:v>
                </c:pt>
                <c:pt idx="308">
                  <c:v>1.6088714035149319</c:v>
                </c:pt>
                <c:pt idx="309">
                  <c:v>1.7925798586547339</c:v>
                </c:pt>
                <c:pt idx="310">
                  <c:v>1.7816790121284725</c:v>
                </c:pt>
                <c:pt idx="311">
                  <c:v>1.7658734242334277</c:v>
                </c:pt>
                <c:pt idx="312">
                  <c:v>1.7823069130300668</c:v>
                </c:pt>
                <c:pt idx="313">
                  <c:v>1.7774223872393036</c:v>
                </c:pt>
                <c:pt idx="314">
                  <c:v>1.7789291643016674</c:v>
                </c:pt>
                <c:pt idx="315">
                  <c:v>1.8343958854317981</c:v>
                </c:pt>
                <c:pt idx="316">
                  <c:v>1.7966667761495601</c:v>
                </c:pt>
                <c:pt idx="317">
                  <c:v>1.7494889278647168</c:v>
                </c:pt>
                <c:pt idx="318">
                  <c:v>1.8293343336896317</c:v>
                </c:pt>
                <c:pt idx="319">
                  <c:v>2.0202951680507697</c:v>
                </c:pt>
                <c:pt idx="320">
                  <c:v>2.1188701960310943</c:v>
                </c:pt>
                <c:pt idx="321">
                  <c:v>1.9959706818951817</c:v>
                </c:pt>
                <c:pt idx="322">
                  <c:v>1.8798464638392665</c:v>
                </c:pt>
                <c:pt idx="323">
                  <c:v>1.8714944086114778</c:v>
                </c:pt>
                <c:pt idx="324">
                  <c:v>1.8879383146268989</c:v>
                </c:pt>
                <c:pt idx="325">
                  <c:v>2.0182517773239592</c:v>
                </c:pt>
                <c:pt idx="326">
                  <c:v>2.087704876276899</c:v>
                </c:pt>
                <c:pt idx="327">
                  <c:v>1.9442563296996638</c:v>
                </c:pt>
                <c:pt idx="328">
                  <c:v>1.8768663278286153</c:v>
                </c:pt>
                <c:pt idx="329">
                  <c:v>1.8314404891207567</c:v>
                </c:pt>
                <c:pt idx="330">
                  <c:v>1.9395989346107201</c:v>
                </c:pt>
                <c:pt idx="331">
                  <c:v>2.0275116440686412</c:v>
                </c:pt>
                <c:pt idx="332">
                  <c:v>2.1307188656444751</c:v>
                </c:pt>
                <c:pt idx="333">
                  <c:v>2.2004722832750194</c:v>
                </c:pt>
                <c:pt idx="334">
                  <c:v>2.4217855839328708</c:v>
                </c:pt>
                <c:pt idx="335">
                  <c:v>2.3990307722326252</c:v>
                </c:pt>
                <c:pt idx="336">
                  <c:v>2.3254499230451069</c:v>
                </c:pt>
                <c:pt idx="337">
                  <c:v>2.2790492499184936</c:v>
                </c:pt>
                <c:pt idx="338">
                  <c:v>2.2620460862753196</c:v>
                </c:pt>
                <c:pt idx="339">
                  <c:v>2.4068625385737219</c:v>
                </c:pt>
                <c:pt idx="340">
                  <c:v>2.3757069471824894</c:v>
                </c:pt>
                <c:pt idx="341">
                  <c:v>2.2045217447031695</c:v>
                </c:pt>
                <c:pt idx="342">
                  <c:v>2.1909966442526811</c:v>
                </c:pt>
                <c:pt idx="343">
                  <c:v>2.2815095327552672</c:v>
                </c:pt>
                <c:pt idx="344">
                  <c:v>2.4785734863365319</c:v>
                </c:pt>
                <c:pt idx="345">
                  <c:v>2.6698413598606732</c:v>
                </c:pt>
                <c:pt idx="346">
                  <c:v>2.5648774889612995</c:v>
                </c:pt>
                <c:pt idx="347">
                  <c:v>2.5476344773379709</c:v>
                </c:pt>
                <c:pt idx="348">
                  <c:v>2.6874879348113994</c:v>
                </c:pt>
                <c:pt idx="349">
                  <c:v>2.9050487695892055</c:v>
                </c:pt>
                <c:pt idx="350">
                  <c:v>3.3797548204058794</c:v>
                </c:pt>
                <c:pt idx="351">
                  <c:v>3.1536489245415709</c:v>
                </c:pt>
                <c:pt idx="352">
                  <c:v>2.6127318970934015</c:v>
                </c:pt>
                <c:pt idx="353">
                  <c:v>2.5241526305351738</c:v>
                </c:pt>
                <c:pt idx="354">
                  <c:v>2.6735140566710367</c:v>
                </c:pt>
                <c:pt idx="355">
                  <c:v>2.6267407543408949</c:v>
                </c:pt>
                <c:pt idx="356">
                  <c:v>2.7863118559492395</c:v>
                </c:pt>
                <c:pt idx="357">
                  <c:v>3.1398951446766077</c:v>
                </c:pt>
                <c:pt idx="358">
                  <c:v>3.3185025566920001</c:v>
                </c:pt>
                <c:pt idx="359">
                  <c:v>3.2828947529857495</c:v>
                </c:pt>
                <c:pt idx="360">
                  <c:v>3.3746645312580577</c:v>
                </c:pt>
                <c:pt idx="361">
                  <c:v>3.3365807198567197</c:v>
                </c:pt>
                <c:pt idx="362">
                  <c:v>2.8877366160091791</c:v>
                </c:pt>
                <c:pt idx="363">
                  <c:v>2.5507156040519972</c:v>
                </c:pt>
                <c:pt idx="364">
                  <c:v>2.5328309712009638</c:v>
                </c:pt>
                <c:pt idx="365">
                  <c:v>2.6231851493257698</c:v>
                </c:pt>
                <c:pt idx="366">
                  <c:v>2.5275964967984192</c:v>
                </c:pt>
                <c:pt idx="367">
                  <c:v>2.561641943682115</c:v>
                </c:pt>
                <c:pt idx="368">
                  <c:v>2.8718370718355182</c:v>
                </c:pt>
                <c:pt idx="369">
                  <c:v>3.1731278326967538</c:v>
                </c:pt>
                <c:pt idx="370">
                  <c:v>3.4976456123008317</c:v>
                </c:pt>
                <c:pt idx="371">
                  <c:v>3.388604266543791</c:v>
                </c:pt>
                <c:pt idx="372">
                  <c:v>3.2856255940180628</c:v>
                </c:pt>
                <c:pt idx="373">
                  <c:v>3.0788830410201582</c:v>
                </c:pt>
                <c:pt idx="374">
                  <c:v>3.0876475975357192</c:v>
                </c:pt>
                <c:pt idx="375">
                  <c:v>3.0715189424929412</c:v>
                </c:pt>
                <c:pt idx="376">
                  <c:v>3.3619321823655719</c:v>
                </c:pt>
                <c:pt idx="377">
                  <c:v>3.2824266860844151</c:v>
                </c:pt>
                <c:pt idx="378">
                  <c:v>3.2990074428486182</c:v>
                </c:pt>
                <c:pt idx="379">
                  <c:v>3.2699166010020857</c:v>
                </c:pt>
                <c:pt idx="380">
                  <c:v>3.4894379417134176</c:v>
                </c:pt>
                <c:pt idx="381">
                  <c:v>3.7035545946425636</c:v>
                </c:pt>
                <c:pt idx="382">
                  <c:v>4.0145616403099398</c:v>
                </c:pt>
                <c:pt idx="383">
                  <c:v>4.3009970656497547</c:v>
                </c:pt>
                <c:pt idx="384">
                  <c:v>4.2605024676280046</c:v>
                </c:pt>
                <c:pt idx="385">
                  <c:v>3.9603830088743202</c:v>
                </c:pt>
                <c:pt idx="386">
                  <c:v>3.8943016425629247</c:v>
                </c:pt>
                <c:pt idx="387">
                  <c:v>3.2614751511230669</c:v>
                </c:pt>
                <c:pt idx="388">
                  <c:v>2.3087014122300942</c:v>
                </c:pt>
                <c:pt idx="389">
                  <c:v>1.8214632705127778</c:v>
                </c:pt>
                <c:pt idx="390">
                  <c:v>1.9331222896141393</c:v>
                </c:pt>
                <c:pt idx="391">
                  <c:v>2.0803710121484817</c:v>
                </c:pt>
                <c:pt idx="392">
                  <c:v>2.1183969420426032</c:v>
                </c:pt>
                <c:pt idx="393">
                  <c:v>2.2102520092672417</c:v>
                </c:pt>
                <c:pt idx="394">
                  <c:v>2.4387769842101177</c:v>
                </c:pt>
                <c:pt idx="395">
                  <c:v>2.8247415216904646</c:v>
                </c:pt>
                <c:pt idx="396">
                  <c:v>2.7028831182614552</c:v>
                </c:pt>
                <c:pt idx="397">
                  <c:v>2.7912831851797413</c:v>
                </c:pt>
                <c:pt idx="398">
                  <c:v>2.7175509463255776</c:v>
                </c:pt>
                <c:pt idx="399">
                  <c:v>2.7062805001436283</c:v>
                </c:pt>
                <c:pt idx="400">
                  <c:v>2.807212752981143</c:v>
                </c:pt>
                <c:pt idx="401">
                  <c:v>2.7568900285775202</c:v>
                </c:pt>
                <c:pt idx="402">
                  <c:v>2.8697750147422907</c:v>
                </c:pt>
                <c:pt idx="403">
                  <c:v>2.7936665093390025</c:v>
                </c:pt>
                <c:pt idx="404">
                  <c:v>2.9283413189615612</c:v>
                </c:pt>
                <c:pt idx="405">
                  <c:v>3.0134436056322724</c:v>
                </c:pt>
                <c:pt idx="406">
                  <c:v>3.0000684832910927</c:v>
                </c:pt>
                <c:pt idx="407">
                  <c:v>2.8873091059535225</c:v>
                </c:pt>
                <c:pt idx="408">
                  <c:v>2.8807506925349382</c:v>
                </c:pt>
                <c:pt idx="409">
                  <c:v>2.8772429939449586</c:v>
                </c:pt>
                <c:pt idx="410">
                  <c:v>2.8453440045122225</c:v>
                </c:pt>
                <c:pt idx="411">
                  <c:v>2.9386742584013494</c:v>
                </c:pt>
                <c:pt idx="412">
                  <c:v>2.9914778947654237</c:v>
                </c:pt>
                <c:pt idx="413">
                  <c:v>3.1214084142760967</c:v>
                </c:pt>
                <c:pt idx="414">
                  <c:v>3.2137277690357791</c:v>
                </c:pt>
                <c:pt idx="415">
                  <c:v>3.3221658792115867</c:v>
                </c:pt>
                <c:pt idx="416">
                  <c:v>3.6711395442877599</c:v>
                </c:pt>
                <c:pt idx="417">
                  <c:v>3.9008734152086335</c:v>
                </c:pt>
                <c:pt idx="418">
                  <c:v>3.9974023884421532</c:v>
                </c:pt>
                <c:pt idx="419">
                  <c:v>3.7550415958741468</c:v>
                </c:pt>
                <c:pt idx="420">
                  <c:v>3.7145644200303822</c:v>
                </c:pt>
                <c:pt idx="421">
                  <c:v>3.6959450499911966</c:v>
                </c:pt>
                <c:pt idx="422">
                  <c:v>3.6616334262467207</c:v>
                </c:pt>
                <c:pt idx="423">
                  <c:v>3.4960943672696803</c:v>
                </c:pt>
                <c:pt idx="424">
                  <c:v>3.4261408159377371</c:v>
                </c:pt>
                <c:pt idx="425">
                  <c:v>3.3009678695731353</c:v>
                </c:pt>
                <c:pt idx="426">
                  <c:v>3.4072399753216192</c:v>
                </c:pt>
                <c:pt idx="427">
                  <c:v>3.6013581077621439</c:v>
                </c:pt>
                <c:pt idx="428">
                  <c:v>3.8689699455498943</c:v>
                </c:pt>
                <c:pt idx="429">
                  <c:v>3.9131004385306247</c:v>
                </c:pt>
                <c:pt idx="430">
                  <c:v>3.7379439608092597</c:v>
                </c:pt>
                <c:pt idx="431">
                  <c:v>3.4692210000000001</c:v>
                </c:pt>
                <c:pt idx="432">
                  <c:v>3.472552782620387</c:v>
                </c:pt>
                <c:pt idx="433">
                  <c:v>3.504704262667016</c:v>
                </c:pt>
                <c:pt idx="434">
                  <c:v>3.5164503732515056</c:v>
                </c:pt>
                <c:pt idx="435">
                  <c:v>3.4504213657847074</c:v>
                </c:pt>
                <c:pt idx="436">
                  <c:v>3.4069603526270842</c:v>
                </c:pt>
                <c:pt idx="437">
                  <c:v>3.3593034971856417</c:v>
                </c:pt>
                <c:pt idx="438">
                  <c:v>3.402199323727682</c:v>
                </c:pt>
                <c:pt idx="439">
                  <c:v>3.4091073356545869</c:v>
                </c:pt>
                <c:pt idx="440">
                  <c:v>3.4638301366178355</c:v>
                </c:pt>
                <c:pt idx="441">
                  <c:v>3.4835812309638152</c:v>
                </c:pt>
                <c:pt idx="442">
                  <c:v>3.5649155265616392</c:v>
                </c:pt>
                <c:pt idx="443">
                  <c:v>3.5317023562579544</c:v>
                </c:pt>
                <c:pt idx="444">
                  <c:v>3.5327122065913876</c:v>
                </c:pt>
                <c:pt idx="445">
                  <c:v>3.5153585037644817</c:v>
                </c:pt>
                <c:pt idx="446">
                  <c:v>3.4937187637156786</c:v>
                </c:pt>
                <c:pt idx="447">
                  <c:v>3.3855155947731252</c:v>
                </c:pt>
                <c:pt idx="448">
                  <c:v>3.3381089866664739</c:v>
                </c:pt>
                <c:pt idx="449">
                  <c:v>3.2963806786700602</c:v>
                </c:pt>
              </c:numCache>
            </c:numRef>
          </c:val>
        </c:ser>
        <c:marker val="1"/>
        <c:axId val="78446976"/>
        <c:axId val="78448512"/>
      </c:lineChart>
      <c:dateAx>
        <c:axId val="78446976"/>
        <c:scaling>
          <c:orientation val="minMax"/>
          <c:min val="27760"/>
        </c:scaling>
        <c:axPos val="b"/>
        <c:numFmt formatCode="mmm\ yyyy" sourceLinked="0"/>
        <c:majorTickMark val="cross"/>
        <c:minorTickMark val="out"/>
        <c:tickLblPos val="nextTo"/>
        <c:spPr>
          <a:ln w="12700">
            <a:solidFill>
              <a:prstClr val="black"/>
            </a:solidFill>
          </a:ln>
        </c:spPr>
        <c:txPr>
          <a:bodyPr/>
          <a:lstStyle/>
          <a:p>
            <a:pPr>
              <a:defRPr sz="1200" b="1"/>
            </a:pPr>
            <a:endParaRPr lang="en-US"/>
          </a:p>
        </c:txPr>
        <c:crossAx val="78448512"/>
        <c:crosses val="autoZero"/>
        <c:auto val="1"/>
        <c:lblOffset val="100"/>
        <c:baseTimeUnit val="months"/>
        <c:majorUnit val="4"/>
        <c:majorTimeUnit val="years"/>
        <c:minorUnit val="1"/>
        <c:minorTimeUnit val="years"/>
      </c:dateAx>
      <c:valAx>
        <c:axId val="78448512"/>
        <c:scaling>
          <c:orientation val="minMax"/>
          <c:max val="4.5"/>
        </c:scaling>
        <c:axPos val="l"/>
        <c:majorGridlines/>
        <c:title>
          <c:tx>
            <c:rich>
              <a:bodyPr rot="0" vert="horz"/>
              <a:lstStyle/>
              <a:p>
                <a:pPr algn="l">
                  <a:defRPr/>
                </a:pPr>
                <a:r>
                  <a:rPr lang="en-US" sz="1200" b="1" i="0" baseline="0" dirty="0" smtClean="0"/>
                  <a:t>Dollars per Gallon (Equivalent)</a:t>
                </a:r>
                <a:endParaRPr lang="en-US" sz="1200" b="1" i="0" baseline="0" dirty="0"/>
              </a:p>
            </c:rich>
          </c:tx>
          <c:layout>
            <c:manualLayout>
              <c:xMode val="edge"/>
              <c:yMode val="edge"/>
              <c:x val="8.8495575221239266E-3"/>
              <c:y val="6.0672379187895677E-2"/>
            </c:manualLayout>
          </c:layout>
        </c:title>
        <c:numFmt formatCode="&quot;$&quot;#,##0.00" sourceLinked="0"/>
        <c:tickLblPos val="nextTo"/>
        <c:spPr>
          <a:ln>
            <a:noFill/>
          </a:ln>
        </c:spPr>
        <c:txPr>
          <a:bodyPr/>
          <a:lstStyle/>
          <a:p>
            <a:pPr>
              <a:defRPr sz="1200" b="1"/>
            </a:pPr>
            <a:endParaRPr lang="en-US"/>
          </a:p>
        </c:txPr>
        <c:crossAx val="78446976"/>
        <c:crosses val="autoZero"/>
        <c:crossBetween val="between"/>
      </c:valAx>
    </c:plotArea>
    <c:legend>
      <c:legendPos val="b"/>
      <c:layout>
        <c:manualLayout>
          <c:xMode val="edge"/>
          <c:yMode val="edge"/>
          <c:x val="0.31797064083803733"/>
          <c:y val="0.91862637023313265"/>
          <c:w val="0.64500000000000113"/>
          <c:h val="4.0203026092326795E-2"/>
        </c:manualLayout>
      </c:layout>
      <c:txPr>
        <a:bodyPr/>
        <a:lstStyle/>
        <a:p>
          <a:pPr>
            <a:defRPr sz="1200" b="1"/>
          </a:pPr>
          <a:endParaRPr lang="en-US"/>
        </a:p>
      </c:txPr>
    </c:legend>
    <c:plotVisOnly val="1"/>
  </c:chart>
  <c:spPr>
    <a:solidFill>
      <a:prstClr val="white"/>
    </a:solidFill>
    <a:ln w="25400" cap="flat">
      <a:solidFill>
        <a:prstClr val="black"/>
      </a:solidFill>
    </a:ln>
  </c:spPr>
  <c:externalData r:id="rId2"/>
</c:chartSpace>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jpeg"/><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0BF423-E601-48C7-806C-7A53D784F10D}"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5161B682-180A-48B4-A394-A85C31AFEEEF}">
      <dgm:prSet phldrT="[Text]"/>
      <dgm:spPr/>
      <dgm:t>
        <a:bodyPr/>
        <a:lstStyle/>
        <a:p>
          <a:r>
            <a:rPr lang="en-US" dirty="0" smtClean="0"/>
            <a:t>Rail</a:t>
          </a:r>
          <a:endParaRPr lang="en-US" dirty="0"/>
        </a:p>
      </dgm:t>
    </dgm:pt>
    <dgm:pt modelId="{71F0E69A-8D74-4CC6-B0ED-C51116A3E9CE}" type="parTrans" cxnId="{871AA0E0-DA21-449F-A8BA-E1E1E239378F}">
      <dgm:prSet/>
      <dgm:spPr/>
      <dgm:t>
        <a:bodyPr/>
        <a:lstStyle/>
        <a:p>
          <a:endParaRPr lang="en-US"/>
        </a:p>
      </dgm:t>
    </dgm:pt>
    <dgm:pt modelId="{42CCF7C4-D5ED-4626-8C9D-C4D3187128BA}" type="sibTrans" cxnId="{871AA0E0-DA21-449F-A8BA-E1E1E239378F}">
      <dgm:prSet/>
      <dgm:spPr/>
      <dgm:t>
        <a:bodyPr/>
        <a:lstStyle/>
        <a:p>
          <a:endParaRPr lang="en-US"/>
        </a:p>
      </dgm:t>
    </dgm:pt>
    <dgm:pt modelId="{19EC6F6C-60CC-4AB8-BC8B-56AA34EF4E52}">
      <dgm:prSet phldrT="[Text]"/>
      <dgm:spPr/>
      <dgm:t>
        <a:bodyPr/>
        <a:lstStyle/>
        <a:p>
          <a:r>
            <a:rPr lang="en-US" dirty="0" smtClean="0"/>
            <a:t>Truck Stop</a:t>
          </a:r>
          <a:endParaRPr lang="en-US" dirty="0"/>
        </a:p>
      </dgm:t>
    </dgm:pt>
    <dgm:pt modelId="{7D7E5126-F4FD-43E8-929D-C8B98F71408D}" type="parTrans" cxnId="{8D0477A8-0674-4238-BFA4-EA6D00FD3B82}">
      <dgm:prSet/>
      <dgm:spPr/>
      <dgm:t>
        <a:bodyPr/>
        <a:lstStyle/>
        <a:p>
          <a:endParaRPr lang="en-US"/>
        </a:p>
      </dgm:t>
    </dgm:pt>
    <dgm:pt modelId="{BC44FD2B-7237-4B4B-94D5-A00E991CAEC5}" type="sibTrans" cxnId="{8D0477A8-0674-4238-BFA4-EA6D00FD3B82}">
      <dgm:prSet/>
      <dgm:spPr/>
      <dgm:t>
        <a:bodyPr/>
        <a:lstStyle/>
        <a:p>
          <a:endParaRPr lang="en-US"/>
        </a:p>
      </dgm:t>
    </dgm:pt>
    <dgm:pt modelId="{45EDDEF6-EE59-4BCB-98D3-192896C21213}">
      <dgm:prSet phldrT="[Text]"/>
      <dgm:spPr/>
      <dgm:t>
        <a:bodyPr/>
        <a:lstStyle/>
        <a:p>
          <a:r>
            <a:rPr lang="en-US" dirty="0" smtClean="0"/>
            <a:t>Forklifts</a:t>
          </a:r>
          <a:endParaRPr lang="en-US" dirty="0"/>
        </a:p>
      </dgm:t>
    </dgm:pt>
    <dgm:pt modelId="{D16C27A9-B400-406E-81ED-C41F75E2E7DB}" type="parTrans" cxnId="{F1B03599-AABE-4FF0-B27A-B8CBF994168D}">
      <dgm:prSet/>
      <dgm:spPr/>
      <dgm:t>
        <a:bodyPr/>
        <a:lstStyle/>
        <a:p>
          <a:endParaRPr lang="en-US"/>
        </a:p>
      </dgm:t>
    </dgm:pt>
    <dgm:pt modelId="{E3FB1837-C043-4CFB-BC61-10E52A477750}" type="sibTrans" cxnId="{F1B03599-AABE-4FF0-B27A-B8CBF994168D}">
      <dgm:prSet/>
      <dgm:spPr/>
      <dgm:t>
        <a:bodyPr/>
        <a:lstStyle/>
        <a:p>
          <a:endParaRPr lang="en-US"/>
        </a:p>
      </dgm:t>
    </dgm:pt>
    <dgm:pt modelId="{70D92846-5995-4C63-A4CA-FFDA2DD58071}">
      <dgm:prSet phldrT="[Text]"/>
      <dgm:spPr/>
      <dgm:t>
        <a:bodyPr/>
        <a:lstStyle/>
        <a:p>
          <a:r>
            <a:rPr lang="en-US" dirty="0" smtClean="0"/>
            <a:t>Seaports</a:t>
          </a:r>
          <a:endParaRPr lang="en-US" dirty="0"/>
        </a:p>
      </dgm:t>
    </dgm:pt>
    <dgm:pt modelId="{AFE63F1D-6C66-49C0-8F83-8A7248A8DDD4}" type="parTrans" cxnId="{B1EEBC5F-46C4-4007-9AE1-E6E85F50F2C0}">
      <dgm:prSet/>
      <dgm:spPr/>
      <dgm:t>
        <a:bodyPr/>
        <a:lstStyle/>
        <a:p>
          <a:endParaRPr lang="en-US"/>
        </a:p>
      </dgm:t>
    </dgm:pt>
    <dgm:pt modelId="{DF520B5F-7C84-4F28-84A7-E9BFADDB19F9}" type="sibTrans" cxnId="{B1EEBC5F-46C4-4007-9AE1-E6E85F50F2C0}">
      <dgm:prSet/>
      <dgm:spPr/>
      <dgm:t>
        <a:bodyPr/>
        <a:lstStyle/>
        <a:p>
          <a:endParaRPr lang="en-US"/>
        </a:p>
      </dgm:t>
    </dgm:pt>
    <dgm:pt modelId="{79128760-26DE-4CB9-BD6E-FC8B01B3DA42}">
      <dgm:prSet phldrT="[Text]"/>
      <dgm:spPr/>
      <dgm:t>
        <a:bodyPr/>
        <a:lstStyle/>
        <a:p>
          <a:r>
            <a:rPr lang="en-US" dirty="0" smtClean="0"/>
            <a:t>Airports</a:t>
          </a:r>
          <a:endParaRPr lang="en-US" dirty="0"/>
        </a:p>
      </dgm:t>
    </dgm:pt>
    <dgm:pt modelId="{9BFB6E69-424E-496D-A9D9-82560A54F5E0}" type="parTrans" cxnId="{A1F80E38-BCDF-47B0-9F4D-B1C1273C086A}">
      <dgm:prSet/>
      <dgm:spPr/>
      <dgm:t>
        <a:bodyPr/>
        <a:lstStyle/>
        <a:p>
          <a:endParaRPr lang="en-US"/>
        </a:p>
      </dgm:t>
    </dgm:pt>
    <dgm:pt modelId="{4DB5926A-48D7-4BF1-8DA6-5F49417760B1}" type="sibTrans" cxnId="{A1F80E38-BCDF-47B0-9F4D-B1C1273C086A}">
      <dgm:prSet/>
      <dgm:spPr/>
      <dgm:t>
        <a:bodyPr/>
        <a:lstStyle/>
        <a:p>
          <a:endParaRPr lang="en-US"/>
        </a:p>
      </dgm:t>
    </dgm:pt>
    <dgm:pt modelId="{965E03D1-594F-40D1-85F6-6EA9F6170F95}">
      <dgm:prSet phldrT="[Text]"/>
      <dgm:spPr/>
      <dgm:t>
        <a:bodyPr/>
        <a:lstStyle/>
        <a:p>
          <a:r>
            <a:rPr lang="en-US" dirty="0" smtClean="0"/>
            <a:t>Mining</a:t>
          </a:r>
          <a:endParaRPr lang="en-US" dirty="0"/>
        </a:p>
      </dgm:t>
    </dgm:pt>
    <dgm:pt modelId="{7B0F17C8-CDAC-4255-9228-052A5E870B72}" type="parTrans" cxnId="{D945A50A-A973-4C05-8361-5174C3B35595}">
      <dgm:prSet/>
      <dgm:spPr/>
      <dgm:t>
        <a:bodyPr/>
        <a:lstStyle/>
        <a:p>
          <a:endParaRPr lang="en-US"/>
        </a:p>
      </dgm:t>
    </dgm:pt>
    <dgm:pt modelId="{1184CE91-FC90-4DD0-AAE8-9B82BE87D6A0}" type="sibTrans" cxnId="{D945A50A-A973-4C05-8361-5174C3B35595}">
      <dgm:prSet/>
      <dgm:spPr/>
      <dgm:t>
        <a:bodyPr/>
        <a:lstStyle/>
        <a:p>
          <a:endParaRPr lang="en-US"/>
        </a:p>
      </dgm:t>
    </dgm:pt>
    <dgm:pt modelId="{FFA7D2D9-B0FC-4906-A9F2-32B85F340612}" type="pres">
      <dgm:prSet presAssocID="{560BF423-E601-48C7-806C-7A53D784F10D}" presName="Name0" presStyleCnt="0">
        <dgm:presLayoutVars>
          <dgm:dir/>
          <dgm:resizeHandles val="exact"/>
        </dgm:presLayoutVars>
      </dgm:prSet>
      <dgm:spPr/>
      <dgm:t>
        <a:bodyPr/>
        <a:lstStyle/>
        <a:p>
          <a:endParaRPr lang="en-US"/>
        </a:p>
      </dgm:t>
    </dgm:pt>
    <dgm:pt modelId="{E55DC9D9-052E-433E-BB28-3201A7572BEB}" type="pres">
      <dgm:prSet presAssocID="{5161B682-180A-48B4-A394-A85C31AFEEEF}" presName="compNode" presStyleCnt="0"/>
      <dgm:spPr/>
    </dgm:pt>
    <dgm:pt modelId="{56596E42-D48F-4174-AB13-59044DB2A1D2}" type="pres">
      <dgm:prSet presAssocID="{5161B682-180A-48B4-A394-A85C31AFEEEF}" presName="pictRect" presStyleLbl="node1" presStyleIdx="0" presStyleCnt="6"/>
      <dgm:spPr>
        <a:blipFill rotWithShape="0">
          <a:blip xmlns:r="http://schemas.openxmlformats.org/officeDocument/2006/relationships" r:embed="rId1"/>
          <a:stretch>
            <a:fillRect/>
          </a:stretch>
        </a:blipFill>
      </dgm:spPr>
      <dgm:t>
        <a:bodyPr/>
        <a:lstStyle/>
        <a:p>
          <a:endParaRPr lang="en-US"/>
        </a:p>
      </dgm:t>
    </dgm:pt>
    <dgm:pt modelId="{5DC251F5-E7E3-40F2-B69E-EDF70F6E2DF1}" type="pres">
      <dgm:prSet presAssocID="{5161B682-180A-48B4-A394-A85C31AFEEEF}" presName="textRect" presStyleLbl="revTx" presStyleIdx="0" presStyleCnt="6">
        <dgm:presLayoutVars>
          <dgm:bulletEnabled val="1"/>
        </dgm:presLayoutVars>
      </dgm:prSet>
      <dgm:spPr/>
      <dgm:t>
        <a:bodyPr/>
        <a:lstStyle/>
        <a:p>
          <a:endParaRPr lang="en-US"/>
        </a:p>
      </dgm:t>
    </dgm:pt>
    <dgm:pt modelId="{D2412502-810C-48A1-9F58-B2322ECAEC46}" type="pres">
      <dgm:prSet presAssocID="{42CCF7C4-D5ED-4626-8C9D-C4D3187128BA}" presName="sibTrans" presStyleLbl="sibTrans2D1" presStyleIdx="0" presStyleCnt="0"/>
      <dgm:spPr/>
      <dgm:t>
        <a:bodyPr/>
        <a:lstStyle/>
        <a:p>
          <a:endParaRPr lang="en-US"/>
        </a:p>
      </dgm:t>
    </dgm:pt>
    <dgm:pt modelId="{5DE1AF38-716D-4F55-96F0-D9783764D456}" type="pres">
      <dgm:prSet presAssocID="{19EC6F6C-60CC-4AB8-BC8B-56AA34EF4E52}" presName="compNode" presStyleCnt="0"/>
      <dgm:spPr/>
    </dgm:pt>
    <dgm:pt modelId="{25B5148F-9F1D-4C4E-837E-CBF959C01258}" type="pres">
      <dgm:prSet presAssocID="{19EC6F6C-60CC-4AB8-BC8B-56AA34EF4E52}" presName="pictRect" presStyleLbl="node1" presStyleIdx="1" presStyleCnt="6"/>
      <dgm:spPr>
        <a:blipFill rotWithShape="0">
          <a:blip xmlns:r="http://schemas.openxmlformats.org/officeDocument/2006/relationships" r:embed="rId2"/>
          <a:stretch>
            <a:fillRect/>
          </a:stretch>
        </a:blipFill>
      </dgm:spPr>
    </dgm:pt>
    <dgm:pt modelId="{2F2009A8-8753-4559-BAE1-306A296694D1}" type="pres">
      <dgm:prSet presAssocID="{19EC6F6C-60CC-4AB8-BC8B-56AA34EF4E52}" presName="textRect" presStyleLbl="revTx" presStyleIdx="1" presStyleCnt="6">
        <dgm:presLayoutVars>
          <dgm:bulletEnabled val="1"/>
        </dgm:presLayoutVars>
      </dgm:prSet>
      <dgm:spPr/>
      <dgm:t>
        <a:bodyPr/>
        <a:lstStyle/>
        <a:p>
          <a:endParaRPr lang="en-US"/>
        </a:p>
      </dgm:t>
    </dgm:pt>
    <dgm:pt modelId="{316A5250-BBBB-430A-8BB5-1BD9EB2B46B0}" type="pres">
      <dgm:prSet presAssocID="{BC44FD2B-7237-4B4B-94D5-A00E991CAEC5}" presName="sibTrans" presStyleLbl="sibTrans2D1" presStyleIdx="0" presStyleCnt="0"/>
      <dgm:spPr/>
      <dgm:t>
        <a:bodyPr/>
        <a:lstStyle/>
        <a:p>
          <a:endParaRPr lang="en-US"/>
        </a:p>
      </dgm:t>
    </dgm:pt>
    <dgm:pt modelId="{EF6CEB39-4024-46AF-B7BE-3EF07FCF6B4F}" type="pres">
      <dgm:prSet presAssocID="{45EDDEF6-EE59-4BCB-98D3-192896C21213}" presName="compNode" presStyleCnt="0"/>
      <dgm:spPr/>
    </dgm:pt>
    <dgm:pt modelId="{CD41A34C-E82A-40E8-830C-370305583CC4}" type="pres">
      <dgm:prSet presAssocID="{45EDDEF6-EE59-4BCB-98D3-192896C21213}" presName="pictRect" presStyleLbl="node1" presStyleIdx="2" presStyleCnt="6"/>
      <dgm:spPr>
        <a:blipFill rotWithShape="0">
          <a:blip xmlns:r="http://schemas.openxmlformats.org/officeDocument/2006/relationships" r:embed="rId3"/>
          <a:stretch>
            <a:fillRect/>
          </a:stretch>
        </a:blipFill>
      </dgm:spPr>
    </dgm:pt>
    <dgm:pt modelId="{C61C2E09-89D0-4AB9-B646-1F55D74497BD}" type="pres">
      <dgm:prSet presAssocID="{45EDDEF6-EE59-4BCB-98D3-192896C21213}" presName="textRect" presStyleLbl="revTx" presStyleIdx="2" presStyleCnt="6">
        <dgm:presLayoutVars>
          <dgm:bulletEnabled val="1"/>
        </dgm:presLayoutVars>
      </dgm:prSet>
      <dgm:spPr/>
      <dgm:t>
        <a:bodyPr/>
        <a:lstStyle/>
        <a:p>
          <a:endParaRPr lang="en-US"/>
        </a:p>
      </dgm:t>
    </dgm:pt>
    <dgm:pt modelId="{5192C2CE-E96F-46A3-86B6-37E2D463DB9A}" type="pres">
      <dgm:prSet presAssocID="{E3FB1837-C043-4CFB-BC61-10E52A477750}" presName="sibTrans" presStyleLbl="sibTrans2D1" presStyleIdx="0" presStyleCnt="0"/>
      <dgm:spPr/>
      <dgm:t>
        <a:bodyPr/>
        <a:lstStyle/>
        <a:p>
          <a:endParaRPr lang="en-US"/>
        </a:p>
      </dgm:t>
    </dgm:pt>
    <dgm:pt modelId="{1779AB26-8BFD-4FC5-8CF9-91BE33682527}" type="pres">
      <dgm:prSet presAssocID="{70D92846-5995-4C63-A4CA-FFDA2DD58071}" presName="compNode" presStyleCnt="0"/>
      <dgm:spPr/>
    </dgm:pt>
    <dgm:pt modelId="{86B24F29-8451-4A85-AB58-0F3AA626B31F}" type="pres">
      <dgm:prSet presAssocID="{70D92846-5995-4C63-A4CA-FFDA2DD58071}" presName="pictRect" presStyleLbl="node1" presStyleIdx="3" presStyleCnt="6"/>
      <dgm:spPr>
        <a:blipFill rotWithShape="0">
          <a:blip xmlns:r="http://schemas.openxmlformats.org/officeDocument/2006/relationships" r:embed="rId4"/>
          <a:stretch>
            <a:fillRect/>
          </a:stretch>
        </a:blipFill>
      </dgm:spPr>
    </dgm:pt>
    <dgm:pt modelId="{1B1255F2-EE5A-4E69-A5F0-56F81AADE247}" type="pres">
      <dgm:prSet presAssocID="{70D92846-5995-4C63-A4CA-FFDA2DD58071}" presName="textRect" presStyleLbl="revTx" presStyleIdx="3" presStyleCnt="6">
        <dgm:presLayoutVars>
          <dgm:bulletEnabled val="1"/>
        </dgm:presLayoutVars>
      </dgm:prSet>
      <dgm:spPr/>
      <dgm:t>
        <a:bodyPr/>
        <a:lstStyle/>
        <a:p>
          <a:endParaRPr lang="en-US"/>
        </a:p>
      </dgm:t>
    </dgm:pt>
    <dgm:pt modelId="{C21F2022-2450-463F-A1AC-F472AAB9FBF9}" type="pres">
      <dgm:prSet presAssocID="{DF520B5F-7C84-4F28-84A7-E9BFADDB19F9}" presName="sibTrans" presStyleLbl="sibTrans2D1" presStyleIdx="0" presStyleCnt="0"/>
      <dgm:spPr/>
      <dgm:t>
        <a:bodyPr/>
        <a:lstStyle/>
        <a:p>
          <a:endParaRPr lang="en-US"/>
        </a:p>
      </dgm:t>
    </dgm:pt>
    <dgm:pt modelId="{C92C6E00-8451-40F7-AEB1-507857C847DE}" type="pres">
      <dgm:prSet presAssocID="{79128760-26DE-4CB9-BD6E-FC8B01B3DA42}" presName="compNode" presStyleCnt="0"/>
      <dgm:spPr/>
    </dgm:pt>
    <dgm:pt modelId="{92EF7A77-9430-451B-BFC5-928B1E498BB8}" type="pres">
      <dgm:prSet presAssocID="{79128760-26DE-4CB9-BD6E-FC8B01B3DA42}" presName="pictRect" presStyleLbl="node1" presStyleIdx="4" presStyleCnt="6"/>
      <dgm:spPr>
        <a:blipFill rotWithShape="0">
          <a:blip xmlns:r="http://schemas.openxmlformats.org/officeDocument/2006/relationships" r:embed="rId5"/>
          <a:stretch>
            <a:fillRect/>
          </a:stretch>
        </a:blipFill>
      </dgm:spPr>
      <dgm:t>
        <a:bodyPr/>
        <a:lstStyle/>
        <a:p>
          <a:endParaRPr lang="en-US"/>
        </a:p>
      </dgm:t>
    </dgm:pt>
    <dgm:pt modelId="{DCC82146-121B-440C-81FF-012C44E912B8}" type="pres">
      <dgm:prSet presAssocID="{79128760-26DE-4CB9-BD6E-FC8B01B3DA42}" presName="textRect" presStyleLbl="revTx" presStyleIdx="4" presStyleCnt="6">
        <dgm:presLayoutVars>
          <dgm:bulletEnabled val="1"/>
        </dgm:presLayoutVars>
      </dgm:prSet>
      <dgm:spPr/>
      <dgm:t>
        <a:bodyPr/>
        <a:lstStyle/>
        <a:p>
          <a:endParaRPr lang="en-US"/>
        </a:p>
      </dgm:t>
    </dgm:pt>
    <dgm:pt modelId="{7C7EF059-0D63-4990-8F0E-A83FC8996B75}" type="pres">
      <dgm:prSet presAssocID="{4DB5926A-48D7-4BF1-8DA6-5F49417760B1}" presName="sibTrans" presStyleLbl="sibTrans2D1" presStyleIdx="0" presStyleCnt="0"/>
      <dgm:spPr/>
      <dgm:t>
        <a:bodyPr/>
        <a:lstStyle/>
        <a:p>
          <a:endParaRPr lang="en-US"/>
        </a:p>
      </dgm:t>
    </dgm:pt>
    <dgm:pt modelId="{4F4512FC-0058-4AA4-B076-91CB621995CC}" type="pres">
      <dgm:prSet presAssocID="{965E03D1-594F-40D1-85F6-6EA9F6170F95}" presName="compNode" presStyleCnt="0"/>
      <dgm:spPr/>
    </dgm:pt>
    <dgm:pt modelId="{0EEC6978-D931-4963-88E8-213F15A71C7B}" type="pres">
      <dgm:prSet presAssocID="{965E03D1-594F-40D1-85F6-6EA9F6170F95}" presName="pictRect" presStyleLbl="node1" presStyleIdx="5" presStyleCnt="6"/>
      <dgm:spPr>
        <a:blipFill rotWithShape="0">
          <a:blip xmlns:r="http://schemas.openxmlformats.org/officeDocument/2006/relationships" r:embed="rId6"/>
          <a:stretch>
            <a:fillRect/>
          </a:stretch>
        </a:blipFill>
      </dgm:spPr>
      <dgm:t>
        <a:bodyPr/>
        <a:lstStyle/>
        <a:p>
          <a:endParaRPr lang="en-US"/>
        </a:p>
      </dgm:t>
    </dgm:pt>
    <dgm:pt modelId="{B5532124-A0D1-4072-9A03-57F8F4B14901}" type="pres">
      <dgm:prSet presAssocID="{965E03D1-594F-40D1-85F6-6EA9F6170F95}" presName="textRect" presStyleLbl="revTx" presStyleIdx="5" presStyleCnt="6">
        <dgm:presLayoutVars>
          <dgm:bulletEnabled val="1"/>
        </dgm:presLayoutVars>
      </dgm:prSet>
      <dgm:spPr/>
      <dgm:t>
        <a:bodyPr/>
        <a:lstStyle/>
        <a:p>
          <a:endParaRPr lang="en-US"/>
        </a:p>
      </dgm:t>
    </dgm:pt>
  </dgm:ptLst>
  <dgm:cxnLst>
    <dgm:cxn modelId="{31C728C3-A81B-4F9A-A299-1B852C2EAB02}" type="presOf" srcId="{42CCF7C4-D5ED-4626-8C9D-C4D3187128BA}" destId="{D2412502-810C-48A1-9F58-B2322ECAEC46}" srcOrd="0" destOrd="0" presId="urn:microsoft.com/office/officeart/2005/8/layout/pList1"/>
    <dgm:cxn modelId="{B7424574-D890-4EA5-8483-F3414F2CD11E}" type="presOf" srcId="{79128760-26DE-4CB9-BD6E-FC8B01B3DA42}" destId="{DCC82146-121B-440C-81FF-012C44E912B8}" srcOrd="0" destOrd="0" presId="urn:microsoft.com/office/officeart/2005/8/layout/pList1"/>
    <dgm:cxn modelId="{66F1EF30-AB48-4FFA-ACF3-BD43C78CD81C}" type="presOf" srcId="{5161B682-180A-48B4-A394-A85C31AFEEEF}" destId="{5DC251F5-E7E3-40F2-B69E-EDF70F6E2DF1}" srcOrd="0" destOrd="0" presId="urn:microsoft.com/office/officeart/2005/8/layout/pList1"/>
    <dgm:cxn modelId="{24CC2ED9-4C8B-4649-8B0B-1E58A134ED9C}" type="presOf" srcId="{965E03D1-594F-40D1-85F6-6EA9F6170F95}" destId="{B5532124-A0D1-4072-9A03-57F8F4B14901}" srcOrd="0" destOrd="0" presId="urn:microsoft.com/office/officeart/2005/8/layout/pList1"/>
    <dgm:cxn modelId="{7795C511-9137-43F8-A7D5-8CBD7FF5479F}" type="presOf" srcId="{4DB5926A-48D7-4BF1-8DA6-5F49417760B1}" destId="{7C7EF059-0D63-4990-8F0E-A83FC8996B75}" srcOrd="0" destOrd="0" presId="urn:microsoft.com/office/officeart/2005/8/layout/pList1"/>
    <dgm:cxn modelId="{6F101295-AD75-4036-BDCA-BCA0F393CDE8}" type="presOf" srcId="{560BF423-E601-48C7-806C-7A53D784F10D}" destId="{FFA7D2D9-B0FC-4906-A9F2-32B85F340612}" srcOrd="0" destOrd="0" presId="urn:microsoft.com/office/officeart/2005/8/layout/pList1"/>
    <dgm:cxn modelId="{4A68E4AD-3D99-488A-9933-2EB312E7AE39}" type="presOf" srcId="{70D92846-5995-4C63-A4CA-FFDA2DD58071}" destId="{1B1255F2-EE5A-4E69-A5F0-56F81AADE247}" srcOrd="0" destOrd="0" presId="urn:microsoft.com/office/officeart/2005/8/layout/pList1"/>
    <dgm:cxn modelId="{D945A50A-A973-4C05-8361-5174C3B35595}" srcId="{560BF423-E601-48C7-806C-7A53D784F10D}" destId="{965E03D1-594F-40D1-85F6-6EA9F6170F95}" srcOrd="5" destOrd="0" parTransId="{7B0F17C8-CDAC-4255-9228-052A5E870B72}" sibTransId="{1184CE91-FC90-4DD0-AAE8-9B82BE87D6A0}"/>
    <dgm:cxn modelId="{A1F80E38-BCDF-47B0-9F4D-B1C1273C086A}" srcId="{560BF423-E601-48C7-806C-7A53D784F10D}" destId="{79128760-26DE-4CB9-BD6E-FC8B01B3DA42}" srcOrd="4" destOrd="0" parTransId="{9BFB6E69-424E-496D-A9D9-82560A54F5E0}" sibTransId="{4DB5926A-48D7-4BF1-8DA6-5F49417760B1}"/>
    <dgm:cxn modelId="{71F23ACF-8C98-40A7-B582-398A519FA986}" type="presOf" srcId="{E3FB1837-C043-4CFB-BC61-10E52A477750}" destId="{5192C2CE-E96F-46A3-86B6-37E2D463DB9A}" srcOrd="0" destOrd="0" presId="urn:microsoft.com/office/officeart/2005/8/layout/pList1"/>
    <dgm:cxn modelId="{871AA0E0-DA21-449F-A8BA-E1E1E239378F}" srcId="{560BF423-E601-48C7-806C-7A53D784F10D}" destId="{5161B682-180A-48B4-A394-A85C31AFEEEF}" srcOrd="0" destOrd="0" parTransId="{71F0E69A-8D74-4CC6-B0ED-C51116A3E9CE}" sibTransId="{42CCF7C4-D5ED-4626-8C9D-C4D3187128BA}"/>
    <dgm:cxn modelId="{73C7E968-6905-4458-B35E-D9166768698A}" type="presOf" srcId="{45EDDEF6-EE59-4BCB-98D3-192896C21213}" destId="{C61C2E09-89D0-4AB9-B646-1F55D74497BD}" srcOrd="0" destOrd="0" presId="urn:microsoft.com/office/officeart/2005/8/layout/pList1"/>
    <dgm:cxn modelId="{BA66747A-DF04-4CBD-B405-C8BBA0BF716E}" type="presOf" srcId="{BC44FD2B-7237-4B4B-94D5-A00E991CAEC5}" destId="{316A5250-BBBB-430A-8BB5-1BD9EB2B46B0}" srcOrd="0" destOrd="0" presId="urn:microsoft.com/office/officeart/2005/8/layout/pList1"/>
    <dgm:cxn modelId="{A48CF8EC-92DD-4B28-B51D-EA712A3395BD}" type="presOf" srcId="{DF520B5F-7C84-4F28-84A7-E9BFADDB19F9}" destId="{C21F2022-2450-463F-A1AC-F472AAB9FBF9}" srcOrd="0" destOrd="0" presId="urn:microsoft.com/office/officeart/2005/8/layout/pList1"/>
    <dgm:cxn modelId="{B1EEBC5F-46C4-4007-9AE1-E6E85F50F2C0}" srcId="{560BF423-E601-48C7-806C-7A53D784F10D}" destId="{70D92846-5995-4C63-A4CA-FFDA2DD58071}" srcOrd="3" destOrd="0" parTransId="{AFE63F1D-6C66-49C0-8F83-8A7248A8DDD4}" sibTransId="{DF520B5F-7C84-4F28-84A7-E9BFADDB19F9}"/>
    <dgm:cxn modelId="{C767ABAC-34D6-4497-847E-3C5BE07C9D8D}" type="presOf" srcId="{19EC6F6C-60CC-4AB8-BC8B-56AA34EF4E52}" destId="{2F2009A8-8753-4559-BAE1-306A296694D1}" srcOrd="0" destOrd="0" presId="urn:microsoft.com/office/officeart/2005/8/layout/pList1"/>
    <dgm:cxn modelId="{8D0477A8-0674-4238-BFA4-EA6D00FD3B82}" srcId="{560BF423-E601-48C7-806C-7A53D784F10D}" destId="{19EC6F6C-60CC-4AB8-BC8B-56AA34EF4E52}" srcOrd="1" destOrd="0" parTransId="{7D7E5126-F4FD-43E8-929D-C8B98F71408D}" sibTransId="{BC44FD2B-7237-4B4B-94D5-A00E991CAEC5}"/>
    <dgm:cxn modelId="{F1B03599-AABE-4FF0-B27A-B8CBF994168D}" srcId="{560BF423-E601-48C7-806C-7A53D784F10D}" destId="{45EDDEF6-EE59-4BCB-98D3-192896C21213}" srcOrd="2" destOrd="0" parTransId="{D16C27A9-B400-406E-81ED-C41F75E2E7DB}" sibTransId="{E3FB1837-C043-4CFB-BC61-10E52A477750}"/>
    <dgm:cxn modelId="{4335FB3C-1B06-4015-96DF-EE15AD1352DC}" type="presParOf" srcId="{FFA7D2D9-B0FC-4906-A9F2-32B85F340612}" destId="{E55DC9D9-052E-433E-BB28-3201A7572BEB}" srcOrd="0" destOrd="0" presId="urn:microsoft.com/office/officeart/2005/8/layout/pList1"/>
    <dgm:cxn modelId="{0BE8F9F9-0969-4480-B833-90AC069C9EA1}" type="presParOf" srcId="{E55DC9D9-052E-433E-BB28-3201A7572BEB}" destId="{56596E42-D48F-4174-AB13-59044DB2A1D2}" srcOrd="0" destOrd="0" presId="urn:microsoft.com/office/officeart/2005/8/layout/pList1"/>
    <dgm:cxn modelId="{F16AE1D6-80E1-4272-AB98-2E1FDDC70AFA}" type="presParOf" srcId="{E55DC9D9-052E-433E-BB28-3201A7572BEB}" destId="{5DC251F5-E7E3-40F2-B69E-EDF70F6E2DF1}" srcOrd="1" destOrd="0" presId="urn:microsoft.com/office/officeart/2005/8/layout/pList1"/>
    <dgm:cxn modelId="{CF2B4F91-EEBB-4A95-A3F5-46F0EDEBD864}" type="presParOf" srcId="{FFA7D2D9-B0FC-4906-A9F2-32B85F340612}" destId="{D2412502-810C-48A1-9F58-B2322ECAEC46}" srcOrd="1" destOrd="0" presId="urn:microsoft.com/office/officeart/2005/8/layout/pList1"/>
    <dgm:cxn modelId="{E9AA1D6F-B01E-421C-AB32-9598B859A541}" type="presParOf" srcId="{FFA7D2D9-B0FC-4906-A9F2-32B85F340612}" destId="{5DE1AF38-716D-4F55-96F0-D9783764D456}" srcOrd="2" destOrd="0" presId="urn:microsoft.com/office/officeart/2005/8/layout/pList1"/>
    <dgm:cxn modelId="{45EDBBB6-A2A8-4B8E-A9C5-D7433EA844C1}" type="presParOf" srcId="{5DE1AF38-716D-4F55-96F0-D9783764D456}" destId="{25B5148F-9F1D-4C4E-837E-CBF959C01258}" srcOrd="0" destOrd="0" presId="urn:microsoft.com/office/officeart/2005/8/layout/pList1"/>
    <dgm:cxn modelId="{C75F57FA-716A-4C4B-B23B-5CD7F1915FAB}" type="presParOf" srcId="{5DE1AF38-716D-4F55-96F0-D9783764D456}" destId="{2F2009A8-8753-4559-BAE1-306A296694D1}" srcOrd="1" destOrd="0" presId="urn:microsoft.com/office/officeart/2005/8/layout/pList1"/>
    <dgm:cxn modelId="{90EF8C41-B202-4566-A62D-6067531DAFF8}" type="presParOf" srcId="{FFA7D2D9-B0FC-4906-A9F2-32B85F340612}" destId="{316A5250-BBBB-430A-8BB5-1BD9EB2B46B0}" srcOrd="3" destOrd="0" presId="urn:microsoft.com/office/officeart/2005/8/layout/pList1"/>
    <dgm:cxn modelId="{8FCD4B67-5428-4CE6-9C14-6D794F8E7395}" type="presParOf" srcId="{FFA7D2D9-B0FC-4906-A9F2-32B85F340612}" destId="{EF6CEB39-4024-46AF-B7BE-3EF07FCF6B4F}" srcOrd="4" destOrd="0" presId="urn:microsoft.com/office/officeart/2005/8/layout/pList1"/>
    <dgm:cxn modelId="{F280E2F8-23E5-4F6A-B402-17300F51DB95}" type="presParOf" srcId="{EF6CEB39-4024-46AF-B7BE-3EF07FCF6B4F}" destId="{CD41A34C-E82A-40E8-830C-370305583CC4}" srcOrd="0" destOrd="0" presId="urn:microsoft.com/office/officeart/2005/8/layout/pList1"/>
    <dgm:cxn modelId="{AABE9106-A3A6-44BC-B8F3-A2793204E4AF}" type="presParOf" srcId="{EF6CEB39-4024-46AF-B7BE-3EF07FCF6B4F}" destId="{C61C2E09-89D0-4AB9-B646-1F55D74497BD}" srcOrd="1" destOrd="0" presId="urn:microsoft.com/office/officeart/2005/8/layout/pList1"/>
    <dgm:cxn modelId="{1B95AA97-51E1-4C01-AB82-417CA26634F1}" type="presParOf" srcId="{FFA7D2D9-B0FC-4906-A9F2-32B85F340612}" destId="{5192C2CE-E96F-46A3-86B6-37E2D463DB9A}" srcOrd="5" destOrd="0" presId="urn:microsoft.com/office/officeart/2005/8/layout/pList1"/>
    <dgm:cxn modelId="{E54A19C5-5984-4F36-A581-A5D8C5297285}" type="presParOf" srcId="{FFA7D2D9-B0FC-4906-A9F2-32B85F340612}" destId="{1779AB26-8BFD-4FC5-8CF9-91BE33682527}" srcOrd="6" destOrd="0" presId="urn:microsoft.com/office/officeart/2005/8/layout/pList1"/>
    <dgm:cxn modelId="{2B2950E0-A9DF-4D77-9A4A-77B8276D8AED}" type="presParOf" srcId="{1779AB26-8BFD-4FC5-8CF9-91BE33682527}" destId="{86B24F29-8451-4A85-AB58-0F3AA626B31F}" srcOrd="0" destOrd="0" presId="urn:microsoft.com/office/officeart/2005/8/layout/pList1"/>
    <dgm:cxn modelId="{73EEE896-69C7-4D1C-B625-339CD8EF17A0}" type="presParOf" srcId="{1779AB26-8BFD-4FC5-8CF9-91BE33682527}" destId="{1B1255F2-EE5A-4E69-A5F0-56F81AADE247}" srcOrd="1" destOrd="0" presId="urn:microsoft.com/office/officeart/2005/8/layout/pList1"/>
    <dgm:cxn modelId="{7017F9C6-5C6B-4EA9-906C-53EC1C13EFCC}" type="presParOf" srcId="{FFA7D2D9-B0FC-4906-A9F2-32B85F340612}" destId="{C21F2022-2450-463F-A1AC-F472AAB9FBF9}" srcOrd="7" destOrd="0" presId="urn:microsoft.com/office/officeart/2005/8/layout/pList1"/>
    <dgm:cxn modelId="{E71F3F60-D1D4-464A-94AF-86359611E0A0}" type="presParOf" srcId="{FFA7D2D9-B0FC-4906-A9F2-32B85F340612}" destId="{C92C6E00-8451-40F7-AEB1-507857C847DE}" srcOrd="8" destOrd="0" presId="urn:microsoft.com/office/officeart/2005/8/layout/pList1"/>
    <dgm:cxn modelId="{DF883FAF-07B8-4C71-8F93-CD293539B238}" type="presParOf" srcId="{C92C6E00-8451-40F7-AEB1-507857C847DE}" destId="{92EF7A77-9430-451B-BFC5-928B1E498BB8}" srcOrd="0" destOrd="0" presId="urn:microsoft.com/office/officeart/2005/8/layout/pList1"/>
    <dgm:cxn modelId="{5F25458C-DDC4-4F4B-8370-120101F5B238}" type="presParOf" srcId="{C92C6E00-8451-40F7-AEB1-507857C847DE}" destId="{DCC82146-121B-440C-81FF-012C44E912B8}" srcOrd="1" destOrd="0" presId="urn:microsoft.com/office/officeart/2005/8/layout/pList1"/>
    <dgm:cxn modelId="{3D502E42-F5F7-4C68-ABDA-3F9EA05DFF30}" type="presParOf" srcId="{FFA7D2D9-B0FC-4906-A9F2-32B85F340612}" destId="{7C7EF059-0D63-4990-8F0E-A83FC8996B75}" srcOrd="9" destOrd="0" presId="urn:microsoft.com/office/officeart/2005/8/layout/pList1"/>
    <dgm:cxn modelId="{494DAFC3-45B6-43AD-82FE-8217D60FAE4C}" type="presParOf" srcId="{FFA7D2D9-B0FC-4906-A9F2-32B85F340612}" destId="{4F4512FC-0058-4AA4-B076-91CB621995CC}" srcOrd="10" destOrd="0" presId="urn:microsoft.com/office/officeart/2005/8/layout/pList1"/>
    <dgm:cxn modelId="{DD53440B-4FCA-4D6F-A47F-CA8E9063F3B3}" type="presParOf" srcId="{4F4512FC-0058-4AA4-B076-91CB621995CC}" destId="{0EEC6978-D931-4963-88E8-213F15A71C7B}" srcOrd="0" destOrd="0" presId="urn:microsoft.com/office/officeart/2005/8/layout/pList1"/>
    <dgm:cxn modelId="{49209070-52B3-47B9-9310-F77E47335F62}" type="presParOf" srcId="{4F4512FC-0058-4AA4-B076-91CB621995CC}" destId="{B5532124-A0D1-4072-9A03-57F8F4B14901}" srcOrd="1" destOrd="0" presId="urn:microsoft.com/office/officeart/2005/8/layout/p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56596E42-D48F-4174-AB13-59044DB2A1D2}">
      <dsp:nvSpPr>
        <dsp:cNvPr id="0" name=""/>
        <dsp:cNvSpPr/>
      </dsp:nvSpPr>
      <dsp:spPr>
        <a:xfrm>
          <a:off x="809200" y="100"/>
          <a:ext cx="1970697" cy="1357810"/>
        </a:xfrm>
        <a:prstGeom prst="roundRect">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C251F5-E7E3-40F2-B69E-EDF70F6E2DF1}">
      <dsp:nvSpPr>
        <dsp:cNvPr id="0" name=""/>
        <dsp:cNvSpPr/>
      </dsp:nvSpPr>
      <dsp:spPr>
        <a:xfrm>
          <a:off x="809200" y="1357911"/>
          <a:ext cx="1970697" cy="731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en-US" sz="2800" kern="1200" dirty="0" smtClean="0"/>
            <a:t>Rail</a:t>
          </a:r>
          <a:endParaRPr lang="en-US" sz="2800" kern="1200" dirty="0"/>
        </a:p>
      </dsp:txBody>
      <dsp:txXfrm>
        <a:off x="809200" y="1357911"/>
        <a:ext cx="1970697" cy="731128"/>
      </dsp:txXfrm>
    </dsp:sp>
    <dsp:sp modelId="{25B5148F-9F1D-4C4E-837E-CBF959C01258}">
      <dsp:nvSpPr>
        <dsp:cNvPr id="0" name=""/>
        <dsp:cNvSpPr/>
      </dsp:nvSpPr>
      <dsp:spPr>
        <a:xfrm>
          <a:off x="2977050" y="100"/>
          <a:ext cx="1970697" cy="1357810"/>
        </a:xfrm>
        <a:prstGeom prst="roundRect">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2009A8-8753-4559-BAE1-306A296694D1}">
      <dsp:nvSpPr>
        <dsp:cNvPr id="0" name=""/>
        <dsp:cNvSpPr/>
      </dsp:nvSpPr>
      <dsp:spPr>
        <a:xfrm>
          <a:off x="2977050" y="1357911"/>
          <a:ext cx="1970697" cy="731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en-US" sz="2800" kern="1200" dirty="0" smtClean="0"/>
            <a:t>Truck Stop</a:t>
          </a:r>
          <a:endParaRPr lang="en-US" sz="2800" kern="1200" dirty="0"/>
        </a:p>
      </dsp:txBody>
      <dsp:txXfrm>
        <a:off x="2977050" y="1357911"/>
        <a:ext cx="1970697" cy="731128"/>
      </dsp:txXfrm>
    </dsp:sp>
    <dsp:sp modelId="{CD41A34C-E82A-40E8-830C-370305583CC4}">
      <dsp:nvSpPr>
        <dsp:cNvPr id="0" name=""/>
        <dsp:cNvSpPr/>
      </dsp:nvSpPr>
      <dsp:spPr>
        <a:xfrm>
          <a:off x="5144901" y="100"/>
          <a:ext cx="1970697" cy="1357810"/>
        </a:xfrm>
        <a:prstGeom prst="roundRect">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1C2E09-89D0-4AB9-B646-1F55D74497BD}">
      <dsp:nvSpPr>
        <dsp:cNvPr id="0" name=""/>
        <dsp:cNvSpPr/>
      </dsp:nvSpPr>
      <dsp:spPr>
        <a:xfrm>
          <a:off x="5144901" y="1357911"/>
          <a:ext cx="1970697" cy="731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en-US" sz="2800" kern="1200" dirty="0" smtClean="0"/>
            <a:t>Forklifts</a:t>
          </a:r>
          <a:endParaRPr lang="en-US" sz="2800" kern="1200" dirty="0"/>
        </a:p>
      </dsp:txBody>
      <dsp:txXfrm>
        <a:off x="5144901" y="1357911"/>
        <a:ext cx="1970697" cy="731128"/>
      </dsp:txXfrm>
    </dsp:sp>
    <dsp:sp modelId="{86B24F29-8451-4A85-AB58-0F3AA626B31F}">
      <dsp:nvSpPr>
        <dsp:cNvPr id="0" name=""/>
        <dsp:cNvSpPr/>
      </dsp:nvSpPr>
      <dsp:spPr>
        <a:xfrm>
          <a:off x="809200" y="2286109"/>
          <a:ext cx="1970697" cy="1357810"/>
        </a:xfrm>
        <a:prstGeom prst="roundRect">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B1255F2-EE5A-4E69-A5F0-56F81AADE247}">
      <dsp:nvSpPr>
        <dsp:cNvPr id="0" name=""/>
        <dsp:cNvSpPr/>
      </dsp:nvSpPr>
      <dsp:spPr>
        <a:xfrm>
          <a:off x="809200" y="3643920"/>
          <a:ext cx="1970697" cy="731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en-US" sz="2800" kern="1200" dirty="0" smtClean="0"/>
            <a:t>Seaports</a:t>
          </a:r>
          <a:endParaRPr lang="en-US" sz="2800" kern="1200" dirty="0"/>
        </a:p>
      </dsp:txBody>
      <dsp:txXfrm>
        <a:off x="809200" y="3643920"/>
        <a:ext cx="1970697" cy="731128"/>
      </dsp:txXfrm>
    </dsp:sp>
    <dsp:sp modelId="{92EF7A77-9430-451B-BFC5-928B1E498BB8}">
      <dsp:nvSpPr>
        <dsp:cNvPr id="0" name=""/>
        <dsp:cNvSpPr/>
      </dsp:nvSpPr>
      <dsp:spPr>
        <a:xfrm>
          <a:off x="2977050" y="2286109"/>
          <a:ext cx="1970697" cy="1357810"/>
        </a:xfrm>
        <a:prstGeom prst="roundRect">
          <a:avLst/>
        </a:prstGeom>
        <a:blipFill rotWithShape="0">
          <a:blip xmlns:r="http://schemas.openxmlformats.org/officeDocument/2006/relationships" r:embed="rId5"/>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C82146-121B-440C-81FF-012C44E912B8}">
      <dsp:nvSpPr>
        <dsp:cNvPr id="0" name=""/>
        <dsp:cNvSpPr/>
      </dsp:nvSpPr>
      <dsp:spPr>
        <a:xfrm>
          <a:off x="2977050" y="3643920"/>
          <a:ext cx="1970697" cy="731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en-US" sz="2800" kern="1200" dirty="0" smtClean="0"/>
            <a:t>Airports</a:t>
          </a:r>
          <a:endParaRPr lang="en-US" sz="2800" kern="1200" dirty="0"/>
        </a:p>
      </dsp:txBody>
      <dsp:txXfrm>
        <a:off x="2977050" y="3643920"/>
        <a:ext cx="1970697" cy="731128"/>
      </dsp:txXfrm>
    </dsp:sp>
    <dsp:sp modelId="{0EEC6978-D931-4963-88E8-213F15A71C7B}">
      <dsp:nvSpPr>
        <dsp:cNvPr id="0" name=""/>
        <dsp:cNvSpPr/>
      </dsp:nvSpPr>
      <dsp:spPr>
        <a:xfrm>
          <a:off x="5144901" y="2286109"/>
          <a:ext cx="1970697" cy="1357810"/>
        </a:xfrm>
        <a:prstGeom prst="roundRect">
          <a:avLst/>
        </a:prstGeom>
        <a:blipFill rotWithShape="0">
          <a:blip xmlns:r="http://schemas.openxmlformats.org/officeDocument/2006/relationships" r:embed="rId6"/>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532124-A0D1-4072-9A03-57F8F4B14901}">
      <dsp:nvSpPr>
        <dsp:cNvPr id="0" name=""/>
        <dsp:cNvSpPr/>
      </dsp:nvSpPr>
      <dsp:spPr>
        <a:xfrm>
          <a:off x="5144901" y="3643920"/>
          <a:ext cx="1970697" cy="7311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136" tIns="199136" rIns="199136" bIns="0" numCol="1" spcCol="1270" anchor="t" anchorCtr="0">
          <a:noAutofit/>
        </a:bodyPr>
        <a:lstStyle/>
        <a:p>
          <a:pPr lvl="0" algn="ctr" defTabSz="1244600">
            <a:lnSpc>
              <a:spcPct val="90000"/>
            </a:lnSpc>
            <a:spcBef>
              <a:spcPct val="0"/>
            </a:spcBef>
            <a:spcAft>
              <a:spcPct val="35000"/>
            </a:spcAft>
          </a:pPr>
          <a:r>
            <a:rPr lang="en-US" sz="2800" kern="1200" dirty="0" smtClean="0"/>
            <a:t>Mining</a:t>
          </a:r>
          <a:endParaRPr lang="en-US" sz="2800" kern="1200" dirty="0"/>
        </a:p>
      </dsp:txBody>
      <dsp:txXfrm>
        <a:off x="5144901" y="3643920"/>
        <a:ext cx="1970697" cy="731128"/>
      </dsp:txXfrm>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9D56177-9E64-4A90-B883-5613A05603B0}" type="datetimeFigureOut">
              <a:rPr lang="en-US"/>
              <a:pPr>
                <a:defRPr/>
              </a:pPr>
              <a:t>7/9/2012</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E6A5E0E-1A69-45DD-A912-C46540202CE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As utilities we’re very used to providing  power for any number of things….TVs. computers, new appliances, air conditioning units, heat pumps and the like.  </a:t>
            </a:r>
          </a:p>
          <a:p>
            <a:pPr eaLnBrk="1" hangingPunct="1">
              <a:spcBef>
                <a:spcPct val="0"/>
              </a:spcBef>
            </a:pPr>
            <a:endParaRPr lang="en-US" smtClean="0"/>
          </a:p>
          <a:p>
            <a:pPr eaLnBrk="1" hangingPunct="1">
              <a:spcBef>
                <a:spcPct val="0"/>
              </a:spcBef>
            </a:pPr>
            <a:r>
              <a:rPr lang="en-US" smtClean="0"/>
              <a:t>But I’m not sure that many of our companies were prepared to be the next “gas” station and yet here are.  </a:t>
            </a:r>
          </a:p>
          <a:p>
            <a:pPr eaLnBrk="1" hangingPunct="1">
              <a:spcBef>
                <a:spcPct val="0"/>
              </a:spcBef>
            </a:pPr>
            <a:endParaRPr lang="en-US" smtClean="0"/>
          </a:p>
          <a:p>
            <a:pPr eaLnBrk="1" hangingPunct="1">
              <a:spcBef>
                <a:spcPct val="0"/>
              </a:spcBef>
            </a:pPr>
            <a:r>
              <a:rPr lang="en-US" smtClean="0"/>
              <a:t>This is a new issue for many of our companies…a bit of uncharted territory.  BUT - We provide electricity to power any number of things, why not your car??  </a:t>
            </a:r>
          </a:p>
          <a:p>
            <a:pPr eaLnBrk="1" hangingPunct="1">
              <a:spcBef>
                <a:spcPct val="0"/>
              </a:spcBef>
            </a:pPr>
            <a:endParaRPr lang="en-US" smtClean="0"/>
          </a:p>
          <a:p>
            <a:pPr eaLnBrk="1" hangingPunct="1">
              <a:spcBef>
                <a:spcPct val="0"/>
              </a:spcBef>
            </a:pPr>
            <a:r>
              <a:rPr lang="en-US" smtClean="0"/>
              <a:t>But it’s not just a new role to us – that of a transportation fuel provider - it’s new to our regulators and state legislators as well.  Many are not quite sure how utilities do –or should – fit into this market.  And they’re not the only ones…auto makers, battery manufacturers, car dealers aren’t quite sure of our role either.   </a:t>
            </a:r>
          </a:p>
          <a:p>
            <a:pPr eaLnBrk="1" hangingPunct="1">
              <a:spcBef>
                <a:spcPct val="0"/>
              </a:spcBef>
            </a:pPr>
            <a:endParaRPr lang="en-US" smtClean="0"/>
          </a:p>
          <a:p>
            <a:pPr eaLnBrk="1" hangingPunct="1">
              <a:spcBef>
                <a:spcPct val="0"/>
              </a:spcBef>
            </a:pPr>
            <a:r>
              <a:rPr lang="en-US" smtClean="0"/>
              <a:t>So it’s a new world to a lot of us. </a:t>
            </a:r>
          </a:p>
          <a:p>
            <a:pPr eaLnBrk="1" hangingPunct="1">
              <a:spcBef>
                <a:spcPct val="0"/>
              </a:spcBef>
            </a:pPr>
            <a:endParaRPr lang="en-US" smtClean="0"/>
          </a:p>
          <a:p>
            <a:pPr eaLnBrk="1" hangingPunct="1">
              <a:spcBef>
                <a:spcPct val="0"/>
              </a:spcBef>
            </a:pPr>
            <a:r>
              <a:rPr lang="en-US" smtClean="0"/>
              <a:t>And we can’t ignore that many who were around 15-20 years ago when there was another push for this technology – they’re are wondering why is this time different…what’s changed?  </a:t>
            </a:r>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a:p>
            <a:pPr eaLnBrk="1" hangingPunct="1">
              <a:spcBef>
                <a:spcPct val="0"/>
              </a:spcBef>
            </a:pPr>
            <a:endParaRPr lang="en-US" smtClean="0"/>
          </a:p>
        </p:txBody>
      </p:sp>
      <p:sp>
        <p:nvSpPr>
          <p:cNvPr id="3789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5590316-00C6-48AE-B73D-DD739FEE4F9E}"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Here’s an example of some data pulled from EEI’s recent power poll survey.  </a:t>
            </a:r>
          </a:p>
          <a:p>
            <a:pPr eaLnBrk="1" hangingPunct="1"/>
            <a:endParaRPr lang="en-US" smtClean="0"/>
          </a:p>
          <a:p>
            <a:pPr eaLnBrk="1" hangingPunct="1"/>
            <a:r>
              <a:rPr lang="en-US" smtClean="0"/>
              <a:t>The majority of customers (74%) agree that utilities should be working and investing now to ensure that there is adequate and convenient charging infrastructure in place. </a:t>
            </a:r>
          </a:p>
          <a:p>
            <a:pPr eaLnBrk="1" hangingPunct="1"/>
            <a:endParaRPr lang="en-US" smtClean="0"/>
          </a:p>
          <a:p>
            <a:pPr eaLnBrk="1" hangingPunct="1"/>
            <a:r>
              <a:rPr lang="en-US" smtClean="0"/>
              <a:t>62% would like to see utilites taking a leadership role to encourage the shift towards helping to put more electric cars on the roads.  </a:t>
            </a:r>
          </a:p>
          <a:p>
            <a:pPr eaLnBrk="1" hangingPunct="1"/>
            <a:endParaRPr lang="en-US" smtClean="0"/>
          </a:p>
          <a:p>
            <a:pPr eaLnBrk="1" hangingPunct="1"/>
            <a:r>
              <a:rPr lang="en-US" smtClean="0"/>
              <a:t>However, only 26% felt their utility had the expertise and ability to make that shift possible.  </a:t>
            </a:r>
          </a:p>
        </p:txBody>
      </p:sp>
      <p:sp>
        <p:nvSpPr>
          <p:cNvPr id="4" name="Slide Number Placeholder 3"/>
          <p:cNvSpPr>
            <a:spLocks noGrp="1"/>
          </p:cNvSpPr>
          <p:nvPr>
            <p:ph type="sldNum" sz="quarter" idx="5"/>
          </p:nvPr>
        </p:nvSpPr>
        <p:spPr/>
        <p:txBody>
          <a:bodyPr/>
          <a:lstStyle/>
          <a:p>
            <a:pPr>
              <a:defRPr/>
            </a:pPr>
            <a:fld id="{C69D1606-0F26-4403-9732-E459A2ECBE03}" type="slidenum">
              <a:rPr lang="en-US" smtClean="0"/>
              <a:pPr>
                <a:defRPr/>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p:spPr>
      </p:sp>
      <p:sp>
        <p:nvSpPr>
          <p:cNvPr id="440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Also, as I mentioned vehicles can provide utilities with a range of new touchpoints with their customers.  It can provide a gateway to other opportunities for customer engagement.  But that’s not limited to just utilities</a:t>
            </a:r>
          </a:p>
          <a:p>
            <a:pPr eaLnBrk="1" hangingPunct="1"/>
            <a:endParaRPr lang="en-US" smtClean="0"/>
          </a:p>
          <a:p>
            <a:pPr eaLnBrk="1" hangingPunct="1"/>
            <a:r>
              <a:rPr lang="en-US" smtClean="0"/>
              <a:t>Other companies are already seeing potential in this area and are already moving forward - and around - the utility to do it.  </a:t>
            </a:r>
          </a:p>
          <a:p>
            <a:pPr eaLnBrk="1" hangingPunct="1"/>
            <a:endParaRPr lang="en-US" smtClean="0"/>
          </a:p>
          <a:p>
            <a:pPr eaLnBrk="1" hangingPunct="1"/>
            <a:r>
              <a:rPr lang="en-US" smtClean="0"/>
              <a:t>Here’s a few examples of who’s already out there…using electric vehicles as a new way to engage customers on energy management issues.</a:t>
            </a:r>
          </a:p>
          <a:p>
            <a:pPr eaLnBrk="1" hangingPunct="1"/>
            <a:endParaRPr lang="en-US" smtClean="0"/>
          </a:p>
          <a:p>
            <a:pPr eaLnBrk="1" hangingPunct="1"/>
            <a:r>
              <a:rPr lang="en-US" smtClean="0"/>
              <a:t>OnStar – is looking at the energy management business model.</a:t>
            </a:r>
          </a:p>
          <a:p>
            <a:pPr eaLnBrk="1" hangingPunct="1"/>
            <a:endParaRPr lang="en-US" smtClean="0"/>
          </a:p>
          <a:p>
            <a:pPr eaLnBrk="1" hangingPunct="1"/>
            <a:r>
              <a:rPr lang="en-US" smtClean="0"/>
              <a:t>Ford is partnering with SunPower to provide solar solutions to generate power during the day to off-set the vehicle charge at night.  </a:t>
            </a:r>
          </a:p>
          <a:p>
            <a:pPr eaLnBrk="1" hangingPunct="1"/>
            <a:endParaRPr lang="en-US" smtClean="0"/>
          </a:p>
          <a:p>
            <a:pPr eaLnBrk="1" hangingPunct="1"/>
            <a:endParaRPr lang="en-US" smtClean="0"/>
          </a:p>
        </p:txBody>
      </p:sp>
      <p:sp>
        <p:nvSpPr>
          <p:cNvPr id="4" name="Slide Number Placeholder 3"/>
          <p:cNvSpPr>
            <a:spLocks noGrp="1"/>
          </p:cNvSpPr>
          <p:nvPr>
            <p:ph type="sldNum" sz="quarter" idx="5"/>
          </p:nvPr>
        </p:nvSpPr>
        <p:spPr/>
        <p:txBody>
          <a:bodyPr/>
          <a:lstStyle/>
          <a:p>
            <a:pPr>
              <a:defRPr/>
            </a:pPr>
            <a:fld id="{15B053A9-A9AA-4752-9AF2-A61D66DB2C1B}" type="slidenum">
              <a:rPr lang="en-US" smtClean="0"/>
              <a:pPr>
                <a:defRPr/>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Beyond the direct benefits to the utility  - the value message of electricity as a fuel is good one!  </a:t>
            </a:r>
          </a:p>
          <a:p>
            <a:pPr eaLnBrk="1" hangingPunct="1"/>
            <a:endParaRPr lang="en-US" smtClean="0"/>
          </a:p>
          <a:p>
            <a:pPr eaLnBrk="1" hangingPunct="1"/>
            <a:r>
              <a:rPr lang="en-US" smtClean="0"/>
              <a:t>The cost of electricity to fuel a vehicle is the equivalent of $1 per gallon of gasoline.  Even when gas prices seem to be declining at the moment – this is a significant savings.</a:t>
            </a:r>
          </a:p>
          <a:p>
            <a:pPr eaLnBrk="1" hangingPunct="1"/>
            <a:endParaRPr lang="en-US" smtClean="0"/>
          </a:p>
          <a:p>
            <a:pPr eaLnBrk="1" hangingPunct="1"/>
            <a:r>
              <a:rPr lang="en-US" smtClean="0"/>
              <a:t>It’s domestically produced – supporting energy independence.</a:t>
            </a:r>
          </a:p>
          <a:p>
            <a:pPr eaLnBrk="1" hangingPunct="1"/>
            <a:endParaRPr lang="en-US" smtClean="0"/>
          </a:p>
          <a:p>
            <a:pPr eaLnBrk="1" hangingPunct="1"/>
            <a:r>
              <a:rPr lang="en-US" smtClean="0"/>
              <a:t>There is an abundant and diverse supply available.</a:t>
            </a:r>
          </a:p>
          <a:p>
            <a:pPr eaLnBrk="1" hangingPunct="1"/>
            <a:endParaRPr lang="en-US" smtClean="0"/>
          </a:p>
          <a:p>
            <a:pPr eaLnBrk="1" hangingPunct="1"/>
            <a:r>
              <a:rPr lang="en-US" smtClean="0"/>
              <a:t>And most importantly, the delivery system already exisits – it’s as close as you nearest room outlet.  </a:t>
            </a:r>
          </a:p>
        </p:txBody>
      </p:sp>
      <p:sp>
        <p:nvSpPr>
          <p:cNvPr id="4" name="Slide Number Placeholder 3"/>
          <p:cNvSpPr>
            <a:spLocks noGrp="1"/>
          </p:cNvSpPr>
          <p:nvPr>
            <p:ph type="sldNum" sz="quarter" idx="5"/>
          </p:nvPr>
        </p:nvSpPr>
        <p:spPr/>
        <p:txBody>
          <a:bodyPr/>
          <a:lstStyle/>
          <a:p>
            <a:pPr>
              <a:defRPr/>
            </a:pPr>
            <a:fld id="{DA2D4E9D-9584-4B0C-BF7D-1D5640553A82}" type="slidenum">
              <a:rPr lang="en-US" smtClean="0"/>
              <a:pPr>
                <a:defRPr/>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I wanted to share with you a graph we use often that shows the volatile nature and unpredictablity of the price of gasoline v. the cost of electricity.  You’ll notice that no matter the crisis de jour the price remains relatively stable.  </a:t>
            </a:r>
          </a:p>
        </p:txBody>
      </p:sp>
      <p:sp>
        <p:nvSpPr>
          <p:cNvPr id="4" name="Slide Number Placeholder 3"/>
          <p:cNvSpPr>
            <a:spLocks noGrp="1"/>
          </p:cNvSpPr>
          <p:nvPr>
            <p:ph type="sldNum" sz="quarter" idx="5"/>
          </p:nvPr>
        </p:nvSpPr>
        <p:spPr/>
        <p:txBody>
          <a:bodyPr/>
          <a:lstStyle/>
          <a:p>
            <a:pPr>
              <a:defRPr/>
            </a:pPr>
            <a:fld id="{13AAE64A-E091-4AAE-A948-73CC3D1F5945}" type="slidenum">
              <a:rPr lang="en-US" smtClean="0"/>
              <a:pPr>
                <a:defRPr/>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So we’ve talked about he societal good, the utility benefits, and the overall value of electricity as a fuel message, but why should you in this room care?  </a:t>
            </a:r>
          </a:p>
          <a:p>
            <a:pPr eaLnBrk="1" hangingPunct="1"/>
            <a:endParaRPr lang="en-US" smtClean="0"/>
          </a:p>
          <a:p>
            <a:pPr eaLnBrk="1" hangingPunct="1"/>
            <a:r>
              <a:rPr lang="en-US" smtClean="0"/>
              <a:t>Because many state legislatures are moving quickly on issues involving electric transportation, many of which have a direct impact on our business. </a:t>
            </a:r>
          </a:p>
          <a:p>
            <a:pPr eaLnBrk="1" hangingPunct="1"/>
            <a:endParaRPr lang="en-US" smtClean="0"/>
          </a:p>
          <a:p>
            <a:pPr eaLnBrk="1" hangingPunct="1"/>
            <a:r>
              <a:rPr lang="en-US" smtClean="0"/>
              <a:t>There is nothing happening at the federal level and no hope of anything, anytime soon.</a:t>
            </a:r>
          </a:p>
          <a:p>
            <a:pPr eaLnBrk="1" hangingPunct="1"/>
            <a:endParaRPr lang="en-US" smtClean="0"/>
          </a:p>
          <a:p>
            <a:pPr eaLnBrk="1" hangingPunct="1"/>
            <a:r>
              <a:rPr lang="en-US" smtClean="0"/>
              <a:t>Regulators are slow to act on these issues.  They just aren’t connecting with the issue the way legislatures are at this point.  But we need both legislatures and PSCs working in the same direction.  </a:t>
            </a:r>
          </a:p>
        </p:txBody>
      </p:sp>
      <p:sp>
        <p:nvSpPr>
          <p:cNvPr id="4" name="Slide Number Placeholder 3"/>
          <p:cNvSpPr>
            <a:spLocks noGrp="1"/>
          </p:cNvSpPr>
          <p:nvPr>
            <p:ph type="sldNum" sz="quarter" idx="5"/>
          </p:nvPr>
        </p:nvSpPr>
        <p:spPr/>
        <p:txBody>
          <a:bodyPr/>
          <a:lstStyle/>
          <a:p>
            <a:pPr>
              <a:defRPr/>
            </a:pPr>
            <a:fld id="{9DF378C1-D520-4AD7-A929-1F93215990C5}" type="slidenum">
              <a:rPr lang="en-US" smtClean="0"/>
              <a:pPr>
                <a:defRPr/>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defRPr/>
            </a:pPr>
            <a:r>
              <a:rPr lang="en-US" dirty="0" smtClean="0"/>
              <a:t>At the legislative level the top issues we’re seeing largely fall into these categories:</a:t>
            </a:r>
          </a:p>
          <a:p>
            <a:pPr eaLnBrk="1" hangingPunct="1">
              <a:defRPr/>
            </a:pPr>
            <a:endParaRPr lang="en-US" dirty="0" smtClean="0"/>
          </a:p>
          <a:p>
            <a:pPr eaLnBrk="1" hangingPunct="1">
              <a:defRPr/>
            </a:pPr>
            <a:r>
              <a:rPr lang="en-US" sz="1400" b="1" dirty="0" smtClean="0"/>
              <a:t>Defining the status of 3</a:t>
            </a:r>
            <a:r>
              <a:rPr lang="en-US" sz="1400" b="1" baseline="30000" dirty="0" smtClean="0"/>
              <a:t>rd</a:t>
            </a:r>
            <a:r>
              <a:rPr lang="en-US" sz="1400" b="1" dirty="0" smtClean="0"/>
              <a:t> party service provider</a:t>
            </a:r>
            <a:r>
              <a:rPr lang="en-US" dirty="0" smtClean="0"/>
              <a:t>s…should they be regulated the same as utilities for providing electricity to customers?  Are they considered re-</a:t>
            </a:r>
            <a:r>
              <a:rPr lang="en-US" dirty="0" err="1" smtClean="0"/>
              <a:t>salers</a:t>
            </a:r>
            <a:r>
              <a:rPr lang="en-US" dirty="0" smtClean="0"/>
              <a:t>?  </a:t>
            </a:r>
          </a:p>
          <a:p>
            <a:pPr eaLnBrk="1" hangingPunct="1">
              <a:defRPr/>
            </a:pPr>
            <a:endParaRPr lang="en-US" dirty="0" smtClean="0"/>
          </a:p>
          <a:p>
            <a:pPr eaLnBrk="1" hangingPunct="1">
              <a:defRPr/>
            </a:pPr>
            <a:r>
              <a:rPr lang="en-US" dirty="0" smtClean="0"/>
              <a:t>Another area is </a:t>
            </a:r>
            <a:r>
              <a:rPr lang="en-US" sz="1400" b="1" dirty="0" smtClean="0"/>
              <a:t>defining the role of the utility in the charging business</a:t>
            </a:r>
            <a:r>
              <a:rPr lang="en-US" dirty="0" smtClean="0"/>
              <a:t>.  Should utilities be permitted to be in the charging station business – owning and operating charging equipment in the private sector?  </a:t>
            </a:r>
          </a:p>
          <a:p>
            <a:pPr eaLnBrk="1" hangingPunct="1">
              <a:defRPr/>
            </a:pPr>
            <a:endParaRPr lang="en-US" dirty="0" smtClean="0"/>
          </a:p>
          <a:p>
            <a:pPr eaLnBrk="1" hangingPunct="1">
              <a:defRPr/>
            </a:pPr>
            <a:r>
              <a:rPr lang="en-US" b="1" u="sng" dirty="0" smtClean="0"/>
              <a:t>Road tax</a:t>
            </a:r>
            <a:r>
              <a:rPr lang="en-US" dirty="0" smtClean="0"/>
              <a:t> – how should this issue be addressed given that currently it is included in the cost of gasoline?  Should the utility be responsible for reporting and collecting that tax on the </a:t>
            </a:r>
            <a:r>
              <a:rPr lang="en-US" dirty="0" err="1" smtClean="0"/>
              <a:t>utillity</a:t>
            </a:r>
            <a:r>
              <a:rPr lang="en-US" dirty="0" smtClean="0"/>
              <a:t> bill?    </a:t>
            </a:r>
          </a:p>
          <a:p>
            <a:pPr eaLnBrk="1" hangingPunct="1">
              <a:defRPr/>
            </a:pPr>
            <a:endParaRPr lang="en-US" dirty="0" smtClean="0"/>
          </a:p>
          <a:p>
            <a:pPr eaLnBrk="1" hangingPunct="1">
              <a:defRPr/>
            </a:pPr>
            <a:r>
              <a:rPr lang="en-US" b="1" dirty="0" smtClean="0"/>
              <a:t>Early Notification </a:t>
            </a:r>
            <a:r>
              <a:rPr lang="en-US" dirty="0" smtClean="0"/>
              <a:t>– should utilities be given access to who has bought these vehicles to better plan any necessary distribution upgrades?  As utilities determine what transmission and distribution upgrades might be needed </a:t>
            </a:r>
          </a:p>
          <a:p>
            <a:pPr eaLnBrk="1" hangingPunct="1">
              <a:defRPr/>
            </a:pPr>
            <a:endParaRPr lang="en-US" dirty="0" smtClean="0"/>
          </a:p>
          <a:p>
            <a:pPr eaLnBrk="1" hangingPunct="1">
              <a:defRPr/>
            </a:pPr>
            <a:r>
              <a:rPr lang="en-US" b="1" dirty="0" smtClean="0"/>
              <a:t>Development of State Collaboration and Advisory Councils</a:t>
            </a:r>
            <a:r>
              <a:rPr lang="en-US" dirty="0" smtClean="0"/>
              <a:t> – putting groups of stakeholders together earlier in the process to talk about planning and preparation – includes state government staff, utilities, other stakeholders</a:t>
            </a:r>
            <a:endParaRPr lang="en-US" dirty="0"/>
          </a:p>
        </p:txBody>
      </p:sp>
      <p:sp>
        <p:nvSpPr>
          <p:cNvPr id="4" name="Slide Number Placeholder 3"/>
          <p:cNvSpPr>
            <a:spLocks noGrp="1"/>
          </p:cNvSpPr>
          <p:nvPr>
            <p:ph type="sldNum" sz="quarter" idx="5"/>
          </p:nvPr>
        </p:nvSpPr>
        <p:spPr/>
        <p:txBody>
          <a:bodyPr/>
          <a:lstStyle/>
          <a:p>
            <a:pPr>
              <a:defRPr/>
            </a:pPr>
            <a:fld id="{A6D423AD-D0DE-444B-8336-C707A2EB5A41}" type="slidenum">
              <a:rPr lang="en-US" smtClean="0"/>
              <a:pPr>
                <a:defRPr/>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defRPr/>
            </a:pPr>
            <a:r>
              <a:rPr lang="en-US" dirty="0" smtClean="0"/>
              <a:t>Here are a couple examples of recent bills that have passed…</a:t>
            </a:r>
          </a:p>
          <a:p>
            <a:pPr eaLnBrk="1" hangingPunct="1">
              <a:defRPr/>
            </a:pPr>
            <a:endParaRPr lang="en-US" dirty="0" smtClean="0"/>
          </a:p>
          <a:p>
            <a:pPr eaLnBrk="1" hangingPunct="1">
              <a:defRPr/>
            </a:pPr>
            <a:r>
              <a:rPr lang="en-US" b="1" dirty="0" smtClean="0"/>
              <a:t>In Maryland</a:t>
            </a:r>
            <a:r>
              <a:rPr lang="en-US" dirty="0" smtClean="0"/>
              <a:t>, they passed a bill that provided utilities with access to DMV records to assist in their infrastructure planning efforts – to give them a  better idea of where the cars were coming, to what neighborhoods, etc.   </a:t>
            </a:r>
          </a:p>
          <a:p>
            <a:pPr eaLnBrk="1" hangingPunct="1">
              <a:defRPr/>
            </a:pPr>
            <a:endParaRPr lang="en-US" dirty="0" smtClean="0"/>
          </a:p>
          <a:p>
            <a:pPr eaLnBrk="1" hangingPunct="1">
              <a:defRPr/>
            </a:pPr>
            <a:r>
              <a:rPr lang="en-US" dirty="0" smtClean="0"/>
              <a:t>They also passed language that exempted Electric Vehicle Service Providers from the definition of an electricity supplier. We’re seeing this to be the trend among states and commissions considering this issue and even in proposed federal legislation (excluding 3</a:t>
            </a:r>
            <a:r>
              <a:rPr lang="en-US" baseline="30000" dirty="0" smtClean="0"/>
              <a:t>rd</a:t>
            </a:r>
            <a:r>
              <a:rPr lang="en-US" dirty="0" smtClean="0"/>
              <a:t> party from PURPA standards).  </a:t>
            </a:r>
          </a:p>
          <a:p>
            <a:pPr eaLnBrk="1" hangingPunct="1">
              <a:defRPr/>
            </a:pPr>
            <a:endParaRPr lang="en-US" dirty="0" smtClean="0"/>
          </a:p>
          <a:p>
            <a:pPr eaLnBrk="1" hangingPunct="1">
              <a:defRPr/>
            </a:pPr>
            <a:r>
              <a:rPr lang="en-US" dirty="0" smtClean="0"/>
              <a:t>Most states that have taken this up are agreeing that 3</a:t>
            </a:r>
            <a:r>
              <a:rPr lang="en-US" baseline="30000" dirty="0" smtClean="0"/>
              <a:t>rd</a:t>
            </a:r>
            <a:r>
              <a:rPr lang="en-US" dirty="0" smtClean="0"/>
              <a:t> parties should not be regulated like an utility.  That they are charging for a service, the cost of the electricity is part of that service and that it doesn’t equate to the sale of kilowatts. </a:t>
            </a:r>
          </a:p>
          <a:p>
            <a:pPr eaLnBrk="1" hangingPunct="1">
              <a:defRPr/>
            </a:pPr>
            <a:endParaRPr lang="en-US" dirty="0" smtClean="0"/>
          </a:p>
          <a:p>
            <a:pPr eaLnBrk="1" hangingPunct="1">
              <a:defRPr/>
            </a:pPr>
            <a:r>
              <a:rPr lang="en-US" dirty="0" smtClean="0"/>
              <a:t>Colorado – another example of recent legislation passed that exempted 3</a:t>
            </a:r>
            <a:r>
              <a:rPr lang="en-US" baseline="30000" dirty="0" smtClean="0"/>
              <a:t>rd</a:t>
            </a:r>
            <a:r>
              <a:rPr lang="en-US" dirty="0" smtClean="0"/>
              <a:t> parties from regulation as a public utility and they were considered to be an “electric resellers”  </a:t>
            </a:r>
          </a:p>
          <a:p>
            <a:pPr eaLnBrk="1" hangingPunct="1">
              <a:defRPr/>
            </a:pPr>
            <a:endParaRPr lang="en-US" dirty="0" smtClean="0"/>
          </a:p>
          <a:p>
            <a:pPr eaLnBrk="1" hangingPunct="1">
              <a:defRPr/>
            </a:pPr>
            <a:r>
              <a:rPr lang="en-US" dirty="0" smtClean="0"/>
              <a:t>Kansas – very interesting case on the road tax issue – there was a push for the </a:t>
            </a:r>
            <a:r>
              <a:rPr lang="en-US" dirty="0" err="1" smtClean="0"/>
              <a:t>creatiion</a:t>
            </a:r>
            <a:r>
              <a:rPr lang="en-US" dirty="0" smtClean="0"/>
              <a:t> of an electricity road tax, </a:t>
            </a:r>
            <a:r>
              <a:rPr lang="en-US" dirty="0" err="1" smtClean="0"/>
              <a:t>likley</a:t>
            </a:r>
            <a:r>
              <a:rPr lang="en-US" dirty="0" smtClean="0"/>
              <a:t> to be collected by utilities; also it required the a separate meter be installed at ALL EVSE locations – talked with KCPL and got them engaged and were able to kill that bill.  </a:t>
            </a:r>
            <a:endParaRPr lang="en-US" dirty="0"/>
          </a:p>
        </p:txBody>
      </p:sp>
      <p:sp>
        <p:nvSpPr>
          <p:cNvPr id="4" name="Slide Number Placeholder 3"/>
          <p:cNvSpPr>
            <a:spLocks noGrp="1"/>
          </p:cNvSpPr>
          <p:nvPr>
            <p:ph type="sldNum" sz="quarter" idx="5"/>
          </p:nvPr>
        </p:nvSpPr>
        <p:spPr/>
        <p:txBody>
          <a:bodyPr/>
          <a:lstStyle/>
          <a:p>
            <a:pPr>
              <a:defRPr/>
            </a:pPr>
            <a:fld id="{DC7D3FDC-232C-4A70-95D2-607E1D752064}" type="slidenum">
              <a:rPr lang="en-US" smtClean="0"/>
              <a:pPr>
                <a:defRPr/>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defRPr/>
            </a:pPr>
            <a:r>
              <a:rPr lang="en-US" dirty="0" smtClean="0"/>
              <a:t>As I mentioned we aren’t seeing nearly the activity level from the regulatory community.  Mostly we’re seeing activity in the first launch states like CA, OR, WA, MI and a few others are the exceptions, but many regulators are still hesitant to fully engage on this topic.  </a:t>
            </a:r>
          </a:p>
          <a:p>
            <a:pPr eaLnBrk="1" hangingPunct="1">
              <a:defRPr/>
            </a:pPr>
            <a:endParaRPr lang="en-US" dirty="0" smtClean="0"/>
          </a:p>
          <a:p>
            <a:pPr eaLnBrk="1" hangingPunct="1">
              <a:defRPr/>
            </a:pPr>
            <a:r>
              <a:rPr lang="en-US" dirty="0" smtClean="0"/>
              <a:t>For those that are there are similarities with some of the legislative issues.    </a:t>
            </a:r>
          </a:p>
          <a:p>
            <a:pPr eaLnBrk="1" hangingPunct="1">
              <a:defRPr/>
            </a:pPr>
            <a:endParaRPr lang="en-US" dirty="0" smtClean="0"/>
          </a:p>
          <a:p>
            <a:pPr eaLnBrk="1" hangingPunct="1">
              <a:defRPr/>
            </a:pPr>
            <a:r>
              <a:rPr lang="en-US" dirty="0" smtClean="0"/>
              <a:t>Defining the role of 3</a:t>
            </a:r>
            <a:r>
              <a:rPr lang="en-US" baseline="30000" dirty="0" smtClean="0"/>
              <a:t>rd</a:t>
            </a:r>
            <a:r>
              <a:rPr lang="en-US" dirty="0" smtClean="0"/>
              <a:t> parties as regulated utilities…</a:t>
            </a:r>
          </a:p>
          <a:p>
            <a:pPr eaLnBrk="1" hangingPunct="1">
              <a:defRPr/>
            </a:pPr>
            <a:r>
              <a:rPr lang="en-US" dirty="0" smtClean="0"/>
              <a:t>Defining the role of utilities in the charging business…</a:t>
            </a:r>
          </a:p>
          <a:p>
            <a:pPr eaLnBrk="1" hangingPunct="1">
              <a:defRPr/>
            </a:pPr>
            <a:endParaRPr lang="en-US" dirty="0" smtClean="0"/>
          </a:p>
          <a:p>
            <a:pPr eaLnBrk="1" hangingPunct="1">
              <a:defRPr/>
            </a:pPr>
            <a:r>
              <a:rPr lang="en-US" dirty="0" smtClean="0"/>
              <a:t>But we’re also seeing issues come up about what the utility’s responsibility in providing customer education on this issue?  Is the utility’s role as the sole provider of electricity to 3</a:t>
            </a:r>
            <a:r>
              <a:rPr lang="en-US" baseline="30000" dirty="0" smtClean="0"/>
              <a:t>rd</a:t>
            </a:r>
            <a:r>
              <a:rPr lang="en-US" dirty="0" smtClean="0"/>
              <a:t> parties protected (also came up in CO bill)</a:t>
            </a:r>
          </a:p>
          <a:p>
            <a:pPr eaLnBrk="1" hangingPunct="1">
              <a:defRPr/>
            </a:pPr>
            <a:endParaRPr lang="en-US" dirty="0" smtClean="0"/>
          </a:p>
          <a:p>
            <a:pPr eaLnBrk="1" hangingPunct="1">
              <a:defRPr/>
            </a:pPr>
            <a:r>
              <a:rPr lang="en-US" dirty="0" smtClean="0"/>
              <a:t>Cost recovery for infrastructure upgrades (local distribution level) </a:t>
            </a:r>
          </a:p>
          <a:p>
            <a:pPr eaLnBrk="1" hangingPunct="1">
              <a:defRPr/>
            </a:pPr>
            <a:endParaRPr lang="en-US" dirty="0" smtClean="0"/>
          </a:p>
          <a:p>
            <a:pPr eaLnBrk="1" hangingPunct="1">
              <a:defRPr/>
            </a:pPr>
            <a:r>
              <a:rPr lang="en-US" dirty="0" smtClean="0"/>
              <a:t>Rate issues, </a:t>
            </a:r>
          </a:p>
          <a:p>
            <a:pPr eaLnBrk="1" hangingPunct="1">
              <a:defRPr/>
            </a:pPr>
            <a:r>
              <a:rPr lang="en-US" dirty="0" smtClean="0"/>
              <a:t>Sub-metering (2</a:t>
            </a:r>
            <a:r>
              <a:rPr lang="en-US" baseline="30000" dirty="0" smtClean="0"/>
              <a:t>nd</a:t>
            </a:r>
            <a:r>
              <a:rPr lang="en-US" dirty="0" smtClean="0"/>
              <a:t> meter for charging station)</a:t>
            </a:r>
          </a:p>
          <a:p>
            <a:pPr eaLnBrk="1" hangingPunct="1">
              <a:defRPr/>
            </a:pPr>
            <a:r>
              <a:rPr lang="en-US" dirty="0" smtClean="0"/>
              <a:t>Early notification </a:t>
            </a:r>
          </a:p>
        </p:txBody>
      </p:sp>
      <p:sp>
        <p:nvSpPr>
          <p:cNvPr id="4" name="Slide Number Placeholder 3"/>
          <p:cNvSpPr>
            <a:spLocks noGrp="1"/>
          </p:cNvSpPr>
          <p:nvPr>
            <p:ph type="sldNum" sz="quarter" idx="5"/>
          </p:nvPr>
        </p:nvSpPr>
        <p:spPr/>
        <p:txBody>
          <a:bodyPr/>
          <a:lstStyle/>
          <a:p>
            <a:pPr>
              <a:defRPr/>
            </a:pPr>
            <a:fld id="{4CD5DD16-1AA2-4110-8AB4-E3813C54751F}" type="slidenum">
              <a:rPr lang="en-US" smtClean="0"/>
              <a:pPr>
                <a:defRPr/>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Here are a few examples…</a:t>
            </a:r>
          </a:p>
          <a:p>
            <a:pPr eaLnBrk="1" hangingPunct="1"/>
            <a:endParaRPr lang="en-US" smtClean="0"/>
          </a:p>
          <a:p>
            <a:pPr eaLnBrk="1" hangingPunct="1"/>
            <a:r>
              <a:rPr lang="en-US" smtClean="0"/>
              <a:t>OR – EVSP aren’t considered regulated utilities, utilities are NOT precluded from entering the charging business, required to file whole house TOU and EV specific rates; encouraged but not required to provide customer education</a:t>
            </a:r>
          </a:p>
          <a:p>
            <a:pPr eaLnBrk="1" hangingPunct="1"/>
            <a:endParaRPr lang="en-US" smtClean="0"/>
          </a:p>
          <a:p>
            <a:pPr eaLnBrk="1" hangingPunct="1"/>
            <a:r>
              <a:rPr lang="en-US" smtClean="0"/>
              <a:t>CA (Phase 1) – EVSPs are not considered utilities</a:t>
            </a:r>
          </a:p>
          <a:p>
            <a:pPr eaLnBrk="1" hangingPunct="1"/>
            <a:r>
              <a:rPr lang="en-US" smtClean="0"/>
              <a:t>(Phase 2) still ongoing but addressing sub-metering issues (where they should be required or not and who should pay); balancing the cost/benefit – how to maximize the benefit to customers and maintain system reliability, utility role in charging – currently precluded from being in the business but may turn around</a:t>
            </a:r>
          </a:p>
          <a:p>
            <a:pPr eaLnBrk="1" hangingPunct="1"/>
            <a:endParaRPr lang="en-US" smtClean="0"/>
          </a:p>
          <a:p>
            <a:pPr eaLnBrk="1" hangingPunct="1"/>
            <a:r>
              <a:rPr lang="en-US" smtClean="0"/>
              <a:t>MD – awaiting an August decision – status of  EVSPs, cost recovery questions regarding reliability and distribution upgrades, currently running an off-peak charging pilot.  </a:t>
            </a:r>
          </a:p>
        </p:txBody>
      </p:sp>
      <p:sp>
        <p:nvSpPr>
          <p:cNvPr id="4" name="Slide Number Placeholder 3"/>
          <p:cNvSpPr>
            <a:spLocks noGrp="1"/>
          </p:cNvSpPr>
          <p:nvPr>
            <p:ph type="sldNum" sz="quarter" idx="5"/>
          </p:nvPr>
        </p:nvSpPr>
        <p:spPr/>
        <p:txBody>
          <a:bodyPr/>
          <a:lstStyle/>
          <a:p>
            <a:pPr>
              <a:defRPr/>
            </a:pPr>
            <a:fld id="{A11A0923-A929-4CA2-A400-999AE86F61EE}" type="slidenum">
              <a:rPr lang="en-US" smtClean="0"/>
              <a:pPr>
                <a:defRPr/>
              </a:pPr>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fontAlgn="auto" hangingPunct="1">
              <a:spcBef>
                <a:spcPts val="0"/>
              </a:spcBef>
              <a:spcAft>
                <a:spcPts val="0"/>
              </a:spcAft>
              <a:defRPr/>
            </a:pPr>
            <a:r>
              <a:rPr lang="en-US" dirty="0" smtClean="0"/>
              <a:t>The regulatory and legislative implications of this technology are just beginning to come to light.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Everything from impacts on the local distribution systems of utilities…to transmission upgrades that will accommodate more of these vehicles in communities…from the establishment of rate structures that would encourage consumers to utilize this technology…to ensuring implementation is done in a way that won’t be detrimental to utility operations or other consumers.  To 3</a:t>
            </a:r>
            <a:r>
              <a:rPr lang="en-US" baseline="30000" dirty="0" smtClean="0"/>
              <a:t>rd</a:t>
            </a:r>
            <a:r>
              <a:rPr lang="en-US" dirty="0" smtClean="0"/>
              <a:t> parties entering the market to new business opportunities for utilities…</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These are all areas where legislators and regulators will play an important role but likely they will need our help.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We encourage you to get involved with this issue if you aren’t already…get educated on the latest technology and become familiar with the policy issues being addressed.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Education for legislators and their staff on the technology and benefits will go along way.  Please coordinate your efforts with your regulatory counterparts at your companies.  We’ll need support on both sides to keep this moving forward.  We would greatly appreciate your help in identifying gaps in understanding of the issues.  As well as to help us stay up to date on the direction policies may be going.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With that I’ll turn it over to Watson.  Thank you. </a:t>
            </a:r>
          </a:p>
          <a:p>
            <a:pPr eaLnBrk="1" fontAlgn="auto" hangingPunct="1">
              <a:spcBef>
                <a:spcPts val="0"/>
              </a:spcBef>
              <a:spcAft>
                <a:spcPts val="0"/>
              </a:spcAft>
              <a:defRPr/>
            </a:pPr>
            <a:endParaRPr lang="en-US" dirty="0" smtClean="0"/>
          </a:p>
          <a:p>
            <a:pPr eaLnBrk="1" hangingPunct="1">
              <a:defRPr/>
            </a:pPr>
            <a:endParaRPr lang="en-US" dirty="0"/>
          </a:p>
        </p:txBody>
      </p:sp>
      <p:sp>
        <p:nvSpPr>
          <p:cNvPr id="4" name="Slide Number Placeholder 3"/>
          <p:cNvSpPr>
            <a:spLocks noGrp="1"/>
          </p:cNvSpPr>
          <p:nvPr>
            <p:ph type="sldNum" sz="quarter" idx="5"/>
          </p:nvPr>
        </p:nvSpPr>
        <p:spPr/>
        <p:txBody>
          <a:bodyPr/>
          <a:lstStyle/>
          <a:p>
            <a:pPr>
              <a:defRPr/>
            </a:pPr>
            <a:fld id="{E3563EC3-B496-4017-AB70-0A1395F5F24B}" type="slidenum">
              <a:rPr lang="en-US" smtClean="0"/>
              <a:pPr>
                <a:defRPr/>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Actually a lot of things have changed…this is a different time, with different challenges, different priorities and different technologies.  The opportunities for this transformational market are growing with amazing speed.   And while still evolving there is no doubt that it is here to stay. </a:t>
            </a:r>
          </a:p>
          <a:p>
            <a:pPr eaLnBrk="1" hangingPunct="1"/>
            <a:endParaRPr lang="en-US" smtClean="0"/>
          </a:p>
          <a:p>
            <a:pPr eaLnBrk="1" hangingPunct="1"/>
            <a:r>
              <a:rPr lang="en-US" smtClean="0"/>
              <a:t>Today I thought I would provide you with a quick overview of the state of the market, explain why this is a good thing – both to society as a whole as well as our utility companies, and then talk some about what policy issues we’re seeing.  </a:t>
            </a:r>
          </a:p>
          <a:p>
            <a:pPr eaLnBrk="1" hangingPunct="1"/>
            <a:endParaRPr lang="en-US" smtClean="0"/>
          </a:p>
          <a:p>
            <a:pPr eaLnBrk="1" hangingPunct="1"/>
            <a:endParaRPr lang="en-US" smtClean="0"/>
          </a:p>
          <a:p>
            <a:pPr eaLnBrk="1" hangingPunct="1"/>
            <a:endParaRPr lang="en-US" smtClean="0"/>
          </a:p>
        </p:txBody>
      </p:sp>
      <p:sp>
        <p:nvSpPr>
          <p:cNvPr id="4" name="Slide Number Placeholder 3"/>
          <p:cNvSpPr>
            <a:spLocks noGrp="1"/>
          </p:cNvSpPr>
          <p:nvPr>
            <p:ph type="sldNum" sz="quarter" idx="5"/>
          </p:nvPr>
        </p:nvSpPr>
        <p:spPr/>
        <p:txBody>
          <a:bodyPr/>
          <a:lstStyle/>
          <a:p>
            <a:pPr>
              <a:defRPr/>
            </a:pPr>
            <a:fld id="{C7FB4F9A-DCBC-41B2-AD1A-32AF6C245451}" type="slidenum">
              <a:rPr lang="en-US" smtClean="0"/>
              <a:pPr>
                <a:defRPr/>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Electricity is already fueling any number of transportation applications – seaport loading docks, airport runways, in warehouses and manufacturing plants, mining – all are current examples of long established and widely available uses of electricity as a fuel.  </a:t>
            </a:r>
          </a:p>
          <a:p>
            <a:pPr eaLnBrk="1" hangingPunct="1">
              <a:spcBef>
                <a:spcPct val="0"/>
              </a:spcBef>
            </a:pPr>
            <a:endParaRPr lang="en-US" smtClean="0"/>
          </a:p>
          <a:p>
            <a:pPr eaLnBrk="1" hangingPunct="1">
              <a:spcBef>
                <a:spcPct val="0"/>
              </a:spcBef>
            </a:pPr>
            <a:r>
              <a:rPr lang="en-US" smtClean="0"/>
              <a:t>And now with recent improvements in innovative automotive technologies – including advances in battery technologies, drive-trains, lightweight materials and computer systems – we have a whole new g</a:t>
            </a:r>
            <a:r>
              <a:rPr lang="en-US" b="1" smtClean="0"/>
              <a:t>eneration of light-duty passenger plug-in electric vehicles available as well.  </a:t>
            </a:r>
            <a:r>
              <a:rPr lang="en-US" smtClean="0"/>
              <a:t> </a:t>
            </a:r>
          </a:p>
          <a:p>
            <a:pPr eaLnBrk="1" hangingPunct="1">
              <a:spcBef>
                <a:spcPct val="0"/>
              </a:spcBef>
            </a:pPr>
            <a:endParaRPr lang="en-US" smtClean="0"/>
          </a:p>
          <a:p>
            <a:pPr eaLnBrk="1" hangingPunct="1">
              <a:spcBef>
                <a:spcPct val="0"/>
              </a:spcBef>
            </a:pPr>
            <a:r>
              <a:rPr lang="en-US" smtClean="0"/>
              <a:t>And that market is growing at a tremendous rate.  </a:t>
            </a:r>
          </a:p>
        </p:txBody>
      </p:sp>
      <p:sp>
        <p:nvSpPr>
          <p:cNvPr id="4" name="Slide Number Placeholder 3"/>
          <p:cNvSpPr>
            <a:spLocks noGrp="1"/>
          </p:cNvSpPr>
          <p:nvPr>
            <p:ph type="sldNum" sz="quarter" idx="5"/>
          </p:nvPr>
        </p:nvSpPr>
        <p:spPr/>
        <p:txBody>
          <a:bodyPr/>
          <a:lstStyle/>
          <a:p>
            <a:pPr>
              <a:defRPr/>
            </a:pPr>
            <a:fld id="{141E24B3-9C36-4D90-AABC-C1FF2504289E}" type="slidenum">
              <a:rPr lang="en-US" smtClean="0"/>
              <a:pPr>
                <a:defRPr/>
              </a:pPr>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lnSpcReduction="10000"/>
          </a:bodyPr>
          <a:lstStyle/>
          <a:p>
            <a:pPr eaLnBrk="1" hangingPunct="1">
              <a:spcBef>
                <a:spcPct val="0"/>
              </a:spcBef>
              <a:defRPr/>
            </a:pPr>
            <a:r>
              <a:rPr lang="en-US" dirty="0" smtClean="0"/>
              <a:t>Here’s the latest information of who has or is planning to role out a PEV –be it all electric or a plug-in hybrid – it includes nearly every major auto maker. And the latest sales numbers are strong …</a:t>
            </a:r>
          </a:p>
          <a:p>
            <a:pPr eaLnBrk="1" hangingPunct="1">
              <a:spcBef>
                <a:spcPct val="0"/>
              </a:spcBef>
              <a:defRPr/>
            </a:pPr>
            <a:endParaRPr lang="en-US" dirty="0" smtClean="0"/>
          </a:p>
          <a:p>
            <a:pPr eaLnBrk="1" hangingPunct="1">
              <a:buFont typeface="Arial" pitchFamily="34" charset="0"/>
              <a:buChar char="•"/>
              <a:defRPr/>
            </a:pPr>
            <a:r>
              <a:rPr lang="en-US" dirty="0" smtClean="0"/>
              <a:t>  The </a:t>
            </a:r>
            <a:r>
              <a:rPr lang="en-US" sz="1400" b="1" dirty="0" smtClean="0">
                <a:solidFill>
                  <a:srgbClr val="FF0000"/>
                </a:solidFill>
              </a:rPr>
              <a:t>number of PEVs sold in the first 6 months of 2012 is about as many as were sold in the entirety of 2011</a:t>
            </a:r>
            <a:r>
              <a:rPr lang="en-US" dirty="0" smtClean="0">
                <a:solidFill>
                  <a:srgbClr val="FF0000"/>
                </a:solidFill>
              </a:rPr>
              <a:t>.  </a:t>
            </a:r>
            <a:r>
              <a:rPr lang="en-US" dirty="0" smtClean="0"/>
              <a:t>Early estimates are that </a:t>
            </a:r>
            <a:r>
              <a:rPr lang="en-US" sz="1400" b="1" dirty="0" smtClean="0">
                <a:solidFill>
                  <a:srgbClr val="FF0000"/>
                </a:solidFill>
              </a:rPr>
              <a:t>2012 sales are expected to be roughly triple 2011’s numbers. </a:t>
            </a:r>
          </a:p>
          <a:p>
            <a:pPr lvl="1" eaLnBrk="1" hangingPunct="1">
              <a:defRPr/>
            </a:pPr>
            <a:r>
              <a:rPr lang="en-US" dirty="0" smtClean="0"/>
              <a:t>-  Between Dec 2010 and Dec 2011, 17,000 PEVs were sold nationally.</a:t>
            </a:r>
          </a:p>
          <a:p>
            <a:pPr lvl="1" eaLnBrk="1" hangingPunct="1">
              <a:buFontTx/>
              <a:buChar char="-"/>
              <a:defRPr/>
            </a:pPr>
            <a:r>
              <a:rPr lang="en-US" dirty="0" smtClean="0"/>
              <a:t>  Between January and June 2012, approximately 17,000 PEVS were sold.</a:t>
            </a:r>
          </a:p>
          <a:p>
            <a:pPr lvl="1" eaLnBrk="1" hangingPunct="1">
              <a:buFontTx/>
              <a:buChar char="-"/>
              <a:defRPr/>
            </a:pPr>
            <a:endParaRPr lang="en-US" dirty="0" smtClean="0"/>
          </a:p>
          <a:p>
            <a:pPr eaLnBrk="1" hangingPunct="1">
              <a:buFont typeface="Arial" pitchFamily="34" charset="0"/>
              <a:buChar char="•"/>
              <a:defRPr/>
            </a:pPr>
            <a:r>
              <a:rPr lang="en-US" dirty="0" smtClean="0"/>
              <a:t>  The </a:t>
            </a:r>
            <a:r>
              <a:rPr lang="en-US" sz="1400" b="1" dirty="0" smtClean="0"/>
              <a:t>number of PEV models available has tripled since the roll-out of the first PEVs </a:t>
            </a:r>
            <a:r>
              <a:rPr lang="en-US" dirty="0" smtClean="0"/>
              <a:t>(Nissan Leaf and Chevrolet Volt) in late 2010, with more coming to market through the end of 2012 and 2013. </a:t>
            </a:r>
          </a:p>
          <a:p>
            <a:pPr lvl="1" eaLnBrk="1" hangingPunct="1">
              <a:buFontTx/>
              <a:buChar char="-"/>
              <a:defRPr/>
            </a:pPr>
            <a:r>
              <a:rPr lang="en-US" dirty="0" smtClean="0"/>
              <a:t>In 2011 there were only 3 PEV models available.  </a:t>
            </a:r>
          </a:p>
          <a:p>
            <a:pPr lvl="1" eaLnBrk="1" hangingPunct="1">
              <a:buFontTx/>
              <a:buChar char="-"/>
              <a:defRPr/>
            </a:pPr>
            <a:r>
              <a:rPr lang="en-US" dirty="0" smtClean="0"/>
              <a:t>By the end of 2012, nearly a dozen PEV models will be commercially available.  (Nissan, GM, -Toyota, Ford, Mitsubishi, Smart, Tesla, Honda, BMW, CODA, </a:t>
            </a:r>
            <a:r>
              <a:rPr lang="en-US" dirty="0" err="1" smtClean="0"/>
              <a:t>Fisker</a:t>
            </a:r>
            <a:r>
              <a:rPr lang="en-US" dirty="0" smtClean="0"/>
              <a:t>, </a:t>
            </a:r>
            <a:r>
              <a:rPr lang="en-US" dirty="0" err="1" smtClean="0"/>
              <a:t>Wheego</a:t>
            </a:r>
            <a:r>
              <a:rPr lang="en-US" dirty="0" smtClean="0"/>
              <a:t>)</a:t>
            </a:r>
          </a:p>
          <a:p>
            <a:pPr eaLnBrk="1" hangingPunct="1">
              <a:defRPr/>
            </a:pPr>
            <a:r>
              <a:rPr lang="en-US" dirty="0" smtClean="0"/>
              <a:t>      </a:t>
            </a:r>
          </a:p>
          <a:p>
            <a:pPr eaLnBrk="1" hangingPunct="1">
              <a:buFont typeface="Arial" pitchFamily="34" charset="0"/>
              <a:buChar char="•"/>
              <a:defRPr/>
            </a:pPr>
            <a:r>
              <a:rPr lang="en-US" dirty="0" smtClean="0"/>
              <a:t>  An interesting </a:t>
            </a:r>
            <a:r>
              <a:rPr lang="en-US" sz="1400" dirty="0" smtClean="0"/>
              <a:t>statistic…the number of PEVs sold in the first 18 months of availability, oversold the number of hybrids sold during their first 24 months of availability.  </a:t>
            </a:r>
          </a:p>
          <a:p>
            <a:pPr eaLnBrk="1" hangingPunct="1">
              <a:spcBef>
                <a:spcPct val="0"/>
              </a:spcBef>
              <a:defRPr/>
            </a:pPr>
            <a:endParaRPr lang="en-US" dirty="0" smtClean="0"/>
          </a:p>
          <a:p>
            <a:pPr eaLnBrk="1" hangingPunct="1">
              <a:spcBef>
                <a:spcPct val="0"/>
              </a:spcBef>
              <a:defRPr/>
            </a:pPr>
            <a:r>
              <a:rPr lang="en-US" dirty="0" smtClean="0"/>
              <a:t>Great news right???  But why do we care??  Why do utilities care?  And why should any of you care?  </a:t>
            </a:r>
          </a:p>
        </p:txBody>
      </p:sp>
      <p:sp>
        <p:nvSpPr>
          <p:cNvPr id="4" name="Slide Number Placeholder 3"/>
          <p:cNvSpPr>
            <a:spLocks noGrp="1"/>
          </p:cNvSpPr>
          <p:nvPr>
            <p:ph type="sldNum" sz="quarter" idx="5"/>
          </p:nvPr>
        </p:nvSpPr>
        <p:spPr/>
        <p:txBody>
          <a:bodyPr/>
          <a:lstStyle/>
          <a:p>
            <a:pPr>
              <a:defRPr/>
            </a:pPr>
            <a:fld id="{A96D1422-EF8D-4053-A699-7332A545FFB2}" type="slidenum">
              <a:rPr lang="en-US" smtClean="0"/>
              <a:pPr>
                <a:defRPr/>
              </a:pPr>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p:spPr>
      </p:sp>
      <p:sp>
        <p:nvSpPr>
          <p:cNvPr id="378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Well let’s start with the most obvious.</a:t>
            </a:r>
          </a:p>
          <a:p>
            <a:pPr eaLnBrk="1" hangingPunct="1"/>
            <a:endParaRPr lang="en-US" smtClean="0"/>
          </a:p>
          <a:p>
            <a:pPr eaLnBrk="1" hangingPunct="1"/>
            <a:r>
              <a:rPr lang="en-US" smtClean="0"/>
              <a:t>Of course, utilities, as well as others, recognize the significant societal benefits of electrifying the transportation sector: </a:t>
            </a:r>
          </a:p>
          <a:p>
            <a:pPr eaLnBrk="1" hangingPunct="1"/>
            <a:endParaRPr lang="en-US" smtClean="0"/>
          </a:p>
          <a:p>
            <a:pPr eaLnBrk="1" hangingPunct="1"/>
            <a:r>
              <a:rPr lang="en-US" smtClean="0"/>
              <a:t>It provides energy security</a:t>
            </a:r>
          </a:p>
          <a:p>
            <a:pPr eaLnBrk="1" hangingPunct="1"/>
            <a:endParaRPr lang="en-US" smtClean="0"/>
          </a:p>
          <a:p>
            <a:pPr eaLnBrk="1" hangingPunct="1"/>
            <a:r>
              <a:rPr lang="en-US" smtClean="0"/>
              <a:t>It provides economic development opportunities</a:t>
            </a:r>
          </a:p>
          <a:p>
            <a:pPr eaLnBrk="1" hangingPunct="1"/>
            <a:endParaRPr lang="en-US" smtClean="0"/>
          </a:p>
          <a:p>
            <a:pPr eaLnBrk="1" hangingPunct="1"/>
            <a:r>
              <a:rPr lang="en-US" smtClean="0"/>
              <a:t>Cleans up the Environment</a:t>
            </a:r>
          </a:p>
          <a:p>
            <a:pPr eaLnBrk="1" hangingPunct="1"/>
            <a:endParaRPr lang="en-US" smtClean="0"/>
          </a:p>
          <a:p>
            <a:pPr eaLnBrk="1" hangingPunct="1"/>
            <a:endParaRPr lang="en-US" smtClean="0"/>
          </a:p>
        </p:txBody>
      </p:sp>
      <p:sp>
        <p:nvSpPr>
          <p:cNvPr id="4" name="Slide Number Placeholder 3"/>
          <p:cNvSpPr>
            <a:spLocks noGrp="1"/>
          </p:cNvSpPr>
          <p:nvPr>
            <p:ph type="sldNum" sz="quarter" idx="5"/>
          </p:nvPr>
        </p:nvSpPr>
        <p:spPr/>
        <p:txBody>
          <a:bodyPr/>
          <a:lstStyle/>
          <a:p>
            <a:pPr>
              <a:defRPr/>
            </a:pPr>
            <a:fld id="{691F873B-B298-47C7-A353-9EBAAE5FCD51}" type="slidenum">
              <a:rPr lang="en-US" smtClean="0"/>
              <a:pPr>
                <a:defRPr/>
              </a:pPr>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Energy Security</a:t>
            </a:r>
          </a:p>
          <a:p>
            <a:pPr eaLnBrk="1" hangingPunct="1">
              <a:spcBef>
                <a:spcPct val="0"/>
              </a:spcBef>
            </a:pPr>
            <a:endParaRPr lang="en-US" smtClean="0"/>
          </a:p>
          <a:p>
            <a:pPr eaLnBrk="1" hangingPunct="1">
              <a:spcBef>
                <a:spcPct val="0"/>
              </a:spcBef>
            </a:pPr>
            <a:r>
              <a:rPr lang="en-US" smtClean="0"/>
              <a:t>Oil consumption in the US currently far exceeds anything it can produce domestically, forcing it to have to rely on foreign imports, many of which come from unstable or  unfriendly countries…raising significant energy security issues.  </a:t>
            </a:r>
          </a:p>
          <a:p>
            <a:pPr eaLnBrk="1" hangingPunct="1">
              <a:spcBef>
                <a:spcPct val="0"/>
              </a:spcBef>
            </a:pPr>
            <a:endParaRPr lang="en-US" smtClean="0"/>
          </a:p>
          <a:p>
            <a:pPr eaLnBrk="1" hangingPunct="1">
              <a:spcBef>
                <a:spcPct val="0"/>
              </a:spcBef>
            </a:pPr>
            <a:r>
              <a:rPr lang="en-US" smtClean="0"/>
              <a:t>With 70% of that oil being utilized by the transportation sector, it’s critical that alternative fuel vehicles become a bigger part of the mix as a way to reduce our dependence on foreign oil.  </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ED654067-8CFD-4BE9-BB3D-557E5BD929A9}"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Economic development and job creation…</a:t>
            </a:r>
          </a:p>
          <a:p>
            <a:pPr eaLnBrk="1" hangingPunct="1"/>
            <a:endParaRPr lang="en-US" smtClean="0"/>
          </a:p>
          <a:p>
            <a:pPr eaLnBrk="1" hangingPunct="1"/>
            <a:r>
              <a:rPr lang="en-US" smtClean="0"/>
              <a:t>By investing  money and resources into domestically produced transportation fuels like electricity, we could effectively inject billions of dollars back into our economy instead of sending it overseas.  </a:t>
            </a:r>
          </a:p>
          <a:p>
            <a:pPr eaLnBrk="1" hangingPunct="1"/>
            <a:endParaRPr lang="en-US" smtClean="0"/>
          </a:p>
          <a:p>
            <a:pPr eaLnBrk="1" hangingPunct="1"/>
            <a:r>
              <a:rPr lang="en-US" smtClean="0"/>
              <a:t>It also has the potential to open the door for a variety of new economic opportunities and not just in the vehicle market – there is potential in both the on and  off road markets.    </a:t>
            </a:r>
          </a:p>
          <a:p>
            <a:pPr eaLnBrk="1" hangingPunct="1"/>
            <a:endParaRPr lang="en-US" smtClean="0"/>
          </a:p>
          <a:p>
            <a:pPr eaLnBrk="1" hangingPunct="1">
              <a:buFontTx/>
              <a:buChar char="-"/>
            </a:pPr>
            <a:r>
              <a:rPr lang="en-US" smtClean="0"/>
              <a:t>New Vehicle Production</a:t>
            </a:r>
          </a:p>
          <a:p>
            <a:pPr eaLnBrk="1" hangingPunct="1">
              <a:buFontTx/>
              <a:buChar char="-"/>
            </a:pPr>
            <a:r>
              <a:rPr lang="en-US" smtClean="0"/>
              <a:t>New technology - Diesel fuel conversion applications – electric forklifts or conveyor belts </a:t>
            </a:r>
          </a:p>
          <a:p>
            <a:pPr eaLnBrk="1" hangingPunct="1">
              <a:buFontTx/>
              <a:buChar char="-"/>
            </a:pPr>
            <a:r>
              <a:rPr lang="en-US" smtClean="0"/>
              <a:t>Battery and Component Manufacturing  </a:t>
            </a:r>
          </a:p>
          <a:p>
            <a:pPr eaLnBrk="1" hangingPunct="1">
              <a:buFontTx/>
              <a:buChar char="-"/>
            </a:pPr>
            <a:r>
              <a:rPr lang="en-US" smtClean="0"/>
              <a:t>Charging stations and additional infrastructure</a:t>
            </a:r>
          </a:p>
          <a:p>
            <a:pPr eaLnBrk="1" hangingPunct="1"/>
            <a:endParaRPr lang="en-US" smtClean="0"/>
          </a:p>
          <a:p>
            <a:pPr eaLnBrk="1" hangingPunct="1"/>
            <a:r>
              <a:rPr lang="en-US" smtClean="0"/>
              <a:t>All create the opportunity for create high-quality jobs throughout the country.  </a:t>
            </a:r>
          </a:p>
        </p:txBody>
      </p:sp>
      <p:sp>
        <p:nvSpPr>
          <p:cNvPr id="4" name="Slide Number Placeholder 3"/>
          <p:cNvSpPr>
            <a:spLocks noGrp="1"/>
          </p:cNvSpPr>
          <p:nvPr>
            <p:ph type="sldNum" sz="quarter" idx="5"/>
          </p:nvPr>
        </p:nvSpPr>
        <p:spPr/>
        <p:txBody>
          <a:bodyPr/>
          <a:lstStyle/>
          <a:p>
            <a:pPr>
              <a:defRPr/>
            </a:pPr>
            <a:fld id="{E5D2FEEF-2B52-4904-A89C-837DE4640A79}"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en-US" smtClean="0"/>
              <a:t>Cleaning up the Enviornment - with the increasing pressure to reduce emissions and green house gases– electrifying the transportation sector makes a lot of sense.  </a:t>
            </a:r>
          </a:p>
          <a:p>
            <a:pPr eaLnBrk="1" hangingPunct="1"/>
            <a:endParaRPr lang="en-US" smtClean="0"/>
          </a:p>
          <a:p>
            <a:pPr eaLnBrk="1" hangingPunct="1"/>
            <a:r>
              <a:rPr lang="en-US" smtClean="0"/>
              <a:t>The lack of (or greatly reduced) tail pipe emissions speaks for itself.  </a:t>
            </a:r>
          </a:p>
          <a:p>
            <a:pPr eaLnBrk="1" hangingPunct="1"/>
            <a:endParaRPr lang="en-US" smtClean="0"/>
          </a:p>
          <a:p>
            <a:pPr eaLnBrk="1" hangingPunct="1"/>
            <a:r>
              <a:rPr lang="en-US" smtClean="0"/>
              <a:t>The impacts of gasoline emissions that are well established and chances are it will never be any cleaner.    </a:t>
            </a:r>
          </a:p>
          <a:p>
            <a:pPr eaLnBrk="1" hangingPunct="1"/>
            <a:endParaRPr lang="en-US" smtClean="0"/>
          </a:p>
          <a:p>
            <a:pPr eaLnBrk="1" hangingPunct="1"/>
            <a:r>
              <a:rPr lang="en-US" smtClean="0"/>
              <a:t>Electricity generation on the other hand has gotten progressively cleaner over the last decades, largely due to better technology at the generation plant but also from a diverse and cleaner portfolio  of fuels – including natural gas, hydro, and renewables.  </a:t>
            </a:r>
          </a:p>
          <a:p>
            <a:pPr eaLnBrk="1" hangingPunct="1"/>
            <a:endParaRPr lang="en-US" smtClean="0"/>
          </a:p>
        </p:txBody>
      </p:sp>
      <p:sp>
        <p:nvSpPr>
          <p:cNvPr id="4" name="Slide Number Placeholder 3"/>
          <p:cNvSpPr>
            <a:spLocks noGrp="1"/>
          </p:cNvSpPr>
          <p:nvPr>
            <p:ph type="sldNum" sz="quarter" idx="5"/>
          </p:nvPr>
        </p:nvSpPr>
        <p:spPr/>
        <p:txBody>
          <a:bodyPr/>
          <a:lstStyle/>
          <a:p>
            <a:pPr>
              <a:defRPr/>
            </a:pPr>
            <a:fld id="{679C070B-6ED6-4388-A075-53C332171D85}"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92500" lnSpcReduction="10000"/>
          </a:bodyPr>
          <a:lstStyle/>
          <a:p>
            <a:pPr eaLnBrk="1" hangingPunct="1">
              <a:defRPr/>
            </a:pPr>
            <a:r>
              <a:rPr lang="en-US" dirty="0" smtClean="0"/>
              <a:t>But beyond all the societal good there are some solid utility benefits as well. </a:t>
            </a:r>
          </a:p>
          <a:p>
            <a:pPr eaLnBrk="1" hangingPunct="1">
              <a:defRPr/>
            </a:pPr>
            <a:endParaRPr lang="en-US" dirty="0" smtClean="0"/>
          </a:p>
          <a:p>
            <a:pPr eaLnBrk="1" hangingPunct="1">
              <a:defRPr/>
            </a:pPr>
            <a:r>
              <a:rPr lang="en-US" dirty="0" smtClean="0"/>
              <a:t>Transportation is the only remaining sector left to electrify – providing perhaps the only remaining opportunity for sustainable load growth !  </a:t>
            </a:r>
          </a:p>
          <a:p>
            <a:pPr eaLnBrk="1" hangingPunct="1">
              <a:defRPr/>
            </a:pPr>
            <a:endParaRPr lang="en-US" dirty="0" smtClean="0"/>
          </a:p>
          <a:p>
            <a:pPr eaLnBrk="1" hangingPunct="1">
              <a:defRPr/>
            </a:pPr>
            <a:r>
              <a:rPr lang="en-US" dirty="0" smtClean="0"/>
              <a:t>It can provide operational and system benefits:</a:t>
            </a:r>
          </a:p>
          <a:p>
            <a:pPr eaLnBrk="1" hangingPunct="1">
              <a:buFont typeface="Wingdings" pitchFamily="2" charset="2"/>
              <a:buChar char="Ø"/>
              <a:defRPr/>
            </a:pPr>
            <a:r>
              <a:rPr lang="en-US" dirty="0" smtClean="0"/>
              <a:t>  Properly managing new ET load can increase off-peak asset utilization, potentially putting downward pressure on the rates of all customers.  Using things like:</a:t>
            </a:r>
          </a:p>
          <a:p>
            <a:pPr lvl="1" eaLnBrk="1" hangingPunct="1">
              <a:defRPr/>
            </a:pPr>
            <a:r>
              <a:rPr lang="en-US" dirty="0" smtClean="0"/>
              <a:t>EV Rates – or rate structures that encourage off-peak charging</a:t>
            </a:r>
          </a:p>
          <a:p>
            <a:pPr lvl="1" eaLnBrk="1" hangingPunct="1">
              <a:defRPr/>
            </a:pPr>
            <a:r>
              <a:rPr lang="en-US" dirty="0" smtClean="0"/>
              <a:t>Smart Charging  - vehicles and charging stations set up with timers to begin charging at off-peak times</a:t>
            </a:r>
          </a:p>
          <a:p>
            <a:pPr lvl="1" eaLnBrk="1" hangingPunct="1">
              <a:defRPr/>
            </a:pPr>
            <a:r>
              <a:rPr lang="en-US" dirty="0" smtClean="0"/>
              <a:t>Education – providing customers with information </a:t>
            </a:r>
          </a:p>
          <a:p>
            <a:pPr lvl="1" eaLnBrk="1" hangingPunct="1">
              <a:defRPr/>
            </a:pPr>
            <a:r>
              <a:rPr lang="en-US" dirty="0" smtClean="0"/>
              <a:t>Distribution Upgrades – ensuring that neighborhood transformers are updated </a:t>
            </a:r>
          </a:p>
          <a:p>
            <a:pPr lvl="1" eaLnBrk="1" hangingPunct="1">
              <a:defRPr/>
            </a:pPr>
            <a:endParaRPr lang="en-US" dirty="0" smtClean="0"/>
          </a:p>
          <a:p>
            <a:pPr eaLnBrk="1" hangingPunct="1">
              <a:defRPr/>
            </a:pPr>
            <a:r>
              <a:rPr lang="en-US" dirty="0" smtClean="0"/>
              <a:t>In the VERY near future, PEVs may be a significant DR resource</a:t>
            </a:r>
          </a:p>
          <a:p>
            <a:pPr eaLnBrk="1" hangingPunct="1">
              <a:defRPr/>
            </a:pPr>
            <a:endParaRPr lang="en-US" dirty="0" smtClean="0"/>
          </a:p>
          <a:p>
            <a:pPr eaLnBrk="1" hangingPunct="1">
              <a:defRPr/>
            </a:pPr>
            <a:r>
              <a:rPr lang="en-US" dirty="0" smtClean="0"/>
              <a:t>It provides a way to build new customer relationships, improve customer satisfaction, and develop new renewable and energy efficiency strategies. </a:t>
            </a:r>
          </a:p>
          <a:p>
            <a:pPr eaLnBrk="1" hangingPunct="1">
              <a:defRPr/>
            </a:pPr>
            <a:endParaRPr lang="en-US" dirty="0" smtClean="0"/>
          </a:p>
          <a:p>
            <a:pPr eaLnBrk="1" hangingPunct="1">
              <a:defRPr/>
            </a:pPr>
            <a:r>
              <a:rPr lang="en-US" dirty="0" smtClean="0"/>
              <a:t>It’s also a gateway technology for utilities (or new market entrants) to provide new energy products and services – home energy management applications, storage, </a:t>
            </a:r>
          </a:p>
          <a:p>
            <a:pPr eaLnBrk="1" hangingPunct="1">
              <a:defRPr/>
            </a:pPr>
            <a:r>
              <a:rPr lang="en-US" dirty="0" smtClean="0"/>
              <a:t> </a:t>
            </a:r>
            <a:endParaRPr lang="en-US" dirty="0"/>
          </a:p>
        </p:txBody>
      </p:sp>
      <p:sp>
        <p:nvSpPr>
          <p:cNvPr id="4" name="Slide Number Placeholder 3"/>
          <p:cNvSpPr>
            <a:spLocks noGrp="1"/>
          </p:cNvSpPr>
          <p:nvPr>
            <p:ph type="sldNum" sz="quarter" idx="5"/>
          </p:nvPr>
        </p:nvSpPr>
        <p:spPr/>
        <p:txBody>
          <a:bodyPr/>
          <a:lstStyle/>
          <a:p>
            <a:pPr>
              <a:defRPr/>
            </a:pPr>
            <a:fld id="{12AD50FE-D637-4697-88AA-25AE78EC132D}"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1" descr="backgroundTITLE.png"/>
          <p:cNvPicPr>
            <a:picLocks noChangeAspect="1"/>
          </p:cNvPicPr>
          <p:nvPr/>
        </p:nvPicPr>
        <p:blipFill>
          <a:blip r:embed="rId3" cstate="print"/>
          <a:srcRect/>
          <a:stretch>
            <a:fillRect/>
          </a:stretch>
        </p:blipFill>
        <p:spPr bwMode="auto">
          <a:xfrm>
            <a:off x="73025" y="0"/>
            <a:ext cx="9086850" cy="4324350"/>
          </a:xfrm>
          <a:prstGeom prst="rect">
            <a:avLst/>
          </a:prstGeom>
          <a:noFill/>
          <a:ln w="9525">
            <a:noFill/>
            <a:miter lim="800000"/>
            <a:headEnd/>
            <a:tailEnd/>
          </a:ln>
        </p:spPr>
      </p:pic>
      <p:sp>
        <p:nvSpPr>
          <p:cNvPr id="2" name="Title 1"/>
          <p:cNvSpPr>
            <a:spLocks noGrp="1"/>
          </p:cNvSpPr>
          <p:nvPr>
            <p:ph type="ctrTitle"/>
          </p:nvPr>
        </p:nvSpPr>
        <p:spPr>
          <a:xfrm>
            <a:off x="1720872" y="1777790"/>
            <a:ext cx="5867400" cy="1470025"/>
          </a:xfrm>
          <a:prstGeom prst="rect">
            <a:avLst/>
          </a:prstGeom>
        </p:spPr>
        <p:txBody>
          <a:bodyPr>
            <a:normAutofit/>
          </a:bodyPr>
          <a:lstStyle>
            <a:lvl1pPr algn="r">
              <a:defRPr sz="4600"/>
            </a:lvl1pPr>
          </a:lstStyle>
          <a:p>
            <a:r>
              <a:rPr lang="en-US" smtClean="0"/>
              <a:t>Click to edit Master title style</a:t>
            </a:r>
            <a:endParaRPr dirty="0"/>
          </a:p>
        </p:txBody>
      </p:sp>
      <p:sp>
        <p:nvSpPr>
          <p:cNvPr id="3" name="Subtitle 2"/>
          <p:cNvSpPr>
            <a:spLocks noGrp="1"/>
          </p:cNvSpPr>
          <p:nvPr>
            <p:ph type="subTitle" idx="1"/>
          </p:nvPr>
        </p:nvSpPr>
        <p:spPr>
          <a:xfrm>
            <a:off x="1720872" y="3261262"/>
            <a:ext cx="5867400" cy="429707"/>
          </a:xfrm>
          <a:prstGeom prst="rect">
            <a:avLst/>
          </a:prstGeo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1" descr="background4.png"/>
          <p:cNvPicPr>
            <a:picLocks noChangeAspect="1"/>
          </p:cNvPicPr>
          <p:nvPr/>
        </p:nvPicPr>
        <p:blipFill>
          <a:blip r:embed="rId2" cstate="print"/>
          <a:srcRect/>
          <a:stretch>
            <a:fillRect/>
          </a:stretch>
        </p:blipFill>
        <p:spPr bwMode="auto">
          <a:xfrm>
            <a:off x="25400" y="25400"/>
            <a:ext cx="9069388" cy="6789738"/>
          </a:xfrm>
          <a:prstGeom prst="rect">
            <a:avLst/>
          </a:prstGeom>
          <a:noFill/>
          <a:ln w="9525">
            <a:noFill/>
            <a:miter lim="800000"/>
            <a:headEnd/>
            <a:tailEnd/>
          </a:ln>
        </p:spPr>
      </p:pic>
      <p:sp>
        <p:nvSpPr>
          <p:cNvPr id="2" name="Title 1"/>
          <p:cNvSpPr>
            <a:spLocks noGrp="1"/>
          </p:cNvSpPr>
          <p:nvPr>
            <p:ph type="title"/>
          </p:nvPr>
        </p:nvSpPr>
        <p:spPr>
          <a:xfrm>
            <a:off x="525780" y="2177303"/>
            <a:ext cx="3657600" cy="1162050"/>
          </a:xfrm>
          <a:prstGeom prst="rect">
            <a:avLst/>
          </a:prstGeom>
        </p:spPr>
        <p:txBody>
          <a:bodyPr anchor="b">
            <a:normAutofit/>
          </a:bodyPr>
          <a:lstStyle>
            <a:lvl1pPr algn="l">
              <a:defRPr sz="3000" b="0">
                <a:solidFill>
                  <a:schemeClr val="accent1"/>
                </a:solidFill>
              </a:defRPr>
            </a:lvl1pPr>
          </a:lstStyle>
          <a:p>
            <a:r>
              <a:rPr lang="en-US" smtClean="0"/>
              <a:t>Click to edit Master title style</a:t>
            </a:r>
            <a:endParaRPr/>
          </a:p>
        </p:txBody>
      </p:sp>
      <p:sp>
        <p:nvSpPr>
          <p:cNvPr id="3" name="Content Placeholder 2"/>
          <p:cNvSpPr>
            <a:spLocks noGrp="1"/>
          </p:cNvSpPr>
          <p:nvPr>
            <p:ph idx="1"/>
          </p:nvPr>
        </p:nvSpPr>
        <p:spPr>
          <a:xfrm>
            <a:off x="4945380" y="609600"/>
            <a:ext cx="3657600" cy="5334000"/>
          </a:xfrm>
          <a:prstGeom prst="rect">
            <a:avLst/>
          </a:prstGeom>
        </p:spPr>
        <p:txBody>
          <a:bodyPr>
            <a:normAutofit/>
          </a:bodyPr>
          <a:lstStyle>
            <a:lvl1pPr>
              <a:defRPr sz="2200"/>
            </a:lvl1pPr>
            <a:lvl2pPr>
              <a:defRPr sz="20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25780" y="3352799"/>
            <a:ext cx="3657600" cy="2590801"/>
          </a:xfrm>
          <a:prstGeom prst="rect">
            <a:avLst/>
          </a:prstGeom>
        </p:spPr>
        <p:txBody>
          <a:bodyPr>
            <a:normAutofit/>
          </a:bodyPr>
          <a:lstStyle>
            <a:lvl1pPr marL="0" indent="0">
              <a:lnSpc>
                <a:spcPct val="110000"/>
              </a:lnSpc>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4"/>
          <p:cNvSpPr>
            <a:spLocks noGrp="1"/>
          </p:cNvSpPr>
          <p:nvPr>
            <p:ph type="dt" sz="half" idx="10"/>
          </p:nvPr>
        </p:nvSpPr>
        <p:spPr>
          <a:xfrm>
            <a:off x="762000" y="6297613"/>
            <a:ext cx="1295400" cy="365125"/>
          </a:xfrm>
          <a:prstGeom prst="rect">
            <a:avLst/>
          </a:prstGeom>
        </p:spPr>
        <p:txBody>
          <a:bodyPr/>
          <a:lstStyle>
            <a:lvl1pPr fontAlgn="auto">
              <a:spcBef>
                <a:spcPts val="0"/>
              </a:spcBef>
              <a:spcAft>
                <a:spcPts val="0"/>
              </a:spcAft>
              <a:defRPr>
                <a:latin typeface="+mn-lt"/>
                <a:cs typeface="+mn-cs"/>
              </a:defRPr>
            </a:lvl1pPr>
          </a:lstStyle>
          <a:p>
            <a:pPr>
              <a:defRPr/>
            </a:pPr>
            <a:fld id="{00C69F17-0403-47CC-A3A9-26E09D80D20F}" type="datetimeFigureOut">
              <a:rPr lang="en-US"/>
              <a:pPr>
                <a:defRPr/>
              </a:pPr>
              <a:t>7/9/2012</a:t>
            </a:fld>
            <a:endParaRPr lang="en-US"/>
          </a:p>
        </p:txBody>
      </p:sp>
      <p:sp>
        <p:nvSpPr>
          <p:cNvPr id="7" name="Footer Placeholder 5"/>
          <p:cNvSpPr>
            <a:spLocks noGrp="1"/>
          </p:cNvSpPr>
          <p:nvPr>
            <p:ph type="ftr" sz="quarter" idx="11"/>
          </p:nvPr>
        </p:nvSpPr>
        <p:spPr>
          <a:xfrm>
            <a:off x="2057400" y="6297613"/>
            <a:ext cx="2339975"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8" name="Slide Number Placeholder 6"/>
          <p:cNvSpPr>
            <a:spLocks noGrp="1"/>
          </p:cNvSpPr>
          <p:nvPr>
            <p:ph type="sldNum" sz="quarter" idx="12"/>
          </p:nvPr>
        </p:nvSpPr>
        <p:spPr>
          <a:xfrm>
            <a:off x="304800" y="6297613"/>
            <a:ext cx="444500" cy="365125"/>
          </a:xfrm>
          <a:prstGeom prst="rect">
            <a:avLst/>
          </a:prstGeom>
        </p:spPr>
        <p:txBody>
          <a:bodyPr/>
          <a:lstStyle>
            <a:lvl1pPr algn="l" fontAlgn="auto">
              <a:spcBef>
                <a:spcPts val="0"/>
              </a:spcBef>
              <a:spcAft>
                <a:spcPts val="0"/>
              </a:spcAft>
              <a:defRPr>
                <a:latin typeface="+mn-lt"/>
                <a:cs typeface="+mn-cs"/>
              </a:defRPr>
            </a:lvl1pPr>
          </a:lstStyle>
          <a:p>
            <a:pPr>
              <a:defRPr/>
            </a:pPr>
            <a:fld id="{55E8095A-AE02-44E5-AE63-28D7C145402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533400" y="336550"/>
            <a:ext cx="8001000" cy="476250"/>
          </a:xfrm>
          <a:prstGeom prst="rect">
            <a:avLst/>
          </a:prstGeom>
        </p:spPr>
        <p:txBody>
          <a:bodyPr/>
          <a:lstStyle>
            <a:lvl1pPr>
              <a:defRPr sz="2500">
                <a:solidFill>
                  <a:schemeClr val="accent2"/>
                </a:solidFill>
              </a:defRPr>
            </a:lvl1pPr>
          </a:lstStyle>
          <a:p>
            <a:r>
              <a:rPr lang="en-US" smtClean="0"/>
              <a:t>Click to edit Master title style</a:t>
            </a:r>
            <a:endParaRPr lang="en-US"/>
          </a:p>
        </p:txBody>
      </p:sp>
      <p:sp>
        <p:nvSpPr>
          <p:cNvPr id="3" name="Table Placeholder 2"/>
          <p:cNvSpPr>
            <a:spLocks noGrp="1"/>
          </p:cNvSpPr>
          <p:nvPr>
            <p:ph type="tbl" idx="1"/>
          </p:nvPr>
        </p:nvSpPr>
        <p:spPr>
          <a:xfrm>
            <a:off x="533400" y="1447800"/>
            <a:ext cx="8077200" cy="1982788"/>
          </a:xfrm>
          <a:prstGeom prst="rect">
            <a:avLst/>
          </a:prstGeom>
        </p:spPr>
        <p:txBody>
          <a:bodyPr/>
          <a:lstStyle/>
          <a:p>
            <a:pPr lvl="0"/>
            <a:r>
              <a:rPr lang="en-US" noProof="0" smtClean="0"/>
              <a:t>Click icon to add table</a:t>
            </a:r>
            <a:endParaRPr lang="en-US" noProof="0" dirty="0" smtClean="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533400" y="336550"/>
            <a:ext cx="8001000" cy="476250"/>
          </a:xfrm>
          <a:prstGeom prst="rect">
            <a:avLst/>
          </a:prstGeom>
        </p:spPr>
        <p:txBody>
          <a:bodyPr/>
          <a:lstStyle>
            <a:lvl1pPr>
              <a:defRPr sz="2500">
                <a:solidFill>
                  <a:schemeClr val="accent2"/>
                </a:solidFill>
              </a:defRPr>
            </a:lvl1pPr>
          </a:lstStyle>
          <a:p>
            <a:r>
              <a:rPr lang="en-US" smtClean="0"/>
              <a:t>Click to edit Master title style</a:t>
            </a:r>
            <a:endParaRPr lang="en-US"/>
          </a:p>
        </p:txBody>
      </p:sp>
      <p:sp>
        <p:nvSpPr>
          <p:cNvPr id="3" name="Chart Placeholder 2"/>
          <p:cNvSpPr>
            <a:spLocks noGrp="1"/>
          </p:cNvSpPr>
          <p:nvPr>
            <p:ph type="chart" idx="1"/>
          </p:nvPr>
        </p:nvSpPr>
        <p:spPr>
          <a:xfrm>
            <a:off x="533400" y="1447800"/>
            <a:ext cx="8077200" cy="1982788"/>
          </a:xfrm>
          <a:prstGeom prst="rect">
            <a:avLst/>
          </a:prstGeom>
        </p:spPr>
        <p:txBody>
          <a:bodyPr/>
          <a:lstStyle/>
          <a:p>
            <a:pPr lvl="0"/>
            <a:r>
              <a:rPr lang="en-US" noProof="0" smtClean="0"/>
              <a:t>Click icon to add chart</a:t>
            </a:r>
            <a:endParaRPr lang="en-US" noProof="0"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ADDE50A-80E6-48D3-BF00-B2BF7BBE4B15}" type="datetimeFigureOut">
              <a:rPr lang="en-US"/>
              <a:pPr>
                <a:defRPr/>
              </a:pPr>
              <a:t>7/9/2012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D15574-BD04-405E-9A28-254074DCFE5B}"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41878A-5765-48A6-9248-912507963618}" type="datetimeFigureOut">
              <a:rPr lang="en-US"/>
              <a:pPr>
                <a:defRPr/>
              </a:pPr>
              <a:t>7/9/2012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CD55B62-1014-4CCC-AA76-3DF2C116735C}"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2AD3A1F-80A4-4B9E-90A9-D84CBD90B0A4}" type="datetimeFigureOut">
              <a:rPr lang="en-US"/>
              <a:pPr>
                <a:defRPr/>
              </a:pPr>
              <a:t>7/9/2012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5B8AE2-7B9C-4AB3-ACDE-1ED9DC3B6B97}"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0DE0F29-86C5-49CD-8334-99A58E7C0FAB}" type="datetimeFigureOut">
              <a:rPr lang="en-US"/>
              <a:pPr>
                <a:defRPr/>
              </a:pPr>
              <a:t>7/9/2012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1B552A4-4345-4E61-9B3F-CA17769D8F70}"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8D26F1B-BB1B-483B-BB8B-7FD1FA2A12A4}" type="datetimeFigureOut">
              <a:rPr lang="en-US"/>
              <a:pPr>
                <a:defRPr/>
              </a:pPr>
              <a:t>7/9/2012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EEEC39C-CDE4-4507-BF6F-80780E53672B}"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3DC44EF-7C8E-4E65-9D19-F5BFDE23EFB3}" type="datetimeFigureOut">
              <a:rPr lang="en-US"/>
              <a:pPr>
                <a:defRPr/>
              </a:pPr>
              <a:t>7/9/2012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F60A5FF-1DAD-40A8-BE3B-32C35EEAD009}"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E961ADB-4CBB-45CA-9C05-5B62E77DC87C}" type="datetimeFigureOut">
              <a:rPr lang="en-US"/>
              <a:pPr>
                <a:defRPr/>
              </a:pPr>
              <a:t>7/9/2012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E08A327-3A32-4AA2-9F42-F4421B83AC4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 descr="background top blueLIGHTER.png"/>
          <p:cNvPicPr>
            <a:picLocks noChangeAspect="1"/>
          </p:cNvPicPr>
          <p:nvPr/>
        </p:nvPicPr>
        <p:blipFill>
          <a:blip r:embed="rId2" cstate="print"/>
          <a:srcRect/>
          <a:stretch>
            <a:fillRect/>
          </a:stretch>
        </p:blipFill>
        <p:spPr bwMode="auto">
          <a:xfrm>
            <a:off x="25400" y="25400"/>
            <a:ext cx="9070975" cy="6791325"/>
          </a:xfrm>
          <a:prstGeom prst="rect">
            <a:avLst/>
          </a:prstGeom>
          <a:noFill/>
          <a:ln w="9525">
            <a:noFill/>
            <a:miter lim="800000"/>
            <a:headEnd/>
            <a:tailEnd/>
          </a:ln>
        </p:spPr>
      </p:pic>
      <p:sp>
        <p:nvSpPr>
          <p:cNvPr id="2" name="Title 1"/>
          <p:cNvSpPr>
            <a:spLocks noGrp="1"/>
          </p:cNvSpPr>
          <p:nvPr>
            <p:ph type="title"/>
          </p:nvPr>
        </p:nvSpPr>
        <p:spPr>
          <a:xfrm>
            <a:off x="779463" y="295833"/>
            <a:ext cx="7583488" cy="1143000"/>
          </a:xfrm>
          <a:prstGeom prst="rect">
            <a:avLst/>
          </a:prstGeom>
        </p:spPr>
        <p:txBody>
          <a:bodyPr anchor="ctr" anchorCtr="0"/>
          <a:lstStyle>
            <a:lvl1pPr>
              <a:defRPr>
                <a:solidFill>
                  <a:srgbClr val="FFFFFF"/>
                </a:solidFill>
              </a:defRPr>
            </a:lvl1pPr>
          </a:lstStyle>
          <a:p>
            <a:r>
              <a:rPr lang="en-US" smtClean="0"/>
              <a:t>Click to edit Master title style</a:t>
            </a:r>
            <a:endParaRPr dirty="0"/>
          </a:p>
        </p:txBody>
      </p:sp>
      <p:sp>
        <p:nvSpPr>
          <p:cNvPr id="3" name="Content Placeholder 2"/>
          <p:cNvSpPr>
            <a:spLocks noGrp="1"/>
          </p:cNvSpPr>
          <p:nvPr>
            <p:ph idx="1"/>
          </p:nvPr>
        </p:nvSpPr>
        <p:spPr>
          <a:xfrm>
            <a:off x="779463" y="1949824"/>
            <a:ext cx="7583488" cy="4007224"/>
          </a:xfrm>
          <a:prstGeom prst="rect">
            <a:avLst/>
          </a:prstGeo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a:xfrm>
            <a:off x="228600" y="62436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A7D76018-7F89-4339-A181-5F4E709827FD}" type="datetimeFigureOut">
              <a:rPr lang="en-US"/>
              <a:pPr>
                <a:defRPr/>
              </a:pPr>
              <a:t>7/9/2012</a:t>
            </a:fld>
            <a:endParaRPr lang="en-US"/>
          </a:p>
        </p:txBody>
      </p:sp>
      <p:sp>
        <p:nvSpPr>
          <p:cNvPr id="6" name="Footer Placeholder 4"/>
          <p:cNvSpPr>
            <a:spLocks noGrp="1"/>
          </p:cNvSpPr>
          <p:nvPr>
            <p:ph type="ftr" sz="quarter" idx="11"/>
          </p:nvPr>
        </p:nvSpPr>
        <p:spPr>
          <a:xfrm>
            <a:off x="5867400" y="624840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5"/>
          <p:cNvSpPr>
            <a:spLocks noGrp="1"/>
          </p:cNvSpPr>
          <p:nvPr>
            <p:ph type="sldNum" sz="quarter" idx="12"/>
          </p:nvPr>
        </p:nvSpPr>
        <p:spPr>
          <a:xfrm>
            <a:off x="4305300" y="6248400"/>
            <a:ext cx="533400" cy="365125"/>
          </a:xfrm>
          <a:prstGeom prst="rect">
            <a:avLst/>
          </a:prstGeom>
        </p:spPr>
        <p:txBody>
          <a:bodyPr/>
          <a:lstStyle>
            <a:lvl1pPr fontAlgn="auto">
              <a:spcBef>
                <a:spcPts val="0"/>
              </a:spcBef>
              <a:spcAft>
                <a:spcPts val="0"/>
              </a:spcAft>
              <a:defRPr>
                <a:latin typeface="+mn-lt"/>
                <a:cs typeface="+mn-cs"/>
              </a:defRPr>
            </a:lvl1pPr>
          </a:lstStyle>
          <a:p>
            <a:pPr>
              <a:defRPr/>
            </a:pPr>
            <a:fld id="{702852AF-933D-45F3-85AF-A5FC4A991B1E}"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736580-BDEB-41B6-9805-1B3728B67663}" type="datetimeFigureOut">
              <a:rPr lang="en-US"/>
              <a:pPr>
                <a:defRPr/>
              </a:pPr>
              <a:t>7/9/2012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C0D5345-2FD8-4596-A4E4-5E0F49EDA4AB}"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1135D6-394A-47F4-B978-59762A5BDDFD}" type="datetimeFigureOut">
              <a:rPr lang="en-US"/>
              <a:pPr>
                <a:defRPr/>
              </a:pPr>
              <a:t>7/9/2012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7D94989-CC8D-40C4-BCEB-C95AB00E62B1}"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7C31541-A46B-49D6-BE57-BEAE91BFCCFC}" type="datetimeFigureOut">
              <a:rPr lang="en-US"/>
              <a:pPr>
                <a:defRPr/>
              </a:pPr>
              <a:t>7/9/2012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D37FAD4-95F0-433B-A772-D4A76586B635}"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FA7A096-D53A-45EA-8533-5F9F7255AF03}" type="datetimeFigureOut">
              <a:rPr lang="en-US"/>
              <a:pPr>
                <a:defRPr/>
              </a:pPr>
              <a:t>7/9/2012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556518-4D69-4B25-AFBD-F54A04AF727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1" descr="background top blue.png"/>
          <p:cNvPicPr>
            <a:picLocks noChangeAspect="1"/>
          </p:cNvPicPr>
          <p:nvPr/>
        </p:nvPicPr>
        <p:blipFill>
          <a:blip r:embed="rId2" cstate="print"/>
          <a:srcRect/>
          <a:stretch>
            <a:fillRect/>
          </a:stretch>
        </p:blipFill>
        <p:spPr bwMode="auto">
          <a:xfrm>
            <a:off x="25400" y="25400"/>
            <a:ext cx="9070975" cy="6791325"/>
          </a:xfrm>
          <a:prstGeom prst="rect">
            <a:avLst/>
          </a:prstGeom>
          <a:noFill/>
          <a:ln w="9525">
            <a:noFill/>
            <a:miter lim="800000"/>
            <a:headEnd/>
            <a:tailEnd/>
          </a:ln>
        </p:spPr>
      </p:pic>
      <p:sp>
        <p:nvSpPr>
          <p:cNvPr id="2" name="Title 1"/>
          <p:cNvSpPr>
            <a:spLocks noGrp="1"/>
          </p:cNvSpPr>
          <p:nvPr>
            <p:ph type="title"/>
          </p:nvPr>
        </p:nvSpPr>
        <p:spPr>
          <a:xfrm>
            <a:off x="779463" y="295833"/>
            <a:ext cx="7583488" cy="1143000"/>
          </a:xfrm>
          <a:prstGeom prst="rect">
            <a:avLst/>
          </a:prstGeom>
        </p:spPr>
        <p:txBody>
          <a:bodyPr anchor="ctr" anchorCtr="0"/>
          <a:lstStyle>
            <a:lvl1pPr>
              <a:defRPr>
                <a:solidFill>
                  <a:schemeClr val="bg1"/>
                </a:solidFill>
              </a:defRPr>
            </a:lvl1pPr>
          </a:lstStyle>
          <a:p>
            <a:r>
              <a:rPr lang="en-US" smtClean="0"/>
              <a:t>Click to edit Master title style</a:t>
            </a:r>
            <a:endParaRPr dirty="0"/>
          </a:p>
        </p:txBody>
      </p:sp>
      <p:sp>
        <p:nvSpPr>
          <p:cNvPr id="3" name="Content Placeholder 2"/>
          <p:cNvSpPr>
            <a:spLocks noGrp="1"/>
          </p:cNvSpPr>
          <p:nvPr>
            <p:ph idx="1"/>
          </p:nvPr>
        </p:nvSpPr>
        <p:spPr>
          <a:xfrm>
            <a:off x="779463" y="1949824"/>
            <a:ext cx="7583488" cy="4007224"/>
          </a:xfrm>
          <a:prstGeom prst="rect">
            <a:avLst/>
          </a:prstGeo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3"/>
          <p:cNvSpPr>
            <a:spLocks noGrp="1"/>
          </p:cNvSpPr>
          <p:nvPr>
            <p:ph type="dt" sz="half" idx="10"/>
          </p:nvPr>
        </p:nvSpPr>
        <p:spPr>
          <a:xfrm>
            <a:off x="228600" y="62436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91135AF1-0B13-41F1-8EF2-59DB7904547C}" type="datetimeFigureOut">
              <a:rPr lang="en-US"/>
              <a:pPr>
                <a:defRPr/>
              </a:pPr>
              <a:t>7/9/2012</a:t>
            </a:fld>
            <a:endParaRPr lang="en-US"/>
          </a:p>
        </p:txBody>
      </p:sp>
      <p:sp>
        <p:nvSpPr>
          <p:cNvPr id="6" name="Footer Placeholder 4"/>
          <p:cNvSpPr>
            <a:spLocks noGrp="1"/>
          </p:cNvSpPr>
          <p:nvPr>
            <p:ph type="ftr" sz="quarter" idx="11"/>
          </p:nvPr>
        </p:nvSpPr>
        <p:spPr>
          <a:xfrm>
            <a:off x="5867400" y="624840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7" name="Slide Number Placeholder 5"/>
          <p:cNvSpPr>
            <a:spLocks noGrp="1"/>
          </p:cNvSpPr>
          <p:nvPr>
            <p:ph type="sldNum" sz="quarter" idx="12"/>
          </p:nvPr>
        </p:nvSpPr>
        <p:spPr>
          <a:xfrm>
            <a:off x="4305300" y="6248400"/>
            <a:ext cx="533400" cy="365125"/>
          </a:xfrm>
          <a:prstGeom prst="rect">
            <a:avLst/>
          </a:prstGeom>
        </p:spPr>
        <p:txBody>
          <a:bodyPr/>
          <a:lstStyle>
            <a:lvl1pPr fontAlgn="auto">
              <a:spcBef>
                <a:spcPts val="0"/>
              </a:spcBef>
              <a:spcAft>
                <a:spcPts val="0"/>
              </a:spcAft>
              <a:defRPr>
                <a:latin typeface="+mn-lt"/>
                <a:cs typeface="+mn-cs"/>
              </a:defRPr>
            </a:lvl1pPr>
          </a:lstStyle>
          <a:p>
            <a:pPr>
              <a:defRPr/>
            </a:pPr>
            <a:fld id="{5CFB097D-F561-42BC-9340-B1F147D3828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5" name="Picture 1" descr="background2.png"/>
          <p:cNvPicPr>
            <a:picLocks noChangeAspect="1"/>
          </p:cNvPicPr>
          <p:nvPr/>
        </p:nvPicPr>
        <p:blipFill>
          <a:blip r:embed="rId2" cstate="print"/>
          <a:srcRect/>
          <a:stretch>
            <a:fillRect/>
          </a:stretch>
        </p:blipFill>
        <p:spPr bwMode="auto">
          <a:xfrm>
            <a:off x="-4763" y="3219450"/>
            <a:ext cx="7891463" cy="3005138"/>
          </a:xfrm>
          <a:prstGeom prst="rect">
            <a:avLst/>
          </a:prstGeom>
          <a:noFill/>
          <a:ln w="9525">
            <a:noFill/>
            <a:miter lim="800000"/>
            <a:headEnd/>
            <a:tailEnd/>
          </a:ln>
        </p:spPr>
      </p:pic>
      <p:sp>
        <p:nvSpPr>
          <p:cNvPr id="12" name="Picture Placeholder 11"/>
          <p:cNvSpPr>
            <a:spLocks noGrp="1"/>
          </p:cNvSpPr>
          <p:nvPr>
            <p:ph type="pic" sz="quarter" idx="12"/>
          </p:nvPr>
        </p:nvSpPr>
        <p:spPr>
          <a:xfrm>
            <a:off x="0" y="676835"/>
            <a:ext cx="7543800" cy="2587752"/>
          </a:xfrm>
          <a:prstGeom prst="rect">
            <a:avLst/>
          </a:prstGeom>
          <a:effectLst>
            <a:outerShdw blurRad="50800" dist="63500" dir="2700000" algn="tl" rotWithShape="0">
              <a:prstClr val="black">
                <a:alpha val="50000"/>
              </a:prstClr>
            </a:outerShdw>
          </a:effectLst>
        </p:spPr>
        <p:txBody>
          <a:bodyPr>
            <a:normAutofit/>
          </a:bodyPr>
          <a:lstStyle>
            <a:lvl1pPr marL="0" indent="0">
              <a:buNone/>
              <a:defRPr sz="1800"/>
            </a:lvl1pPr>
          </a:lstStyle>
          <a:p>
            <a:pPr lvl="0"/>
            <a:r>
              <a:rPr lang="en-US" noProof="0" smtClean="0"/>
              <a:t>Click icon to add picture</a:t>
            </a:r>
            <a:endParaRPr noProof="0"/>
          </a:p>
        </p:txBody>
      </p:sp>
      <p:sp>
        <p:nvSpPr>
          <p:cNvPr id="14" name="Title 1"/>
          <p:cNvSpPr>
            <a:spLocks noGrp="1"/>
          </p:cNvSpPr>
          <p:nvPr>
            <p:ph type="ctrTitle"/>
          </p:nvPr>
        </p:nvSpPr>
        <p:spPr>
          <a:xfrm>
            <a:off x="1062018" y="3945033"/>
            <a:ext cx="5867400" cy="1470025"/>
          </a:xfrm>
          <a:prstGeom prst="rect">
            <a:avLst/>
          </a:prstGeom>
        </p:spPr>
        <p:txBody>
          <a:bodyPr>
            <a:normAutofit/>
          </a:bodyPr>
          <a:lstStyle>
            <a:lvl1pPr algn="r">
              <a:defRPr sz="4600"/>
            </a:lvl1pPr>
          </a:lstStyle>
          <a:p>
            <a:r>
              <a:rPr lang="en-US" smtClean="0"/>
              <a:t>Click to edit Master title style</a:t>
            </a:r>
            <a:endParaRPr dirty="0"/>
          </a:p>
        </p:txBody>
      </p:sp>
      <p:sp>
        <p:nvSpPr>
          <p:cNvPr id="15" name="Subtitle 2"/>
          <p:cNvSpPr>
            <a:spLocks noGrp="1"/>
          </p:cNvSpPr>
          <p:nvPr>
            <p:ph type="subTitle" idx="1"/>
          </p:nvPr>
        </p:nvSpPr>
        <p:spPr>
          <a:xfrm>
            <a:off x="1062018" y="5428505"/>
            <a:ext cx="5867400" cy="573741"/>
          </a:xfrm>
          <a:prstGeom prst="rect">
            <a:avLst/>
          </a:prstGeom>
        </p:spPr>
        <p:txBody>
          <a:bodyPr>
            <a:normAutofit/>
          </a:bodyPr>
          <a:lstStyle>
            <a:lvl1pPr marL="0" indent="0" algn="r">
              <a:spcBef>
                <a:spcPct val="0"/>
              </a:spcBef>
              <a:buNone/>
              <a:defRPr sz="1400">
                <a:solidFill>
                  <a:schemeClr val="tx1">
                    <a:lumMod val="90000"/>
                    <a:lumOff val="1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6" name="Date Placeholder 3"/>
          <p:cNvSpPr>
            <a:spLocks noGrp="1"/>
          </p:cNvSpPr>
          <p:nvPr>
            <p:ph type="dt" sz="half" idx="13"/>
          </p:nvPr>
        </p:nvSpPr>
        <p:spPr>
          <a:xfrm rot="16200000">
            <a:off x="-733424" y="4503737"/>
            <a:ext cx="2057400" cy="365125"/>
          </a:xfrm>
          <a:prstGeom prst="rect">
            <a:avLst/>
          </a:prstGeom>
        </p:spPr>
        <p:txBody>
          <a:bodyPr lIns="91440" tIns="0" bIns="0" anchor="b" anchorCtr="0"/>
          <a:lstStyle>
            <a:lvl1pPr fontAlgn="auto">
              <a:spcBef>
                <a:spcPts val="0"/>
              </a:spcBef>
              <a:spcAft>
                <a:spcPts val="0"/>
              </a:spcAft>
              <a:defRPr sz="1400" b="1">
                <a:solidFill>
                  <a:schemeClr val="bg1">
                    <a:lumMod val="50000"/>
                  </a:schemeClr>
                </a:solidFill>
                <a:latin typeface="+mn-lt"/>
                <a:cs typeface="+mn-cs"/>
              </a:defRPr>
            </a:lvl1pPr>
          </a:lstStyle>
          <a:p>
            <a:pPr>
              <a:defRPr/>
            </a:pPr>
            <a:fld id="{FEDBE920-1367-40F9-9224-D32B0D434C2F}" type="datetimeFigureOut">
              <a:rPr lang="en-US"/>
              <a:pPr>
                <a:defRPr/>
              </a:pPr>
              <a:t>7/9/2012</a:t>
            </a:fld>
            <a:endParaRPr lang="en-US"/>
          </a:p>
        </p:txBody>
      </p:sp>
      <p:sp>
        <p:nvSpPr>
          <p:cNvPr id="7" name="Footer Placeholder 4"/>
          <p:cNvSpPr>
            <a:spLocks noGrp="1"/>
          </p:cNvSpPr>
          <p:nvPr>
            <p:ph type="ftr" sz="quarter" idx="14"/>
          </p:nvPr>
        </p:nvSpPr>
        <p:spPr>
          <a:xfrm rot="16200000">
            <a:off x="-357187" y="4503737"/>
            <a:ext cx="2057400" cy="365125"/>
          </a:xfrm>
          <a:prstGeom prst="rect">
            <a:avLst/>
          </a:prstGeom>
        </p:spPr>
        <p:txBody>
          <a:bodyPr lIns="91440" tIns="0" bIns="0" anchor="t" anchorCtr="0"/>
          <a:lstStyle>
            <a:lvl1pPr algn="l" fontAlgn="auto">
              <a:spcBef>
                <a:spcPts val="0"/>
              </a:spcBef>
              <a:spcAft>
                <a:spcPts val="0"/>
              </a:spcAft>
              <a:defRPr b="1">
                <a:solidFill>
                  <a:schemeClr val="bg1">
                    <a:lumMod val="75000"/>
                  </a:schemeClr>
                </a:solidFill>
                <a:latin typeface="+mn-lt"/>
                <a:cs typeface="+mn-cs"/>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1" descr="background2.png"/>
          <p:cNvPicPr>
            <a:picLocks noChangeAspect="1"/>
          </p:cNvPicPr>
          <p:nvPr/>
        </p:nvPicPr>
        <p:blipFill>
          <a:blip r:embed="rId2" cstate="print"/>
          <a:srcRect/>
          <a:stretch>
            <a:fillRect/>
          </a:stretch>
        </p:blipFill>
        <p:spPr bwMode="auto">
          <a:xfrm>
            <a:off x="1323975" y="2251075"/>
            <a:ext cx="7891463" cy="3005138"/>
          </a:xfrm>
          <a:prstGeom prst="rect">
            <a:avLst/>
          </a:prstGeom>
          <a:noFill/>
          <a:ln w="9525">
            <a:noFill/>
            <a:miter lim="800000"/>
            <a:headEnd/>
            <a:tailEnd/>
          </a:ln>
        </p:spPr>
      </p:pic>
      <p:sp>
        <p:nvSpPr>
          <p:cNvPr id="2" name="Title 1"/>
          <p:cNvSpPr>
            <a:spLocks noGrp="1"/>
          </p:cNvSpPr>
          <p:nvPr>
            <p:ph type="title"/>
          </p:nvPr>
        </p:nvSpPr>
        <p:spPr>
          <a:xfrm>
            <a:off x="1736105" y="2653553"/>
            <a:ext cx="5870448" cy="1472184"/>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tx1">
                    <a:lumMod val="90000"/>
                    <a:lumOff val="10000"/>
                  </a:schemeClr>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736105" y="4134881"/>
            <a:ext cx="5870448" cy="576072"/>
          </a:xfrm>
          <a:prstGeom prst="rect">
            <a:avLst/>
          </a:prstGeom>
        </p:spPr>
        <p:txBody>
          <a:bodyPr vert="horz" lIns="91440" tIns="45720" rIns="91440" bIns="45720" rtlCol="0">
            <a:normAutofit/>
          </a:bodyPr>
          <a:lstStyle>
            <a:lvl1pPr marL="0" indent="0" algn="l" defTabSz="914400" rtl="0" eaLnBrk="1" latinLnBrk="0" hangingPunct="1">
              <a:spcBef>
                <a:spcPts val="0"/>
              </a:spcBef>
              <a:buClr>
                <a:schemeClr val="accent1"/>
              </a:buClr>
              <a:buSzPct val="90000"/>
              <a:buFont typeface="Wingdings 2" pitchFamily="18" charset="2"/>
              <a:buNone/>
              <a:defRPr sz="1400" kern="1200">
                <a:solidFill>
                  <a:schemeClr val="tx1">
                    <a:lumMod val="90000"/>
                    <a:lumOff val="10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0"/>
          </p:nvPr>
        </p:nvSpPr>
        <p:spPr>
          <a:xfrm rot="16200000">
            <a:off x="8034338" y="3475037"/>
            <a:ext cx="1828800" cy="365125"/>
          </a:xfrm>
          <a:prstGeom prst="rect">
            <a:avLst/>
          </a:prstGeom>
        </p:spPr>
        <p:txBody>
          <a:bodyPr vert="horz" lIns="91440" tIns="0" rIns="91440" bIns="0" rtlCol="0" anchor="t" anchorCtr="0"/>
          <a:lstStyle>
            <a:lvl1pPr marL="0" algn="l" defTabSz="914400" rtl="0" eaLnBrk="1" fontAlgn="auto" latinLnBrk="0" hangingPunct="1">
              <a:spcBef>
                <a:spcPts val="0"/>
              </a:spcBef>
              <a:spcAft>
                <a:spcPts val="0"/>
              </a:spcAft>
              <a:defRPr sz="1100" b="1" kern="1200">
                <a:solidFill>
                  <a:schemeClr val="bg1">
                    <a:lumMod val="75000"/>
                  </a:schemeClr>
                </a:solidFill>
                <a:latin typeface="+mn-lt"/>
                <a:ea typeface="+mn-ea"/>
                <a:cs typeface="+mn-cs"/>
              </a:defRPr>
            </a:lvl1pPr>
          </a:lstStyle>
          <a:p>
            <a:pPr>
              <a:defRPr/>
            </a:pPr>
            <a:endParaRPr lang="en-US"/>
          </a:p>
        </p:txBody>
      </p:sp>
      <p:sp>
        <p:nvSpPr>
          <p:cNvPr id="6" name="Date Placeholder 3"/>
          <p:cNvSpPr>
            <a:spLocks noGrp="1"/>
          </p:cNvSpPr>
          <p:nvPr>
            <p:ph type="dt" sz="half" idx="11"/>
          </p:nvPr>
        </p:nvSpPr>
        <p:spPr>
          <a:xfrm rot="16200000">
            <a:off x="7658101" y="3475037"/>
            <a:ext cx="1828800" cy="365125"/>
          </a:xfrm>
          <a:prstGeom prst="rect">
            <a:avLst/>
          </a:prstGeom>
        </p:spPr>
        <p:txBody>
          <a:bodyPr vert="horz" lIns="91440" tIns="0" rIns="91440" bIns="0" rtlCol="0" anchor="b" anchorCtr="0"/>
          <a:lstStyle>
            <a:lvl1pPr marL="0" algn="l" defTabSz="914400" rtl="0" eaLnBrk="1" fontAlgn="auto" latinLnBrk="0" hangingPunct="1">
              <a:spcBef>
                <a:spcPts val="0"/>
              </a:spcBef>
              <a:spcAft>
                <a:spcPts val="0"/>
              </a:spcAft>
              <a:defRPr sz="1400" b="1" kern="1200">
                <a:solidFill>
                  <a:schemeClr val="bg1">
                    <a:lumMod val="50000"/>
                  </a:schemeClr>
                </a:solidFill>
                <a:latin typeface="+mn-lt"/>
                <a:ea typeface="+mn-ea"/>
                <a:cs typeface="+mn-cs"/>
              </a:defRPr>
            </a:lvl1pPr>
          </a:lstStyle>
          <a:p>
            <a:pPr>
              <a:defRPr/>
            </a:pPr>
            <a:fld id="{94991334-D303-4F6A-A938-215150ADCC07}" type="datetimeFigureOut">
              <a:rPr lang="en-US"/>
              <a:pPr>
                <a:defRPr/>
              </a:pPr>
              <a:t>7/9/2012</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1" descr="background top blue.png"/>
          <p:cNvPicPr>
            <a:picLocks noChangeAspect="1"/>
          </p:cNvPicPr>
          <p:nvPr/>
        </p:nvPicPr>
        <p:blipFill>
          <a:blip r:embed="rId2" cstate="print"/>
          <a:srcRect/>
          <a:stretch>
            <a:fillRect/>
          </a:stretch>
        </p:blipFill>
        <p:spPr bwMode="auto">
          <a:xfrm>
            <a:off x="25400" y="25400"/>
            <a:ext cx="9070975" cy="6788150"/>
          </a:xfrm>
          <a:prstGeom prst="rect">
            <a:avLst/>
          </a:prstGeom>
          <a:noFill/>
          <a:ln w="9525">
            <a:noFill/>
            <a:miter lim="800000"/>
            <a:headEnd/>
            <a:tailEnd/>
          </a:ln>
        </p:spPr>
      </p:pic>
      <p:sp>
        <p:nvSpPr>
          <p:cNvPr id="2" name="Title 1"/>
          <p:cNvSpPr>
            <a:spLocks noGrp="1"/>
          </p:cNvSpPr>
          <p:nvPr>
            <p:ph type="title"/>
          </p:nvPr>
        </p:nvSpPr>
        <p:spPr>
          <a:xfrm>
            <a:off x="779463" y="295833"/>
            <a:ext cx="7583488" cy="1143000"/>
          </a:xfrm>
          <a:prstGeom prst="rect">
            <a:avLst/>
          </a:prstGeom>
        </p:spPr>
        <p:txBody>
          <a:bodyPr anchor="ctr" anchorCtr="0"/>
          <a:lstStyle>
            <a:lvl1pPr>
              <a:defRPr>
                <a:solidFill>
                  <a:srgbClr val="FFFFFF"/>
                </a:solidFill>
              </a:defRPr>
            </a:lvl1pPr>
          </a:lstStyle>
          <a:p>
            <a:r>
              <a:rPr lang="en-US" smtClean="0"/>
              <a:t>Click to edit Master title style</a:t>
            </a:r>
            <a:endParaRPr dirty="0"/>
          </a:p>
        </p:txBody>
      </p:sp>
      <p:sp>
        <p:nvSpPr>
          <p:cNvPr id="3" name="Content Placeholder 2"/>
          <p:cNvSpPr>
            <a:spLocks noGrp="1"/>
          </p:cNvSpPr>
          <p:nvPr>
            <p:ph sz="half" idx="1"/>
          </p:nvPr>
        </p:nvSpPr>
        <p:spPr>
          <a:xfrm>
            <a:off x="779461" y="1981201"/>
            <a:ext cx="3657600" cy="3975100"/>
          </a:xfrm>
          <a:prstGeom prst="rect">
            <a:avLst/>
          </a:prstGeo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05351" y="1981201"/>
            <a:ext cx="3657600" cy="3975100"/>
          </a:xfrm>
          <a:prstGeom prst="rect">
            <a:avLst/>
          </a:prstGeom>
        </p:spPr>
        <p:txBody>
          <a:bodyPr>
            <a:normAutofit/>
          </a:bodyPr>
          <a:lstStyle>
            <a:lvl1pPr>
              <a:defRPr sz="2200"/>
            </a:lvl1pPr>
            <a:lvl2pPr>
              <a:defRPr sz="2000"/>
            </a:lvl2pPr>
            <a:lvl3pPr>
              <a:defRPr sz="1800"/>
            </a:lvl3pPr>
            <a:lvl4pPr>
              <a:defRPr sz="1800"/>
            </a:lvl4pPr>
            <a:lvl5pPr>
              <a:defRPr sz="1800"/>
            </a:lvl5pPr>
            <a:lvl6pPr marL="1946275" indent="-344488">
              <a:defRPr sz="1800"/>
            </a:lvl6pPr>
            <a:lvl7pPr marL="1946275" indent="-344488">
              <a:defRPr sz="1800"/>
            </a:lvl7pPr>
            <a:lvl8pPr marL="1946275" indent="-344488">
              <a:defRPr sz="1800"/>
            </a:lvl8pPr>
            <a:lvl9pPr marL="1946275"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6" name="Date Placeholder 4"/>
          <p:cNvSpPr>
            <a:spLocks noGrp="1"/>
          </p:cNvSpPr>
          <p:nvPr>
            <p:ph type="dt" sz="half" idx="10"/>
          </p:nvPr>
        </p:nvSpPr>
        <p:spPr>
          <a:xfrm>
            <a:off x="228600" y="62436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1CF054A8-7D41-48CA-AFC4-53E39A8C7E3C}" type="datetimeFigureOut">
              <a:rPr lang="en-US"/>
              <a:pPr>
                <a:defRPr/>
              </a:pPr>
              <a:t>7/9/2012</a:t>
            </a:fld>
            <a:endParaRPr lang="en-US"/>
          </a:p>
        </p:txBody>
      </p:sp>
      <p:sp>
        <p:nvSpPr>
          <p:cNvPr id="7" name="Footer Placeholder 5"/>
          <p:cNvSpPr>
            <a:spLocks noGrp="1"/>
          </p:cNvSpPr>
          <p:nvPr>
            <p:ph type="ftr" sz="quarter" idx="11"/>
          </p:nvPr>
        </p:nvSpPr>
        <p:spPr>
          <a:xfrm>
            <a:off x="5867400" y="624840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8" name="Slide Number Placeholder 6"/>
          <p:cNvSpPr>
            <a:spLocks noGrp="1"/>
          </p:cNvSpPr>
          <p:nvPr>
            <p:ph type="sldNum" sz="quarter" idx="12"/>
          </p:nvPr>
        </p:nvSpPr>
        <p:spPr>
          <a:xfrm>
            <a:off x="4305300" y="6248400"/>
            <a:ext cx="533400" cy="365125"/>
          </a:xfrm>
          <a:prstGeom prst="rect">
            <a:avLst/>
          </a:prstGeom>
        </p:spPr>
        <p:txBody>
          <a:bodyPr/>
          <a:lstStyle>
            <a:lvl1pPr fontAlgn="auto">
              <a:spcBef>
                <a:spcPts val="0"/>
              </a:spcBef>
              <a:spcAft>
                <a:spcPts val="0"/>
              </a:spcAft>
              <a:defRPr>
                <a:latin typeface="+mn-lt"/>
                <a:cs typeface="+mn-cs"/>
              </a:defRPr>
            </a:lvl1pPr>
          </a:lstStyle>
          <a:p>
            <a:pPr>
              <a:defRPr/>
            </a:pPr>
            <a:fld id="{B07BD35B-E5CB-42FE-A8D0-688C9B8351C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1" descr="background top blue.png"/>
          <p:cNvPicPr>
            <a:picLocks noChangeAspect="1"/>
          </p:cNvPicPr>
          <p:nvPr/>
        </p:nvPicPr>
        <p:blipFill>
          <a:blip r:embed="rId2" cstate="print"/>
          <a:srcRect/>
          <a:stretch>
            <a:fillRect/>
          </a:stretch>
        </p:blipFill>
        <p:spPr bwMode="auto">
          <a:xfrm>
            <a:off x="25400" y="25400"/>
            <a:ext cx="9070975" cy="6788150"/>
          </a:xfrm>
          <a:prstGeom prst="rect">
            <a:avLst/>
          </a:prstGeom>
          <a:noFill/>
          <a:ln w="9525">
            <a:noFill/>
            <a:miter lim="800000"/>
            <a:headEnd/>
            <a:tailEnd/>
          </a:ln>
        </p:spPr>
      </p:pic>
      <p:sp>
        <p:nvSpPr>
          <p:cNvPr id="2" name="Title 1"/>
          <p:cNvSpPr>
            <a:spLocks noGrp="1"/>
          </p:cNvSpPr>
          <p:nvPr>
            <p:ph type="title"/>
          </p:nvPr>
        </p:nvSpPr>
        <p:spPr>
          <a:xfrm>
            <a:off x="779463" y="295833"/>
            <a:ext cx="7583488" cy="1143000"/>
          </a:xfrm>
          <a:prstGeom prst="rect">
            <a:avLst/>
          </a:prstGeom>
        </p:spPr>
        <p:txBody>
          <a:bodyPr anchor="ctr" anchorCtr="0"/>
          <a:lstStyle>
            <a:lvl1pPr>
              <a:defRPr>
                <a:solidFill>
                  <a:srgbClr val="FFFFFF"/>
                </a:solidFill>
              </a:defRPr>
            </a:lvl1pPr>
          </a:lstStyle>
          <a:p>
            <a:r>
              <a:rPr lang="en-US" smtClean="0"/>
              <a:t>Click to edit Master title style</a:t>
            </a:r>
            <a:endParaRPr dirty="0"/>
          </a:p>
        </p:txBody>
      </p:sp>
      <p:sp>
        <p:nvSpPr>
          <p:cNvPr id="3" name="Text Placeholder 2"/>
          <p:cNvSpPr>
            <a:spLocks noGrp="1"/>
          </p:cNvSpPr>
          <p:nvPr>
            <p:ph type="body" idx="1"/>
          </p:nvPr>
        </p:nvSpPr>
        <p:spPr>
          <a:xfrm>
            <a:off x="779463" y="1852426"/>
            <a:ext cx="3657600" cy="868362"/>
          </a:xfrm>
          <a:prstGeom prst="rect">
            <a:avLst/>
          </a:prstGeo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743200"/>
            <a:ext cx="3657600" cy="3213100"/>
          </a:xfrm>
          <a:prstGeom prst="rect">
            <a:avLst/>
          </a:prstGeo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05351" y="1852426"/>
            <a:ext cx="3657600" cy="868362"/>
          </a:xfrm>
          <a:prstGeom prst="rect">
            <a:avLst/>
          </a:prstGeom>
        </p:spPr>
        <p:txBody>
          <a:bodyPr anchor="ctr" anchorCtr="0">
            <a:noAutofit/>
          </a:bodyPr>
          <a:lstStyle>
            <a:lvl1pPr marL="0" indent="0" algn="ctr">
              <a:spcBef>
                <a:spcPct val="0"/>
              </a:spcBef>
              <a:buNone/>
              <a:defRPr sz="26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5351" y="2743200"/>
            <a:ext cx="3657600" cy="3213100"/>
          </a:xfrm>
          <a:prstGeom prst="rect">
            <a:avLst/>
          </a:prstGeo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8" name="Date Placeholder 6"/>
          <p:cNvSpPr>
            <a:spLocks noGrp="1"/>
          </p:cNvSpPr>
          <p:nvPr>
            <p:ph type="dt" sz="half" idx="10"/>
          </p:nvPr>
        </p:nvSpPr>
        <p:spPr>
          <a:xfrm>
            <a:off x="228600" y="62436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39706E70-0606-446C-AFA2-1B7941E02CF3}" type="datetimeFigureOut">
              <a:rPr lang="en-US"/>
              <a:pPr>
                <a:defRPr/>
              </a:pPr>
              <a:t>7/9/2012</a:t>
            </a:fld>
            <a:endParaRPr lang="en-US"/>
          </a:p>
        </p:txBody>
      </p:sp>
      <p:sp>
        <p:nvSpPr>
          <p:cNvPr id="9" name="Footer Placeholder 7"/>
          <p:cNvSpPr>
            <a:spLocks noGrp="1"/>
          </p:cNvSpPr>
          <p:nvPr>
            <p:ph type="ftr" sz="quarter" idx="11"/>
          </p:nvPr>
        </p:nvSpPr>
        <p:spPr>
          <a:xfrm>
            <a:off x="5867400" y="624840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10" name="Slide Number Placeholder 8"/>
          <p:cNvSpPr>
            <a:spLocks noGrp="1"/>
          </p:cNvSpPr>
          <p:nvPr>
            <p:ph type="sldNum" sz="quarter" idx="12"/>
          </p:nvPr>
        </p:nvSpPr>
        <p:spPr>
          <a:xfrm>
            <a:off x="4305300" y="6248400"/>
            <a:ext cx="533400" cy="365125"/>
          </a:xfrm>
          <a:prstGeom prst="rect">
            <a:avLst/>
          </a:prstGeom>
        </p:spPr>
        <p:txBody>
          <a:bodyPr/>
          <a:lstStyle>
            <a:lvl1pPr fontAlgn="auto">
              <a:spcBef>
                <a:spcPts val="0"/>
              </a:spcBef>
              <a:spcAft>
                <a:spcPts val="0"/>
              </a:spcAft>
              <a:defRPr>
                <a:latin typeface="+mn-lt"/>
                <a:cs typeface="+mn-cs"/>
              </a:defRPr>
            </a:lvl1pPr>
          </a:lstStyle>
          <a:p>
            <a:pPr>
              <a:defRPr/>
            </a:pPr>
            <a:fld id="{8510EC28-6DA3-4CAB-BAF0-7BC2A754807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1" descr="background top blue.png"/>
          <p:cNvPicPr>
            <a:picLocks noChangeAspect="1"/>
          </p:cNvPicPr>
          <p:nvPr/>
        </p:nvPicPr>
        <p:blipFill>
          <a:blip r:embed="rId2" cstate="print"/>
          <a:srcRect/>
          <a:stretch>
            <a:fillRect/>
          </a:stretch>
        </p:blipFill>
        <p:spPr bwMode="auto">
          <a:xfrm>
            <a:off x="25400" y="25400"/>
            <a:ext cx="9070975" cy="6788150"/>
          </a:xfrm>
          <a:prstGeom prst="rect">
            <a:avLst/>
          </a:prstGeom>
          <a:noFill/>
          <a:ln w="9525">
            <a:noFill/>
            <a:miter lim="800000"/>
            <a:headEnd/>
            <a:tailEnd/>
          </a:ln>
        </p:spPr>
      </p:pic>
      <p:sp>
        <p:nvSpPr>
          <p:cNvPr id="2" name="Title 1"/>
          <p:cNvSpPr>
            <a:spLocks noGrp="1"/>
          </p:cNvSpPr>
          <p:nvPr>
            <p:ph type="title"/>
          </p:nvPr>
        </p:nvSpPr>
        <p:spPr>
          <a:xfrm>
            <a:off x="779463" y="295833"/>
            <a:ext cx="7583488" cy="1143000"/>
          </a:xfrm>
          <a:prstGeom prst="rect">
            <a:avLst/>
          </a:prstGeom>
        </p:spPr>
        <p:txBody>
          <a:bodyPr anchor="ctr" anchorCtr="0"/>
          <a:lstStyle>
            <a:lvl1pPr>
              <a:defRPr>
                <a:solidFill>
                  <a:srgbClr val="FFFFFF"/>
                </a:solidFill>
              </a:defRPr>
            </a:lvl1pPr>
          </a:lstStyle>
          <a:p>
            <a:r>
              <a:rPr lang="en-US" smtClean="0"/>
              <a:t>Click to edit Master title style</a:t>
            </a:r>
            <a:endParaRPr dirty="0"/>
          </a:p>
        </p:txBody>
      </p:sp>
      <p:sp>
        <p:nvSpPr>
          <p:cNvPr id="4" name="Date Placeholder 2"/>
          <p:cNvSpPr>
            <a:spLocks noGrp="1"/>
          </p:cNvSpPr>
          <p:nvPr>
            <p:ph type="dt" sz="half" idx="10"/>
          </p:nvPr>
        </p:nvSpPr>
        <p:spPr>
          <a:xfrm>
            <a:off x="228600" y="62436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D9DFA8DA-5C27-49D2-9606-FF391B52C56E}" type="datetimeFigureOut">
              <a:rPr lang="en-US"/>
              <a:pPr>
                <a:defRPr/>
              </a:pPr>
              <a:t>7/9/2012</a:t>
            </a:fld>
            <a:endParaRPr lang="en-US"/>
          </a:p>
        </p:txBody>
      </p:sp>
      <p:sp>
        <p:nvSpPr>
          <p:cNvPr id="5" name="Footer Placeholder 3"/>
          <p:cNvSpPr>
            <a:spLocks noGrp="1"/>
          </p:cNvSpPr>
          <p:nvPr>
            <p:ph type="ftr" sz="quarter" idx="11"/>
          </p:nvPr>
        </p:nvSpPr>
        <p:spPr>
          <a:xfrm>
            <a:off x="5867400" y="624840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6" name="Slide Number Placeholder 4"/>
          <p:cNvSpPr>
            <a:spLocks noGrp="1"/>
          </p:cNvSpPr>
          <p:nvPr>
            <p:ph type="sldNum" sz="quarter" idx="12"/>
          </p:nvPr>
        </p:nvSpPr>
        <p:spPr>
          <a:xfrm>
            <a:off x="4305300" y="6248400"/>
            <a:ext cx="533400" cy="365125"/>
          </a:xfrm>
          <a:prstGeom prst="rect">
            <a:avLst/>
          </a:prstGeom>
        </p:spPr>
        <p:txBody>
          <a:bodyPr/>
          <a:lstStyle>
            <a:lvl1pPr fontAlgn="auto">
              <a:spcBef>
                <a:spcPts val="0"/>
              </a:spcBef>
              <a:spcAft>
                <a:spcPts val="0"/>
              </a:spcAft>
              <a:defRPr>
                <a:latin typeface="+mn-lt"/>
                <a:cs typeface="+mn-cs"/>
              </a:defRPr>
            </a:lvl1pPr>
          </a:lstStyle>
          <a:p>
            <a:pPr>
              <a:defRPr/>
            </a:pPr>
            <a:fld id="{B336F84B-9411-49A2-82C2-C5000FBF601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background3.png"/>
          <p:cNvPicPr>
            <a:picLocks noChangeAspect="1"/>
          </p:cNvPicPr>
          <p:nvPr/>
        </p:nvPicPr>
        <p:blipFill>
          <a:blip r:embed="rId2" cstate="print"/>
          <a:srcRect/>
          <a:stretch>
            <a:fillRect/>
          </a:stretch>
        </p:blipFill>
        <p:spPr bwMode="auto">
          <a:xfrm>
            <a:off x="25400" y="25400"/>
            <a:ext cx="9070975" cy="6788150"/>
          </a:xfrm>
          <a:prstGeom prst="rect">
            <a:avLst/>
          </a:prstGeom>
          <a:noFill/>
          <a:ln w="9525">
            <a:noFill/>
            <a:miter lim="800000"/>
            <a:headEnd/>
            <a:tailEnd/>
          </a:ln>
        </p:spPr>
      </p:pic>
      <p:sp>
        <p:nvSpPr>
          <p:cNvPr id="3" name="Date Placeholder 1"/>
          <p:cNvSpPr>
            <a:spLocks noGrp="1"/>
          </p:cNvSpPr>
          <p:nvPr>
            <p:ph type="dt" sz="half" idx="10"/>
          </p:nvPr>
        </p:nvSpPr>
        <p:spPr>
          <a:xfrm>
            <a:off x="228600" y="6243638"/>
            <a:ext cx="2133600" cy="365125"/>
          </a:xfrm>
          <a:prstGeom prst="rect">
            <a:avLst/>
          </a:prstGeom>
        </p:spPr>
        <p:txBody>
          <a:bodyPr/>
          <a:lstStyle>
            <a:lvl1pPr fontAlgn="auto">
              <a:spcBef>
                <a:spcPts val="0"/>
              </a:spcBef>
              <a:spcAft>
                <a:spcPts val="0"/>
              </a:spcAft>
              <a:defRPr>
                <a:latin typeface="+mn-lt"/>
                <a:cs typeface="+mn-cs"/>
              </a:defRPr>
            </a:lvl1pPr>
          </a:lstStyle>
          <a:p>
            <a:pPr>
              <a:defRPr/>
            </a:pPr>
            <a:fld id="{FF4EE9B4-220F-421B-B3E9-4BF90D5FC04A}" type="datetimeFigureOut">
              <a:rPr lang="en-US"/>
              <a:pPr>
                <a:defRPr/>
              </a:pPr>
              <a:t>7/9/2012</a:t>
            </a:fld>
            <a:endParaRPr lang="en-US"/>
          </a:p>
        </p:txBody>
      </p:sp>
      <p:sp>
        <p:nvSpPr>
          <p:cNvPr id="4" name="Footer Placeholder 2"/>
          <p:cNvSpPr>
            <a:spLocks noGrp="1"/>
          </p:cNvSpPr>
          <p:nvPr>
            <p:ph type="ftr" sz="quarter" idx="11"/>
          </p:nvPr>
        </p:nvSpPr>
        <p:spPr>
          <a:xfrm>
            <a:off x="5867400" y="6248400"/>
            <a:ext cx="2895600" cy="365125"/>
          </a:xfrm>
          <a:prstGeom prst="rect">
            <a:avLst/>
          </a:prstGeom>
        </p:spPr>
        <p:txBody>
          <a:bodyPr/>
          <a:lstStyle>
            <a:lvl1pPr fontAlgn="auto">
              <a:spcBef>
                <a:spcPts val="0"/>
              </a:spcBef>
              <a:spcAft>
                <a:spcPts val="0"/>
              </a:spcAft>
              <a:defRPr>
                <a:latin typeface="+mn-lt"/>
                <a:cs typeface="+mn-cs"/>
              </a:defRPr>
            </a:lvl1pPr>
          </a:lstStyle>
          <a:p>
            <a:pPr>
              <a:defRPr/>
            </a:pPr>
            <a:endParaRPr lang="en-US"/>
          </a:p>
        </p:txBody>
      </p:sp>
      <p:sp>
        <p:nvSpPr>
          <p:cNvPr id="5" name="Slide Number Placeholder 3"/>
          <p:cNvSpPr>
            <a:spLocks noGrp="1"/>
          </p:cNvSpPr>
          <p:nvPr>
            <p:ph type="sldNum" sz="quarter" idx="12"/>
          </p:nvPr>
        </p:nvSpPr>
        <p:spPr>
          <a:xfrm>
            <a:off x="4305300" y="6248400"/>
            <a:ext cx="533400" cy="365125"/>
          </a:xfrm>
          <a:prstGeom prst="rect">
            <a:avLst/>
          </a:prstGeom>
        </p:spPr>
        <p:txBody>
          <a:bodyPr/>
          <a:lstStyle>
            <a:lvl1pPr fontAlgn="auto">
              <a:spcBef>
                <a:spcPts val="0"/>
              </a:spcBef>
              <a:spcAft>
                <a:spcPts val="0"/>
              </a:spcAft>
              <a:defRPr>
                <a:latin typeface="+mn-lt"/>
                <a:cs typeface="+mn-cs"/>
              </a:defRPr>
            </a:lvl1pPr>
          </a:lstStyle>
          <a:p>
            <a:pPr>
              <a:defRPr/>
            </a:pPr>
            <a:fld id="{8A5FF09E-3758-4C68-89B8-E0A37338819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002D5C"/>
            </a:gs>
            <a:gs pos="100000">
              <a:srgbClr val="FFFFFF"/>
            </a:gs>
          </a:gsLst>
          <a:lin ang="16200000"/>
        </a:gra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28" r:id="rId11"/>
    <p:sldLayoutId id="2147483729" r:id="rId12"/>
  </p:sldLayoutIdLst>
  <p:txStyles>
    <p:titleStyle>
      <a:lvl1pPr algn="l" rtl="0" eaLnBrk="0" fontAlgn="base" hangingPunct="0">
        <a:spcBef>
          <a:spcPct val="0"/>
        </a:spcBef>
        <a:spcAft>
          <a:spcPct val="0"/>
        </a:spcAft>
        <a:defRPr sz="3800" kern="1200">
          <a:solidFill>
            <a:srgbClr val="174576"/>
          </a:solidFill>
          <a:latin typeface="+mj-lt"/>
          <a:ea typeface="+mj-ea"/>
          <a:cs typeface="+mj-cs"/>
        </a:defRPr>
      </a:lvl1pPr>
      <a:lvl2pPr algn="l" rtl="0" eaLnBrk="0" fontAlgn="base" hangingPunct="0">
        <a:spcBef>
          <a:spcPct val="0"/>
        </a:spcBef>
        <a:spcAft>
          <a:spcPct val="0"/>
        </a:spcAft>
        <a:defRPr sz="3800">
          <a:solidFill>
            <a:srgbClr val="174576"/>
          </a:solidFill>
          <a:latin typeface="Corbel" pitchFamily="34" charset="0"/>
        </a:defRPr>
      </a:lvl2pPr>
      <a:lvl3pPr algn="l" rtl="0" eaLnBrk="0" fontAlgn="base" hangingPunct="0">
        <a:spcBef>
          <a:spcPct val="0"/>
        </a:spcBef>
        <a:spcAft>
          <a:spcPct val="0"/>
        </a:spcAft>
        <a:defRPr sz="3800">
          <a:solidFill>
            <a:srgbClr val="174576"/>
          </a:solidFill>
          <a:latin typeface="Corbel" pitchFamily="34" charset="0"/>
        </a:defRPr>
      </a:lvl3pPr>
      <a:lvl4pPr algn="l" rtl="0" eaLnBrk="0" fontAlgn="base" hangingPunct="0">
        <a:spcBef>
          <a:spcPct val="0"/>
        </a:spcBef>
        <a:spcAft>
          <a:spcPct val="0"/>
        </a:spcAft>
        <a:defRPr sz="3800">
          <a:solidFill>
            <a:srgbClr val="174576"/>
          </a:solidFill>
          <a:latin typeface="Corbel" pitchFamily="34" charset="0"/>
        </a:defRPr>
      </a:lvl4pPr>
      <a:lvl5pPr algn="l" rtl="0" eaLnBrk="0" fontAlgn="base" hangingPunct="0">
        <a:spcBef>
          <a:spcPct val="0"/>
        </a:spcBef>
        <a:spcAft>
          <a:spcPct val="0"/>
        </a:spcAft>
        <a:defRPr sz="3800">
          <a:solidFill>
            <a:srgbClr val="174576"/>
          </a:solidFill>
          <a:latin typeface="Corbel" pitchFamily="34" charset="0"/>
        </a:defRPr>
      </a:lvl5pPr>
      <a:lvl6pPr marL="457200" algn="l" rtl="0" fontAlgn="base">
        <a:spcBef>
          <a:spcPct val="0"/>
        </a:spcBef>
        <a:spcAft>
          <a:spcPct val="0"/>
        </a:spcAft>
        <a:defRPr sz="3800">
          <a:solidFill>
            <a:srgbClr val="174576"/>
          </a:solidFill>
          <a:latin typeface="Corbel" pitchFamily="34" charset="0"/>
        </a:defRPr>
      </a:lvl6pPr>
      <a:lvl7pPr marL="914400" algn="l" rtl="0" fontAlgn="base">
        <a:spcBef>
          <a:spcPct val="0"/>
        </a:spcBef>
        <a:spcAft>
          <a:spcPct val="0"/>
        </a:spcAft>
        <a:defRPr sz="3800">
          <a:solidFill>
            <a:srgbClr val="174576"/>
          </a:solidFill>
          <a:latin typeface="Corbel" pitchFamily="34" charset="0"/>
        </a:defRPr>
      </a:lvl7pPr>
      <a:lvl8pPr marL="1371600" algn="l" rtl="0" fontAlgn="base">
        <a:spcBef>
          <a:spcPct val="0"/>
        </a:spcBef>
        <a:spcAft>
          <a:spcPct val="0"/>
        </a:spcAft>
        <a:defRPr sz="3800">
          <a:solidFill>
            <a:srgbClr val="174576"/>
          </a:solidFill>
          <a:latin typeface="Corbel" pitchFamily="34" charset="0"/>
        </a:defRPr>
      </a:lvl8pPr>
      <a:lvl9pPr marL="1828800" algn="l" rtl="0" fontAlgn="base">
        <a:spcBef>
          <a:spcPct val="0"/>
        </a:spcBef>
        <a:spcAft>
          <a:spcPct val="0"/>
        </a:spcAft>
        <a:defRPr sz="3800">
          <a:solidFill>
            <a:srgbClr val="174576"/>
          </a:solidFill>
          <a:latin typeface="Corbel" pitchFamily="34" charset="0"/>
        </a:defRPr>
      </a:lvl9pPr>
    </p:titleStyle>
    <p:bodyStyle>
      <a:lvl1pPr marL="342900" indent="-342900" algn="l" rtl="0" eaLnBrk="0" fontAlgn="base" hangingPunct="0">
        <a:spcBef>
          <a:spcPts val="2000"/>
        </a:spcBef>
        <a:spcAft>
          <a:spcPct val="0"/>
        </a:spcAft>
        <a:buClr>
          <a:schemeClr val="accent1"/>
        </a:buClr>
        <a:buSzPct val="90000"/>
        <a:buFont typeface="Wingdings 2" pitchFamily="18" charset="2"/>
        <a:buChar char="›"/>
        <a:defRPr sz="2200" kern="1200">
          <a:solidFill>
            <a:srgbClr val="174576"/>
          </a:solidFill>
          <a:latin typeface="+mn-lt"/>
          <a:ea typeface="+mn-ea"/>
          <a:cs typeface="+mn-cs"/>
        </a:defRPr>
      </a:lvl1pPr>
      <a:lvl2pPr marL="685800" indent="-336550" algn="l" rtl="0" eaLnBrk="0" fontAlgn="base" hangingPunct="0">
        <a:spcBef>
          <a:spcPts val="600"/>
        </a:spcBef>
        <a:spcAft>
          <a:spcPct val="0"/>
        </a:spcAft>
        <a:buClr>
          <a:schemeClr val="accent1"/>
        </a:buClr>
        <a:buSzPct val="90000"/>
        <a:buFont typeface="Wingdings 2" pitchFamily="18" charset="2"/>
        <a:buChar char="›"/>
        <a:defRPr sz="2000" kern="1200">
          <a:solidFill>
            <a:srgbClr val="174576"/>
          </a:solidFill>
          <a:latin typeface="+mn-lt"/>
          <a:ea typeface="+mn-ea"/>
          <a:cs typeface="+mn-cs"/>
        </a:defRPr>
      </a:lvl2pPr>
      <a:lvl3pPr marL="1035050" indent="-349250" algn="l" rtl="0" eaLnBrk="0" fontAlgn="base" hangingPunct="0">
        <a:spcBef>
          <a:spcPts val="600"/>
        </a:spcBef>
        <a:spcAft>
          <a:spcPct val="0"/>
        </a:spcAft>
        <a:buClr>
          <a:schemeClr val="accent1"/>
        </a:buClr>
        <a:buSzPct val="90000"/>
        <a:buFont typeface="Wingdings 2" pitchFamily="18" charset="2"/>
        <a:buChar char="›"/>
        <a:defRPr kern="1200">
          <a:solidFill>
            <a:srgbClr val="174576"/>
          </a:solidFill>
          <a:latin typeface="+mn-lt"/>
          <a:ea typeface="+mn-ea"/>
          <a:cs typeface="+mn-cs"/>
        </a:defRPr>
      </a:lvl3pPr>
      <a:lvl4pPr marL="1371600" indent="-336550" algn="l" rtl="0" eaLnBrk="0" fontAlgn="base" hangingPunct="0">
        <a:spcBef>
          <a:spcPts val="600"/>
        </a:spcBef>
        <a:spcAft>
          <a:spcPct val="0"/>
        </a:spcAft>
        <a:buClr>
          <a:schemeClr val="accent1"/>
        </a:buClr>
        <a:buSzPct val="90000"/>
        <a:buFont typeface="Wingdings 2" pitchFamily="18" charset="2"/>
        <a:buChar char="›"/>
        <a:defRPr kern="1200">
          <a:solidFill>
            <a:srgbClr val="174576"/>
          </a:solidFill>
          <a:latin typeface="+mn-lt"/>
          <a:ea typeface="+mn-ea"/>
          <a:cs typeface="+mn-cs"/>
        </a:defRPr>
      </a:lvl4pPr>
      <a:lvl5pPr marL="1720850" indent="-349250" algn="l" rtl="0" eaLnBrk="0" fontAlgn="base" hangingPunct="0">
        <a:spcBef>
          <a:spcPts val="600"/>
        </a:spcBef>
        <a:spcAft>
          <a:spcPct val="0"/>
        </a:spcAft>
        <a:buClr>
          <a:schemeClr val="accent1"/>
        </a:buClr>
        <a:buSzPct val="90000"/>
        <a:buFont typeface="Wingdings 2" pitchFamily="18" charset="2"/>
        <a:buChar char="›"/>
        <a:defRPr kern="1200">
          <a:solidFill>
            <a:srgbClr val="174576"/>
          </a:solidFill>
          <a:latin typeface="+mn-lt"/>
          <a:ea typeface="+mn-ea"/>
          <a:cs typeface="+mn-cs"/>
        </a:defRPr>
      </a:lvl5pPr>
      <a:lvl6pPr marL="20558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6pPr>
      <a:lvl7pPr marL="2398713"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7pPr>
      <a:lvl8pPr marL="2743200" indent="-344488" algn="l" defTabSz="914400" rtl="0" eaLnBrk="1" latinLnBrk="0" hangingPunct="1">
        <a:spcBef>
          <a:spcPct val="20000"/>
        </a:spcBef>
        <a:buClr>
          <a:schemeClr val="accent1"/>
        </a:buClr>
        <a:buSzPct val="90000"/>
        <a:buFont typeface="Wingdings 2" pitchFamily="18" charset="2"/>
        <a:buChar char=""/>
        <a:defRPr lang="en-US" sz="1800" kern="1200" dirty="0" smtClean="0">
          <a:solidFill>
            <a:schemeClr val="tx1">
              <a:lumMod val="90000"/>
              <a:lumOff val="10000"/>
            </a:schemeClr>
          </a:solidFill>
          <a:latin typeface="+mn-lt"/>
          <a:ea typeface="+mn-ea"/>
          <a:cs typeface="+mn-cs"/>
        </a:defRPr>
      </a:lvl8pPr>
      <a:lvl9pPr marL="3087688" indent="-344488" algn="l" defTabSz="914400" rtl="0" eaLnBrk="1" latinLnBrk="0" hangingPunct="1">
        <a:spcBef>
          <a:spcPct val="20000"/>
        </a:spcBef>
        <a:buClr>
          <a:schemeClr val="accent1"/>
        </a:buClr>
        <a:buSzPct val="90000"/>
        <a:buFont typeface="Wingdings 2" pitchFamily="18" charset="2"/>
        <a:buChar char=""/>
        <a:defRPr lang="en-US" sz="1800" kern="1200" dirty="0">
          <a:solidFill>
            <a:schemeClr val="tx1">
              <a:lumMod val="90000"/>
              <a:lumOff val="10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AA6DDA0-45DD-4D3F-87DF-4730093385B5}" type="datetimeFigureOut">
              <a:rPr lang="en-US"/>
              <a:pPr>
                <a:defRPr/>
              </a:pPr>
              <a:t>7/9/2012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690906A-B7D8-41A8-9A49-1C36B19090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45.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emf"/><Relationship Id="rId7" Type="http://schemas.openxmlformats.org/officeDocument/2006/relationships/image" Target="../media/image21.jpe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4.xml"/><Relationship Id="rId16"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0.emf"/><Relationship Id="rId11" Type="http://schemas.openxmlformats.org/officeDocument/2006/relationships/image" Target="../media/image25.png"/><Relationship Id="rId5" Type="http://schemas.openxmlformats.org/officeDocument/2006/relationships/image" Target="../media/image19.emf"/><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0350" y="1778000"/>
            <a:ext cx="7969250" cy="1270000"/>
          </a:xfrm>
        </p:spPr>
        <p:txBody>
          <a:bodyPr>
            <a:normAutofit fontScale="90000"/>
          </a:bodyPr>
          <a:lstStyle/>
          <a:p>
            <a:pPr eaLnBrk="1" fontAlgn="auto" hangingPunct="1">
              <a:spcAft>
                <a:spcPts val="0"/>
              </a:spcAft>
              <a:defRPr/>
            </a:pPr>
            <a:r>
              <a:rPr lang="en-US" sz="3600" dirty="0" smtClean="0">
                <a:solidFill>
                  <a:schemeClr val="tx1">
                    <a:lumMod val="90000"/>
                    <a:lumOff val="10000"/>
                  </a:schemeClr>
                </a:solidFill>
              </a:rPr>
              <a:t>Electricity as a Transportation Fuel:</a:t>
            </a:r>
            <a:br>
              <a:rPr lang="en-US" sz="3600" dirty="0" smtClean="0">
                <a:solidFill>
                  <a:schemeClr val="tx1">
                    <a:lumMod val="90000"/>
                    <a:lumOff val="10000"/>
                  </a:schemeClr>
                </a:solidFill>
              </a:rPr>
            </a:br>
            <a:r>
              <a:rPr lang="en-US" sz="3100" dirty="0" smtClean="0">
                <a:solidFill>
                  <a:schemeClr val="tx1">
                    <a:lumMod val="90000"/>
                    <a:lumOff val="10000"/>
                  </a:schemeClr>
                </a:solidFill>
              </a:rPr>
              <a:t>What It Means for the Utility Business &amp; State Policy </a:t>
            </a:r>
            <a:endParaRPr lang="en-US" sz="3100" dirty="0">
              <a:solidFill>
                <a:schemeClr val="tx1">
                  <a:lumMod val="90000"/>
                  <a:lumOff val="10000"/>
                </a:schemeClr>
              </a:solidFill>
            </a:endParaRPr>
          </a:p>
        </p:txBody>
      </p:sp>
      <p:sp>
        <p:nvSpPr>
          <p:cNvPr id="12291" name="Subtitle 2"/>
          <p:cNvSpPr>
            <a:spLocks noGrp="1"/>
          </p:cNvSpPr>
          <p:nvPr>
            <p:ph type="subTitle" idx="1"/>
          </p:nvPr>
        </p:nvSpPr>
        <p:spPr bwMode="auto">
          <a:xfrm>
            <a:off x="1981200" y="3200400"/>
            <a:ext cx="5867400" cy="685800"/>
          </a:xfrm>
          <a:ln>
            <a:miter lim="800000"/>
            <a:headEnd/>
            <a:tailEnd/>
          </a:ln>
        </p:spPr>
        <p:txBody>
          <a:bodyPr vert="horz" wrap="square" lIns="91440" tIns="45720" rIns="91440" bIns="45720" numCol="1" anchor="t" anchorCtr="0" compatLnSpc="1">
            <a:prstTxWarp prst="textNoShape">
              <a:avLst/>
            </a:prstTxWarp>
            <a:normAutofit fontScale="92500" lnSpcReduction="10000"/>
          </a:bodyPr>
          <a:lstStyle/>
          <a:p>
            <a:pPr eaLnBrk="1" hangingPunct="1">
              <a:defRPr/>
            </a:pPr>
            <a:r>
              <a:rPr lang="en-US" sz="1800" smtClean="0">
                <a:solidFill>
                  <a:srgbClr val="174576"/>
                </a:solidFill>
              </a:rPr>
              <a:t>Becky Harsh </a:t>
            </a:r>
          </a:p>
          <a:p>
            <a:pPr eaLnBrk="1" hangingPunct="1">
              <a:defRPr/>
            </a:pPr>
            <a:r>
              <a:rPr lang="en-US" smtClean="0">
                <a:solidFill>
                  <a:srgbClr val="174576"/>
                </a:solidFill>
              </a:rPr>
              <a:t>Director of Retail Consumer Policy</a:t>
            </a:r>
          </a:p>
          <a:p>
            <a:pPr eaLnBrk="1" hangingPunct="1">
              <a:defRPr/>
            </a:pPr>
            <a:r>
              <a:rPr lang="en-US" smtClean="0">
                <a:solidFill>
                  <a:srgbClr val="174576"/>
                </a:solidFill>
              </a:rPr>
              <a:t>Edison Electric Institute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779463" y="295275"/>
            <a:ext cx="7583487" cy="1143000"/>
          </a:xfrm>
          <a:noFill/>
          <a:ln>
            <a:miter lim="800000"/>
            <a:headEnd/>
            <a:tailEnd/>
          </a:ln>
        </p:spPr>
        <p:txBody>
          <a:bodyPr vert="horz" wrap="square" lIns="91440" tIns="45720" rIns="91440" bIns="45720" numCol="1" compatLnSpc="1">
            <a:prstTxWarp prst="textNoShape">
              <a:avLst/>
            </a:prstTxWarp>
          </a:bodyPr>
          <a:lstStyle/>
          <a:p>
            <a:pPr eaLnBrk="1" hangingPunct="1"/>
            <a:r>
              <a:rPr lang="en-US" smtClean="0"/>
              <a:t>Utility Benefits </a:t>
            </a:r>
          </a:p>
        </p:txBody>
      </p:sp>
      <p:sp>
        <p:nvSpPr>
          <p:cNvPr id="21507" name="Content Placeholder 2"/>
          <p:cNvSpPr>
            <a:spLocks noGrp="1"/>
          </p:cNvSpPr>
          <p:nvPr>
            <p:ph idx="1"/>
          </p:nvPr>
        </p:nvSpPr>
        <p:spPr bwMode="auto">
          <a:xfrm>
            <a:off x="779463" y="1949450"/>
            <a:ext cx="7583487" cy="40068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t>Only Remaining Opportunity for Sustainable Load Growth</a:t>
            </a:r>
          </a:p>
          <a:p>
            <a:pPr eaLnBrk="1" hangingPunct="1"/>
            <a:r>
              <a:rPr lang="en-US" sz="2800" smtClean="0"/>
              <a:t>Operational Benefits &amp; Downward Pressure on Rates</a:t>
            </a:r>
          </a:p>
          <a:p>
            <a:pPr eaLnBrk="1" hangingPunct="1"/>
            <a:r>
              <a:rPr lang="en-US" sz="2800" smtClean="0"/>
              <a:t>Customer Engagement &amp; Satisfaction</a:t>
            </a:r>
          </a:p>
          <a:p>
            <a:pPr eaLnBrk="1" hangingPunct="1"/>
            <a:r>
              <a:rPr lang="en-US" sz="2800" smtClean="0"/>
              <a:t>Gateway for Utilities OR New Market Entrants to Offer Energy Products &amp; Services</a:t>
            </a:r>
          </a:p>
          <a:p>
            <a:pPr eaLnBrk="1" hangingPunct="1"/>
            <a:endParaRPr lang="en-US"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779463" y="-76200"/>
            <a:ext cx="7583487" cy="1143000"/>
          </a:xfrm>
          <a:noFill/>
          <a:ln>
            <a:miter lim="800000"/>
            <a:headEnd/>
            <a:tailEnd/>
          </a:ln>
        </p:spPr>
        <p:txBody>
          <a:bodyPr vert="horz" wrap="square" lIns="91440" tIns="45720" rIns="91440" bIns="45720" numCol="1" compatLnSpc="1">
            <a:prstTxWarp prst="textNoShape">
              <a:avLst/>
            </a:prstTxWarp>
          </a:bodyPr>
          <a:lstStyle/>
          <a:p>
            <a:pPr eaLnBrk="1" hangingPunct="1"/>
            <a:r>
              <a:rPr lang="en-US" sz="4000" smtClean="0">
                <a:solidFill>
                  <a:schemeClr val="tx1"/>
                </a:solidFill>
              </a:rPr>
              <a:t>Customers</a:t>
            </a:r>
          </a:p>
        </p:txBody>
      </p:sp>
      <p:pic>
        <p:nvPicPr>
          <p:cNvPr id="22531" name="Picture 2"/>
          <p:cNvPicPr>
            <a:picLocks noChangeAspect="1" noChangeArrowheads="1"/>
          </p:cNvPicPr>
          <p:nvPr/>
        </p:nvPicPr>
        <p:blipFill>
          <a:blip r:embed="rId3" cstate="print"/>
          <a:srcRect t="1778" b="10339"/>
          <a:stretch>
            <a:fillRect/>
          </a:stretch>
        </p:blipFill>
        <p:spPr bwMode="auto">
          <a:xfrm>
            <a:off x="209550" y="919163"/>
            <a:ext cx="8553450" cy="56340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bwMode="auto">
          <a:xfrm>
            <a:off x="779463" y="295275"/>
            <a:ext cx="7583487" cy="1143000"/>
          </a:xfrm>
          <a:noFill/>
          <a:ln>
            <a:miter lim="800000"/>
            <a:headEnd/>
            <a:tailEnd/>
          </a:ln>
        </p:spPr>
        <p:txBody>
          <a:bodyPr vert="horz" wrap="square" lIns="91440" tIns="45720" rIns="91440" bIns="45720" numCol="1" compatLnSpc="1">
            <a:prstTxWarp prst="textNoShape">
              <a:avLst/>
            </a:prstTxWarp>
          </a:bodyPr>
          <a:lstStyle/>
          <a:p>
            <a:pPr eaLnBrk="1" hangingPunct="1"/>
            <a:r>
              <a:rPr lang="en-US" smtClean="0"/>
              <a:t>New Market Entrants &amp; Competition</a:t>
            </a:r>
          </a:p>
        </p:txBody>
      </p:sp>
      <p:pic>
        <p:nvPicPr>
          <p:cNvPr id="23555" name="Picture 7" descr="index_pic_01"/>
          <p:cNvPicPr>
            <a:picLocks noChangeAspect="1" noChangeArrowheads="1"/>
          </p:cNvPicPr>
          <p:nvPr/>
        </p:nvPicPr>
        <p:blipFill>
          <a:blip r:embed="rId3" cstate="print"/>
          <a:srcRect/>
          <a:stretch>
            <a:fillRect/>
          </a:stretch>
        </p:blipFill>
        <p:spPr bwMode="auto">
          <a:xfrm>
            <a:off x="127000" y="4572000"/>
            <a:ext cx="5511800" cy="2054225"/>
          </a:xfrm>
          <a:prstGeom prst="rect">
            <a:avLst/>
          </a:prstGeom>
          <a:noFill/>
          <a:ln w="9525">
            <a:noFill/>
            <a:miter lim="800000"/>
            <a:headEnd/>
            <a:tailEnd/>
          </a:ln>
        </p:spPr>
      </p:pic>
      <p:pic>
        <p:nvPicPr>
          <p:cNvPr id="23556" name="Picture 8" descr="nissan-01-05"/>
          <p:cNvPicPr>
            <a:picLocks noChangeAspect="1" noChangeArrowheads="1"/>
          </p:cNvPicPr>
          <p:nvPr/>
        </p:nvPicPr>
        <p:blipFill>
          <a:blip r:embed="rId4" cstate="print"/>
          <a:srcRect t="10767"/>
          <a:stretch>
            <a:fillRect/>
          </a:stretch>
        </p:blipFill>
        <p:spPr bwMode="auto">
          <a:xfrm>
            <a:off x="5638800" y="1295400"/>
            <a:ext cx="3352800" cy="2525713"/>
          </a:xfrm>
          <a:prstGeom prst="rect">
            <a:avLst/>
          </a:prstGeom>
          <a:noFill/>
          <a:ln w="9525">
            <a:noFill/>
            <a:miter lim="800000"/>
            <a:headEnd/>
            <a:tailEnd/>
          </a:ln>
        </p:spPr>
      </p:pic>
      <p:pic>
        <p:nvPicPr>
          <p:cNvPr id="23557" name="Picture 9" descr="img_01"/>
          <p:cNvPicPr>
            <a:picLocks noChangeAspect="1" noChangeArrowheads="1"/>
          </p:cNvPicPr>
          <p:nvPr/>
        </p:nvPicPr>
        <p:blipFill>
          <a:blip r:embed="rId5" cstate="print"/>
          <a:srcRect/>
          <a:stretch>
            <a:fillRect/>
          </a:stretch>
        </p:blipFill>
        <p:spPr bwMode="auto">
          <a:xfrm>
            <a:off x="3476625" y="2695575"/>
            <a:ext cx="2314575" cy="1724025"/>
          </a:xfrm>
          <a:prstGeom prst="rect">
            <a:avLst/>
          </a:prstGeom>
          <a:noFill/>
          <a:ln w="9525">
            <a:noFill/>
            <a:miter lim="800000"/>
            <a:headEnd/>
            <a:tailEnd/>
          </a:ln>
        </p:spPr>
      </p:pic>
      <p:pic>
        <p:nvPicPr>
          <p:cNvPr id="23558" name="Picture 8" descr="Drive-Green-for-Life-Ford-SunPower"/>
          <p:cNvPicPr>
            <a:picLocks noChangeAspect="1" noChangeArrowheads="1"/>
          </p:cNvPicPr>
          <p:nvPr/>
        </p:nvPicPr>
        <p:blipFill>
          <a:blip r:embed="rId6" cstate="print"/>
          <a:srcRect/>
          <a:stretch>
            <a:fillRect/>
          </a:stretch>
        </p:blipFill>
        <p:spPr bwMode="auto">
          <a:xfrm>
            <a:off x="5638800" y="3886200"/>
            <a:ext cx="3352800" cy="2795588"/>
          </a:xfrm>
          <a:prstGeom prst="rect">
            <a:avLst/>
          </a:prstGeom>
          <a:noFill/>
          <a:ln w="9525">
            <a:noFill/>
            <a:miter lim="800000"/>
            <a:headEnd/>
            <a:tailEnd/>
          </a:ln>
        </p:spPr>
      </p:pic>
      <p:pic>
        <p:nvPicPr>
          <p:cNvPr id="23559" name="Picture 7" descr="onstar%20smart%20grid"/>
          <p:cNvPicPr>
            <a:picLocks noChangeAspect="1" noChangeArrowheads="1"/>
          </p:cNvPicPr>
          <p:nvPr/>
        </p:nvPicPr>
        <p:blipFill>
          <a:blip r:embed="rId7" cstate="print"/>
          <a:srcRect/>
          <a:stretch>
            <a:fillRect/>
          </a:stretch>
        </p:blipFill>
        <p:spPr bwMode="auto">
          <a:xfrm>
            <a:off x="152400" y="1295400"/>
            <a:ext cx="3505200" cy="2365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5867400" y="4572000"/>
            <a:ext cx="2971800" cy="1981200"/>
          </a:xfrm>
          <a:prstGeom prst="roundRect">
            <a:avLst/>
          </a:prstGeom>
          <a:solidFill>
            <a:srgbClr val="0C0B1F"/>
          </a:solidFill>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en-US"/>
          </a:p>
        </p:txBody>
      </p:sp>
      <p:sp>
        <p:nvSpPr>
          <p:cNvPr id="6" name="Rounded Rectangle 5"/>
          <p:cNvSpPr/>
          <p:nvPr/>
        </p:nvSpPr>
        <p:spPr>
          <a:xfrm>
            <a:off x="5791200" y="1828800"/>
            <a:ext cx="3048000" cy="2286000"/>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en-US"/>
          </a:p>
        </p:txBody>
      </p:sp>
      <p:sp>
        <p:nvSpPr>
          <p:cNvPr id="24584" name="Title 1"/>
          <p:cNvSpPr>
            <a:spLocks noGrp="1"/>
          </p:cNvSpPr>
          <p:nvPr>
            <p:ph type="title"/>
          </p:nvPr>
        </p:nvSpPr>
        <p:spPr bwMode="auto">
          <a:xfrm>
            <a:off x="779463" y="295275"/>
            <a:ext cx="7583487" cy="1143000"/>
          </a:xfrm>
          <a:noFill/>
          <a:ln>
            <a:miter lim="800000"/>
            <a:headEnd/>
            <a:tailEnd/>
          </a:ln>
        </p:spPr>
        <p:txBody>
          <a:bodyPr vert="horz" wrap="square" lIns="91440" tIns="45720" rIns="91440" bIns="45720" numCol="1" compatLnSpc="1">
            <a:prstTxWarp prst="textNoShape">
              <a:avLst/>
            </a:prstTxWarp>
          </a:bodyPr>
          <a:lstStyle/>
          <a:p>
            <a:pPr eaLnBrk="1" hangingPunct="1"/>
            <a:r>
              <a:rPr lang="en-US" smtClean="0"/>
              <a:t>Electricity: Plug Into Its Potential</a:t>
            </a:r>
          </a:p>
        </p:txBody>
      </p:sp>
      <p:sp>
        <p:nvSpPr>
          <p:cNvPr id="24585" name="Content Placeholder 2"/>
          <p:cNvSpPr>
            <a:spLocks noGrp="1"/>
          </p:cNvSpPr>
          <p:nvPr>
            <p:ph idx="1"/>
          </p:nvPr>
        </p:nvSpPr>
        <p:spPr bwMode="auto">
          <a:xfrm>
            <a:off x="685800" y="2241550"/>
            <a:ext cx="5468938" cy="40068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600" smtClean="0"/>
              <a:t>Costs $1 per gallon!</a:t>
            </a:r>
          </a:p>
          <a:p>
            <a:pPr eaLnBrk="1" hangingPunct="1"/>
            <a:r>
              <a:rPr lang="en-US" sz="3600" smtClean="0"/>
              <a:t>Domestically produced</a:t>
            </a:r>
          </a:p>
          <a:p>
            <a:pPr eaLnBrk="1" hangingPunct="1"/>
            <a:r>
              <a:rPr lang="en-US" sz="3600" smtClean="0"/>
              <a:t>Multiple supply sources</a:t>
            </a:r>
          </a:p>
          <a:p>
            <a:pPr eaLnBrk="1" hangingPunct="1"/>
            <a:r>
              <a:rPr lang="en-US" sz="3600" smtClean="0"/>
              <a:t>Existing delivery system </a:t>
            </a:r>
          </a:p>
        </p:txBody>
      </p:sp>
      <p:pic>
        <p:nvPicPr>
          <p:cNvPr id="24586" name="Picture 2"/>
          <p:cNvPicPr>
            <a:picLocks noChangeAspect="1" noChangeArrowheads="1"/>
          </p:cNvPicPr>
          <p:nvPr/>
        </p:nvPicPr>
        <p:blipFill>
          <a:blip r:embed="rId3" cstate="print"/>
          <a:srcRect l="36365" t="34941" r="32323" b="37904"/>
          <a:stretch>
            <a:fillRect/>
          </a:stretch>
        </p:blipFill>
        <p:spPr bwMode="auto">
          <a:xfrm>
            <a:off x="5943600" y="1905000"/>
            <a:ext cx="2743200" cy="2133600"/>
          </a:xfrm>
          <a:prstGeom prst="rect">
            <a:avLst/>
          </a:prstGeom>
          <a:noFill/>
          <a:ln w="9525">
            <a:noFill/>
            <a:miter lim="800000"/>
            <a:headEnd/>
            <a:tailEnd/>
          </a:ln>
        </p:spPr>
      </p:pic>
      <p:pic>
        <p:nvPicPr>
          <p:cNvPr id="24587" name="Picture 4"/>
          <p:cNvPicPr>
            <a:picLocks noChangeAspect="1" noChangeArrowheads="1"/>
          </p:cNvPicPr>
          <p:nvPr/>
        </p:nvPicPr>
        <p:blipFill>
          <a:blip r:embed="rId4" cstate="print"/>
          <a:srcRect l="33333" t="38774" r="20512" b="28197"/>
          <a:stretch>
            <a:fillRect/>
          </a:stretch>
        </p:blipFill>
        <p:spPr bwMode="auto">
          <a:xfrm>
            <a:off x="6019800" y="4724400"/>
            <a:ext cx="2624138"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nvGraphicFramePr>
        <p:xfrm>
          <a:off x="228600" y="152400"/>
          <a:ext cx="8610600" cy="6477000"/>
        </p:xfrm>
        <a:graphic>
          <a:graphicData uri="http://schemas.openxmlformats.org/drawingml/2006/chart">
            <c:chart xmlns:c="http://schemas.openxmlformats.org/drawingml/2006/chart" xmlns:r="http://schemas.openxmlformats.org/officeDocument/2006/relationships" r:id="rId3"/>
          </a:graphicData>
        </a:graphic>
      </p:graphicFrame>
      <p:pic>
        <p:nvPicPr>
          <p:cNvPr id="25603" name="Picture 7" descr="10_EEInewlogo_sig.gif"/>
          <p:cNvPicPr>
            <a:picLocks noChangeAspect="1" noChangeArrowheads="1"/>
          </p:cNvPicPr>
          <p:nvPr/>
        </p:nvPicPr>
        <p:blipFill>
          <a:blip r:embed="rId4" cstate="print"/>
          <a:srcRect b="44444"/>
          <a:stretch>
            <a:fillRect/>
          </a:stretch>
        </p:blipFill>
        <p:spPr bwMode="auto">
          <a:xfrm>
            <a:off x="457200" y="6096000"/>
            <a:ext cx="2324100" cy="304800"/>
          </a:xfrm>
          <a:prstGeom prst="rect">
            <a:avLst/>
          </a:prstGeom>
          <a:noFill/>
          <a:ln w="9525">
            <a:noFill/>
            <a:miter lim="800000"/>
            <a:headEnd/>
            <a:tailEnd/>
          </a:ln>
        </p:spPr>
      </p:pic>
      <p:sp>
        <p:nvSpPr>
          <p:cNvPr id="25604" name="TextBox 8"/>
          <p:cNvSpPr txBox="1">
            <a:spLocks noChangeArrowheads="1"/>
          </p:cNvSpPr>
          <p:nvPr/>
        </p:nvSpPr>
        <p:spPr bwMode="auto">
          <a:xfrm>
            <a:off x="533400" y="6411913"/>
            <a:ext cx="8077200" cy="427037"/>
          </a:xfrm>
          <a:prstGeom prst="rect">
            <a:avLst/>
          </a:prstGeom>
          <a:noFill/>
          <a:ln w="9525">
            <a:noFill/>
            <a:miter lim="800000"/>
            <a:headEnd/>
            <a:tailEnd/>
          </a:ln>
        </p:spPr>
        <p:txBody>
          <a:bodyPr>
            <a:spAutoFit/>
          </a:bodyPr>
          <a:lstStyle/>
          <a:p>
            <a:pPr algn="ctr">
              <a:lnSpc>
                <a:spcPts val="1300"/>
              </a:lnSpc>
            </a:pPr>
            <a:r>
              <a:rPr lang="en-US" sz="800" b="1"/>
              <a:t>*Based on a plug-in electric vehicle with an efficiency of 3.4 miles per kWh and an internal combustion engine vehicle with a 30mpg rating.</a:t>
            </a:r>
          </a:p>
          <a:p>
            <a:pPr algn="ctr">
              <a:lnSpc>
                <a:spcPts val="1300"/>
              </a:lnSpc>
            </a:pPr>
            <a:r>
              <a:rPr lang="en-US" sz="800" b="1" i="1"/>
              <a:t>  Source: Energy Information Administration, Short-Term Energy Outlook, June 2012. </a:t>
            </a:r>
            <a:r>
              <a:rPr lang="en-US" sz="800" b="1"/>
              <a:t>Data compiled, converted, and presented by the Edison Electric Institute.</a:t>
            </a:r>
            <a:endParaRPr lang="en-US" sz="800" b="1" i="1"/>
          </a:p>
        </p:txBody>
      </p:sp>
      <p:sp>
        <p:nvSpPr>
          <p:cNvPr id="25605" name="TextBox 1"/>
          <p:cNvSpPr txBox="1">
            <a:spLocks noChangeArrowheads="1"/>
          </p:cNvSpPr>
          <p:nvPr/>
        </p:nvSpPr>
        <p:spPr bwMode="auto">
          <a:xfrm>
            <a:off x="7848600" y="762000"/>
            <a:ext cx="914400" cy="228600"/>
          </a:xfrm>
          <a:prstGeom prst="rect">
            <a:avLst/>
          </a:prstGeom>
          <a:noFill/>
          <a:ln w="9525">
            <a:noFill/>
            <a:miter lim="800000"/>
            <a:headEnd/>
            <a:tailEnd/>
          </a:ln>
        </p:spPr>
        <p:txBody>
          <a:bodyPr/>
          <a:lstStyle/>
          <a:p>
            <a:r>
              <a:rPr lang="en-US" sz="1200" b="1"/>
              <a:t>Forecast</a:t>
            </a:r>
          </a:p>
        </p:txBody>
      </p:sp>
      <p:sp>
        <p:nvSpPr>
          <p:cNvPr id="11" name="Rectangle 10"/>
          <p:cNvSpPr/>
          <p:nvPr/>
        </p:nvSpPr>
        <p:spPr>
          <a:xfrm>
            <a:off x="8153400" y="1066800"/>
            <a:ext cx="304800" cy="4648200"/>
          </a:xfrm>
          <a:prstGeom prst="rect">
            <a:avLst/>
          </a:prstGeom>
          <a:solidFill>
            <a:schemeClr val="bg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Arrow Connector 11"/>
          <p:cNvCxnSpPr/>
          <p:nvPr/>
        </p:nvCxnSpPr>
        <p:spPr>
          <a:xfrm>
            <a:off x="1600200" y="1676400"/>
            <a:ext cx="304800" cy="3810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608" name="TextBox 12"/>
          <p:cNvSpPr txBox="1">
            <a:spLocks noChangeArrowheads="1"/>
          </p:cNvSpPr>
          <p:nvPr/>
        </p:nvSpPr>
        <p:spPr bwMode="auto">
          <a:xfrm>
            <a:off x="1143000" y="1447800"/>
            <a:ext cx="1219200" cy="400050"/>
          </a:xfrm>
          <a:prstGeom prst="rect">
            <a:avLst/>
          </a:prstGeom>
          <a:noFill/>
          <a:ln w="9525">
            <a:noFill/>
            <a:miter lim="800000"/>
            <a:headEnd/>
            <a:tailEnd/>
          </a:ln>
        </p:spPr>
        <p:txBody>
          <a:bodyPr>
            <a:spAutoFit/>
          </a:bodyPr>
          <a:lstStyle/>
          <a:p>
            <a:r>
              <a:rPr lang="en-US" sz="1000" b="1"/>
              <a:t>Iran-Iraq war starts</a:t>
            </a:r>
          </a:p>
        </p:txBody>
      </p:sp>
      <p:cxnSp>
        <p:nvCxnSpPr>
          <p:cNvPr id="14" name="Straight Arrow Connector 13"/>
          <p:cNvCxnSpPr/>
          <p:nvPr/>
        </p:nvCxnSpPr>
        <p:spPr>
          <a:xfrm rot="5400000" flipH="1" flipV="1">
            <a:off x="1371600" y="3429000"/>
            <a:ext cx="533400" cy="76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610" name="TextBox 14"/>
          <p:cNvSpPr txBox="1">
            <a:spLocks noChangeArrowheads="1"/>
          </p:cNvSpPr>
          <p:nvPr/>
        </p:nvSpPr>
        <p:spPr bwMode="auto">
          <a:xfrm>
            <a:off x="914400" y="3657600"/>
            <a:ext cx="1676400" cy="400050"/>
          </a:xfrm>
          <a:prstGeom prst="rect">
            <a:avLst/>
          </a:prstGeom>
          <a:noFill/>
          <a:ln w="9525">
            <a:noFill/>
            <a:miter lim="800000"/>
            <a:headEnd/>
            <a:tailEnd/>
          </a:ln>
        </p:spPr>
        <p:txBody>
          <a:bodyPr>
            <a:spAutoFit/>
          </a:bodyPr>
          <a:lstStyle/>
          <a:p>
            <a:r>
              <a:rPr lang="en-US" sz="1000" b="1"/>
              <a:t>Iranian Revolution, 1979 Energy Crisis</a:t>
            </a:r>
          </a:p>
        </p:txBody>
      </p:sp>
      <p:sp>
        <p:nvSpPr>
          <p:cNvPr id="25611" name="TextBox 15"/>
          <p:cNvSpPr txBox="1">
            <a:spLocks noChangeArrowheads="1"/>
          </p:cNvSpPr>
          <p:nvPr/>
        </p:nvSpPr>
        <p:spPr bwMode="auto">
          <a:xfrm>
            <a:off x="2286000" y="2057400"/>
            <a:ext cx="1219200" cy="246063"/>
          </a:xfrm>
          <a:prstGeom prst="rect">
            <a:avLst/>
          </a:prstGeom>
          <a:noFill/>
          <a:ln w="9525">
            <a:noFill/>
            <a:miter lim="800000"/>
            <a:headEnd/>
            <a:tailEnd/>
          </a:ln>
        </p:spPr>
        <p:txBody>
          <a:bodyPr>
            <a:spAutoFit/>
          </a:bodyPr>
          <a:lstStyle/>
          <a:p>
            <a:r>
              <a:rPr lang="en-US" sz="1000" b="1"/>
              <a:t>‘80 Recession</a:t>
            </a:r>
          </a:p>
        </p:txBody>
      </p:sp>
      <p:cxnSp>
        <p:nvCxnSpPr>
          <p:cNvPr id="17" name="Straight Arrow Connector 16"/>
          <p:cNvCxnSpPr/>
          <p:nvPr/>
        </p:nvCxnSpPr>
        <p:spPr>
          <a:xfrm flipH="1">
            <a:off x="2133600" y="1600200"/>
            <a:ext cx="304800" cy="457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613" name="TextBox 17"/>
          <p:cNvSpPr txBox="1">
            <a:spLocks noChangeArrowheads="1"/>
          </p:cNvSpPr>
          <p:nvPr/>
        </p:nvSpPr>
        <p:spPr bwMode="auto">
          <a:xfrm>
            <a:off x="2209800" y="1371600"/>
            <a:ext cx="1752600" cy="246063"/>
          </a:xfrm>
          <a:prstGeom prst="rect">
            <a:avLst/>
          </a:prstGeom>
          <a:noFill/>
          <a:ln w="9525">
            <a:noFill/>
            <a:miter lim="800000"/>
            <a:headEnd/>
            <a:tailEnd/>
          </a:ln>
        </p:spPr>
        <p:txBody>
          <a:bodyPr>
            <a:spAutoFit/>
          </a:bodyPr>
          <a:lstStyle/>
          <a:p>
            <a:r>
              <a:rPr lang="en-US" sz="1000" b="1"/>
              <a:t>‘81-’82 Recession starts</a:t>
            </a:r>
          </a:p>
        </p:txBody>
      </p:sp>
      <p:cxnSp>
        <p:nvCxnSpPr>
          <p:cNvPr id="19" name="Straight Arrow Connector 18"/>
          <p:cNvCxnSpPr/>
          <p:nvPr/>
        </p:nvCxnSpPr>
        <p:spPr>
          <a:xfrm flipH="1">
            <a:off x="3048000" y="3048000"/>
            <a:ext cx="152400" cy="609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615" name="TextBox 19"/>
          <p:cNvSpPr txBox="1">
            <a:spLocks noChangeArrowheads="1"/>
          </p:cNvSpPr>
          <p:nvPr/>
        </p:nvSpPr>
        <p:spPr bwMode="auto">
          <a:xfrm>
            <a:off x="2895600" y="2724150"/>
            <a:ext cx="1066800" cy="400050"/>
          </a:xfrm>
          <a:prstGeom prst="rect">
            <a:avLst/>
          </a:prstGeom>
          <a:noFill/>
          <a:ln w="9525">
            <a:noFill/>
            <a:miter lim="800000"/>
            <a:headEnd/>
            <a:tailEnd/>
          </a:ln>
        </p:spPr>
        <p:txBody>
          <a:bodyPr>
            <a:spAutoFit/>
          </a:bodyPr>
          <a:lstStyle/>
          <a:p>
            <a:r>
              <a:rPr lang="en-US" sz="1000" b="1"/>
              <a:t>Crude Oil Price Collapse</a:t>
            </a:r>
          </a:p>
        </p:txBody>
      </p:sp>
      <p:cxnSp>
        <p:nvCxnSpPr>
          <p:cNvPr id="21" name="Straight Arrow Connector 20"/>
          <p:cNvCxnSpPr/>
          <p:nvPr/>
        </p:nvCxnSpPr>
        <p:spPr>
          <a:xfrm rot="16200000" flipH="1">
            <a:off x="5219700" y="3924300"/>
            <a:ext cx="609600" cy="76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617" name="TextBox 21"/>
          <p:cNvSpPr txBox="1">
            <a:spLocks noChangeArrowheads="1"/>
          </p:cNvSpPr>
          <p:nvPr/>
        </p:nvSpPr>
        <p:spPr bwMode="auto">
          <a:xfrm>
            <a:off x="4800600" y="3429000"/>
            <a:ext cx="1143000" cy="400050"/>
          </a:xfrm>
          <a:prstGeom prst="rect">
            <a:avLst/>
          </a:prstGeom>
          <a:noFill/>
          <a:ln w="9525">
            <a:noFill/>
            <a:miter lim="800000"/>
            <a:headEnd/>
            <a:tailEnd/>
          </a:ln>
        </p:spPr>
        <p:txBody>
          <a:bodyPr>
            <a:spAutoFit/>
          </a:bodyPr>
          <a:lstStyle/>
          <a:p>
            <a:r>
              <a:rPr lang="en-US" sz="1000" b="1"/>
              <a:t>Asian Financial Crisis</a:t>
            </a:r>
          </a:p>
        </p:txBody>
      </p:sp>
      <p:sp>
        <p:nvSpPr>
          <p:cNvPr id="25618" name="TextBox 22"/>
          <p:cNvSpPr txBox="1">
            <a:spLocks noChangeArrowheads="1"/>
          </p:cNvSpPr>
          <p:nvPr/>
        </p:nvSpPr>
        <p:spPr bwMode="auto">
          <a:xfrm>
            <a:off x="5029200" y="3124200"/>
            <a:ext cx="1295400" cy="246063"/>
          </a:xfrm>
          <a:prstGeom prst="rect">
            <a:avLst/>
          </a:prstGeom>
          <a:noFill/>
          <a:ln w="9525">
            <a:noFill/>
            <a:miter lim="800000"/>
            <a:headEnd/>
            <a:tailEnd/>
          </a:ln>
        </p:spPr>
        <p:txBody>
          <a:bodyPr>
            <a:spAutoFit/>
          </a:bodyPr>
          <a:lstStyle/>
          <a:p>
            <a:r>
              <a:rPr lang="en-US" sz="1000" b="1"/>
              <a:t>‘01 Recession</a:t>
            </a:r>
          </a:p>
        </p:txBody>
      </p:sp>
      <p:cxnSp>
        <p:nvCxnSpPr>
          <p:cNvPr id="24" name="Straight Arrow Connector 23"/>
          <p:cNvCxnSpPr/>
          <p:nvPr/>
        </p:nvCxnSpPr>
        <p:spPr>
          <a:xfrm>
            <a:off x="5791200" y="3276600"/>
            <a:ext cx="304800" cy="914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25" name="Straight Arrow Connector 24"/>
          <p:cNvCxnSpPr/>
          <p:nvPr/>
        </p:nvCxnSpPr>
        <p:spPr>
          <a:xfrm rot="16200000" flipH="1">
            <a:off x="5905500" y="3162300"/>
            <a:ext cx="609600" cy="228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621" name="TextBox 25"/>
          <p:cNvSpPr txBox="1">
            <a:spLocks noChangeArrowheads="1"/>
          </p:cNvSpPr>
          <p:nvPr/>
        </p:nvSpPr>
        <p:spPr bwMode="auto">
          <a:xfrm>
            <a:off x="5410200" y="2801938"/>
            <a:ext cx="1219200" cy="246062"/>
          </a:xfrm>
          <a:prstGeom prst="rect">
            <a:avLst/>
          </a:prstGeom>
          <a:noFill/>
          <a:ln w="9525">
            <a:noFill/>
            <a:miter lim="800000"/>
            <a:headEnd/>
            <a:tailEnd/>
          </a:ln>
        </p:spPr>
        <p:txBody>
          <a:bodyPr>
            <a:spAutoFit/>
          </a:bodyPr>
          <a:lstStyle/>
          <a:p>
            <a:r>
              <a:rPr lang="en-US" sz="1000" b="1"/>
              <a:t>US Invades Iraq</a:t>
            </a:r>
          </a:p>
        </p:txBody>
      </p:sp>
      <p:sp>
        <p:nvSpPr>
          <p:cNvPr id="25622" name="TextBox 26"/>
          <p:cNvSpPr txBox="1">
            <a:spLocks noChangeArrowheads="1"/>
          </p:cNvSpPr>
          <p:nvPr/>
        </p:nvSpPr>
        <p:spPr bwMode="auto">
          <a:xfrm>
            <a:off x="5715000" y="1905000"/>
            <a:ext cx="1219200" cy="400050"/>
          </a:xfrm>
          <a:prstGeom prst="rect">
            <a:avLst/>
          </a:prstGeom>
          <a:noFill/>
          <a:ln w="9525">
            <a:noFill/>
            <a:miter lim="800000"/>
            <a:headEnd/>
            <a:tailEnd/>
          </a:ln>
        </p:spPr>
        <p:txBody>
          <a:bodyPr>
            <a:spAutoFit/>
          </a:bodyPr>
          <a:lstStyle/>
          <a:p>
            <a:r>
              <a:rPr lang="en-US" sz="1000" b="1"/>
              <a:t>Hurricane Katrina</a:t>
            </a:r>
          </a:p>
        </p:txBody>
      </p:sp>
      <p:sp>
        <p:nvSpPr>
          <p:cNvPr id="25623" name="TextBox 27"/>
          <p:cNvSpPr txBox="1">
            <a:spLocks noChangeArrowheads="1"/>
          </p:cNvSpPr>
          <p:nvPr/>
        </p:nvSpPr>
        <p:spPr bwMode="auto">
          <a:xfrm>
            <a:off x="6477000" y="3810000"/>
            <a:ext cx="1295400" cy="400050"/>
          </a:xfrm>
          <a:prstGeom prst="rect">
            <a:avLst/>
          </a:prstGeom>
          <a:noFill/>
          <a:ln w="9525">
            <a:noFill/>
            <a:miter lim="800000"/>
            <a:headEnd/>
            <a:tailEnd/>
          </a:ln>
        </p:spPr>
        <p:txBody>
          <a:bodyPr>
            <a:spAutoFit/>
          </a:bodyPr>
          <a:lstStyle/>
          <a:p>
            <a:r>
              <a:rPr lang="en-US" sz="1000" b="1"/>
              <a:t>‘07-’09 Financial </a:t>
            </a:r>
          </a:p>
          <a:p>
            <a:r>
              <a:rPr lang="en-US" sz="1000" b="1"/>
              <a:t>Crisis starts</a:t>
            </a:r>
          </a:p>
        </p:txBody>
      </p:sp>
      <p:cxnSp>
        <p:nvCxnSpPr>
          <p:cNvPr id="29" name="Straight Arrow Connector 28"/>
          <p:cNvCxnSpPr/>
          <p:nvPr/>
        </p:nvCxnSpPr>
        <p:spPr>
          <a:xfrm>
            <a:off x="6248400" y="2209800"/>
            <a:ext cx="533400"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625" name="TextBox 29"/>
          <p:cNvSpPr txBox="1">
            <a:spLocks noChangeArrowheads="1"/>
          </p:cNvSpPr>
          <p:nvPr/>
        </p:nvSpPr>
        <p:spPr bwMode="auto">
          <a:xfrm>
            <a:off x="6248400" y="1676400"/>
            <a:ext cx="1219200" cy="246063"/>
          </a:xfrm>
          <a:prstGeom prst="rect">
            <a:avLst/>
          </a:prstGeom>
          <a:noFill/>
          <a:ln w="9525">
            <a:noFill/>
            <a:miter lim="800000"/>
            <a:headEnd/>
            <a:tailEnd/>
          </a:ln>
        </p:spPr>
        <p:txBody>
          <a:bodyPr>
            <a:spAutoFit/>
          </a:bodyPr>
          <a:lstStyle/>
          <a:p>
            <a:r>
              <a:rPr lang="en-US" sz="1000" b="1"/>
              <a:t>Hurricane Rita</a:t>
            </a:r>
          </a:p>
        </p:txBody>
      </p:sp>
      <p:cxnSp>
        <p:nvCxnSpPr>
          <p:cNvPr id="31" name="Straight Arrow Connector 30"/>
          <p:cNvCxnSpPr/>
          <p:nvPr/>
        </p:nvCxnSpPr>
        <p:spPr>
          <a:xfrm rot="16200000" flipH="1">
            <a:off x="6705600" y="2003425"/>
            <a:ext cx="457200" cy="152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627" name="TextBox 31"/>
          <p:cNvSpPr txBox="1">
            <a:spLocks noChangeArrowheads="1"/>
          </p:cNvSpPr>
          <p:nvPr/>
        </p:nvSpPr>
        <p:spPr bwMode="auto">
          <a:xfrm>
            <a:off x="6324600" y="1200150"/>
            <a:ext cx="1066800" cy="400050"/>
          </a:xfrm>
          <a:prstGeom prst="rect">
            <a:avLst/>
          </a:prstGeom>
          <a:noFill/>
          <a:ln w="9525">
            <a:noFill/>
            <a:miter lim="800000"/>
            <a:headEnd/>
            <a:tailEnd/>
          </a:ln>
        </p:spPr>
        <p:txBody>
          <a:bodyPr>
            <a:spAutoFit/>
          </a:bodyPr>
          <a:lstStyle/>
          <a:p>
            <a:r>
              <a:rPr lang="en-US" sz="1000" b="1"/>
              <a:t>Hurricanes Ike &amp; Gustav</a:t>
            </a:r>
          </a:p>
        </p:txBody>
      </p:sp>
      <p:cxnSp>
        <p:nvCxnSpPr>
          <p:cNvPr id="33" name="Straight Arrow Connector 32"/>
          <p:cNvCxnSpPr/>
          <p:nvPr/>
        </p:nvCxnSpPr>
        <p:spPr>
          <a:xfrm flipV="1">
            <a:off x="7315200" y="2895600"/>
            <a:ext cx="152400" cy="990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34" name="Straight Arrow Connector 33"/>
          <p:cNvCxnSpPr/>
          <p:nvPr/>
        </p:nvCxnSpPr>
        <p:spPr>
          <a:xfrm rot="16200000" flipV="1">
            <a:off x="8001000" y="2362200"/>
            <a:ext cx="533400" cy="762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630" name="TextBox 34"/>
          <p:cNvSpPr txBox="1">
            <a:spLocks noChangeArrowheads="1"/>
          </p:cNvSpPr>
          <p:nvPr/>
        </p:nvSpPr>
        <p:spPr bwMode="auto">
          <a:xfrm>
            <a:off x="8077200" y="2667000"/>
            <a:ext cx="609600" cy="246063"/>
          </a:xfrm>
          <a:prstGeom prst="rect">
            <a:avLst/>
          </a:prstGeom>
          <a:noFill/>
          <a:ln w="9525">
            <a:noFill/>
            <a:miter lim="800000"/>
            <a:headEnd/>
            <a:tailEnd/>
          </a:ln>
        </p:spPr>
        <p:txBody>
          <a:bodyPr>
            <a:spAutoFit/>
          </a:bodyPr>
          <a:lstStyle/>
          <a:p>
            <a:r>
              <a:rPr lang="en-US" sz="1000" b="1"/>
              <a:t>???</a:t>
            </a:r>
          </a:p>
        </p:txBody>
      </p:sp>
      <p:sp>
        <p:nvSpPr>
          <p:cNvPr id="25631" name="TextBox 1"/>
          <p:cNvSpPr txBox="1">
            <a:spLocks noChangeArrowheads="1"/>
          </p:cNvSpPr>
          <p:nvPr/>
        </p:nvSpPr>
        <p:spPr bwMode="auto">
          <a:xfrm>
            <a:off x="4114800" y="2514600"/>
            <a:ext cx="990600" cy="685800"/>
          </a:xfrm>
          <a:prstGeom prst="rect">
            <a:avLst/>
          </a:prstGeom>
          <a:noFill/>
          <a:ln w="9525">
            <a:noFill/>
            <a:miter lim="800000"/>
            <a:headEnd/>
            <a:tailEnd/>
          </a:ln>
        </p:spPr>
        <p:txBody>
          <a:bodyPr/>
          <a:lstStyle/>
          <a:p>
            <a:r>
              <a:rPr lang="en-US" sz="1000" b="1"/>
              <a:t>Iraq invades Kuwait, 1990 Oil shock</a:t>
            </a:r>
          </a:p>
        </p:txBody>
      </p:sp>
      <p:cxnSp>
        <p:nvCxnSpPr>
          <p:cNvPr id="37" name="Straight Arrow Connector 36"/>
          <p:cNvCxnSpPr/>
          <p:nvPr/>
        </p:nvCxnSpPr>
        <p:spPr>
          <a:xfrm flipH="1">
            <a:off x="3962400" y="2971800"/>
            <a:ext cx="533400" cy="3810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633" name="TextBox 37"/>
          <p:cNvSpPr txBox="1">
            <a:spLocks noChangeArrowheads="1"/>
          </p:cNvSpPr>
          <p:nvPr/>
        </p:nvSpPr>
        <p:spPr bwMode="auto">
          <a:xfrm>
            <a:off x="7391400" y="1198563"/>
            <a:ext cx="1066800" cy="554037"/>
          </a:xfrm>
          <a:prstGeom prst="rect">
            <a:avLst/>
          </a:prstGeom>
          <a:noFill/>
          <a:ln w="9525">
            <a:noFill/>
            <a:miter lim="800000"/>
            <a:headEnd/>
            <a:tailEnd/>
          </a:ln>
        </p:spPr>
        <p:txBody>
          <a:bodyPr>
            <a:spAutoFit/>
          </a:bodyPr>
          <a:lstStyle/>
          <a:p>
            <a:r>
              <a:rPr lang="en-US" sz="1000" b="1"/>
              <a:t>Middle East Revolutions &amp; Civil Wars</a:t>
            </a:r>
          </a:p>
        </p:txBody>
      </p:sp>
      <p:cxnSp>
        <p:nvCxnSpPr>
          <p:cNvPr id="39" name="Straight Arrow Connector 38"/>
          <p:cNvCxnSpPr/>
          <p:nvPr/>
        </p:nvCxnSpPr>
        <p:spPr>
          <a:xfrm>
            <a:off x="7772400" y="1600200"/>
            <a:ext cx="76200" cy="9144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40" name="Straight Arrow Connector 39"/>
          <p:cNvCxnSpPr/>
          <p:nvPr/>
        </p:nvCxnSpPr>
        <p:spPr>
          <a:xfrm flipH="1">
            <a:off x="2057400" y="2133600"/>
            <a:ext cx="304800" cy="152400"/>
          </a:xfrm>
          <a:prstGeom prst="straightConnector1">
            <a:avLst/>
          </a:prstGeom>
          <a:ln w="952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6934200" y="1447800"/>
            <a:ext cx="381000"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25637" name="TextBox 41"/>
          <p:cNvSpPr txBox="1">
            <a:spLocks noChangeArrowheads="1"/>
          </p:cNvSpPr>
          <p:nvPr/>
        </p:nvSpPr>
        <p:spPr bwMode="auto">
          <a:xfrm>
            <a:off x="7620000" y="2895600"/>
            <a:ext cx="838200" cy="708025"/>
          </a:xfrm>
          <a:prstGeom prst="rect">
            <a:avLst/>
          </a:prstGeom>
          <a:noFill/>
          <a:ln w="9525">
            <a:noFill/>
            <a:miter lim="800000"/>
            <a:headEnd/>
            <a:tailEnd/>
          </a:ln>
        </p:spPr>
        <p:txBody>
          <a:bodyPr>
            <a:spAutoFit/>
          </a:bodyPr>
          <a:lstStyle/>
          <a:p>
            <a:r>
              <a:rPr lang="en-US" sz="1000" b="1"/>
              <a:t>Iran Threatens Strait of Hormuz</a:t>
            </a:r>
          </a:p>
        </p:txBody>
      </p:sp>
      <p:cxnSp>
        <p:nvCxnSpPr>
          <p:cNvPr id="43" name="Straight Arrow Connector 42"/>
          <p:cNvCxnSpPr/>
          <p:nvPr/>
        </p:nvCxnSpPr>
        <p:spPr>
          <a:xfrm flipV="1">
            <a:off x="8001000" y="2133600"/>
            <a:ext cx="76200" cy="99060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779463" y="295275"/>
            <a:ext cx="7583487" cy="1143000"/>
          </a:xfrm>
          <a:noFill/>
          <a:ln>
            <a:miter lim="800000"/>
            <a:headEnd/>
            <a:tailEnd/>
          </a:ln>
        </p:spPr>
        <p:txBody>
          <a:bodyPr vert="horz" wrap="square" lIns="91440" tIns="45720" rIns="91440" bIns="45720" numCol="1" compatLnSpc="1">
            <a:prstTxWarp prst="textNoShape">
              <a:avLst/>
            </a:prstTxWarp>
          </a:bodyPr>
          <a:lstStyle/>
          <a:p>
            <a:pPr eaLnBrk="1" hangingPunct="1"/>
            <a:r>
              <a:rPr lang="en-US" smtClean="0"/>
              <a:t>State Policy Matters </a:t>
            </a:r>
          </a:p>
        </p:txBody>
      </p:sp>
      <p:sp>
        <p:nvSpPr>
          <p:cNvPr id="26627" name="Content Placeholder 2"/>
          <p:cNvSpPr>
            <a:spLocks noGrp="1"/>
          </p:cNvSpPr>
          <p:nvPr>
            <p:ph idx="1"/>
          </p:nvPr>
        </p:nvSpPr>
        <p:spPr bwMode="auto">
          <a:xfrm>
            <a:off x="779463" y="1949450"/>
            <a:ext cx="7583487" cy="40068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t>Many Legislatures are moving quickly and aggressively on policy that can impact our business</a:t>
            </a:r>
          </a:p>
          <a:p>
            <a:pPr eaLnBrk="1" hangingPunct="1"/>
            <a:r>
              <a:rPr lang="en-US" sz="2800" smtClean="0"/>
              <a:t>Nothing happening at the Congressional level</a:t>
            </a:r>
          </a:p>
          <a:p>
            <a:pPr eaLnBrk="1" hangingPunct="1"/>
            <a:r>
              <a:rPr lang="en-US" sz="2800" smtClean="0"/>
              <a:t>In most cases, Regulators are not moving as quickly as legislators—need to have both groups acting complementarily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779463" y="295275"/>
            <a:ext cx="7583487" cy="1143000"/>
          </a:xfrm>
          <a:noFill/>
          <a:ln>
            <a:miter lim="800000"/>
            <a:headEnd/>
            <a:tailEnd/>
          </a:ln>
        </p:spPr>
        <p:txBody>
          <a:bodyPr vert="horz" wrap="square" lIns="91440" tIns="45720" rIns="91440" bIns="45720" numCol="1" compatLnSpc="1">
            <a:prstTxWarp prst="textNoShape">
              <a:avLst/>
            </a:prstTxWarp>
          </a:bodyPr>
          <a:lstStyle/>
          <a:p>
            <a:pPr eaLnBrk="1" hangingPunct="1"/>
            <a:r>
              <a:rPr lang="en-US" smtClean="0"/>
              <a:t>Top State Legislative Issues</a:t>
            </a:r>
          </a:p>
        </p:txBody>
      </p:sp>
      <p:sp>
        <p:nvSpPr>
          <p:cNvPr id="27651" name="Content Placeholder 2"/>
          <p:cNvSpPr>
            <a:spLocks noGrp="1"/>
          </p:cNvSpPr>
          <p:nvPr>
            <p:ph idx="1"/>
          </p:nvPr>
        </p:nvSpPr>
        <p:spPr bwMode="auto">
          <a:xfrm>
            <a:off x="779463" y="1949450"/>
            <a:ext cx="7583487" cy="4006850"/>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600"/>
              </a:spcBef>
            </a:pPr>
            <a:r>
              <a:rPr lang="en-US" smtClean="0"/>
              <a:t>Status of Electric Vehicle Service Providers (EVSPs)</a:t>
            </a:r>
          </a:p>
          <a:p>
            <a:pPr lvl="1" eaLnBrk="1" hangingPunct="1"/>
            <a:r>
              <a:rPr lang="en-US" smtClean="0"/>
              <a:t>Regulated as utilities or not?</a:t>
            </a:r>
          </a:p>
          <a:p>
            <a:pPr lvl="1" eaLnBrk="1" hangingPunct="1"/>
            <a:r>
              <a:rPr lang="en-US" smtClean="0"/>
              <a:t>Considered electric resellers or not?</a:t>
            </a:r>
          </a:p>
          <a:p>
            <a:pPr eaLnBrk="1" hangingPunct="1">
              <a:spcBef>
                <a:spcPts val="600"/>
              </a:spcBef>
            </a:pPr>
            <a:r>
              <a:rPr lang="en-US" smtClean="0"/>
              <a:t>Role of Utilities</a:t>
            </a:r>
          </a:p>
          <a:p>
            <a:pPr lvl="1" eaLnBrk="1" hangingPunct="1"/>
            <a:r>
              <a:rPr lang="en-US" smtClean="0"/>
              <a:t>Permitted to explore charging business models or not?</a:t>
            </a:r>
          </a:p>
          <a:p>
            <a:pPr lvl="1" eaLnBrk="1" hangingPunct="1"/>
            <a:r>
              <a:rPr lang="en-US" smtClean="0"/>
              <a:t>Sole Provider of electricity status protected?</a:t>
            </a:r>
          </a:p>
          <a:p>
            <a:pPr eaLnBrk="1" hangingPunct="1">
              <a:spcBef>
                <a:spcPts val="600"/>
              </a:spcBef>
            </a:pPr>
            <a:r>
              <a:rPr lang="en-US" smtClean="0"/>
              <a:t>Road Taxes </a:t>
            </a:r>
          </a:p>
          <a:p>
            <a:pPr eaLnBrk="1" hangingPunct="1">
              <a:spcBef>
                <a:spcPts val="600"/>
              </a:spcBef>
            </a:pPr>
            <a:r>
              <a:rPr lang="en-US" smtClean="0"/>
              <a:t>Early Notification efforts (Access to DMV Records, etc.)</a:t>
            </a:r>
          </a:p>
          <a:p>
            <a:pPr eaLnBrk="1" hangingPunct="1">
              <a:spcBef>
                <a:spcPts val="600"/>
              </a:spcBef>
            </a:pPr>
            <a:r>
              <a:rPr lang="en-US" smtClean="0"/>
              <a:t>State Collaborations &amp; Advisory Councils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779463" y="295275"/>
            <a:ext cx="8364537" cy="1143000"/>
          </a:xfrm>
          <a:noFill/>
          <a:ln>
            <a:miter lim="800000"/>
            <a:headEnd/>
            <a:tailEnd/>
          </a:ln>
        </p:spPr>
        <p:txBody>
          <a:bodyPr vert="horz" wrap="square" lIns="91440" tIns="45720" rIns="91440" bIns="45720" numCol="1" compatLnSpc="1">
            <a:prstTxWarp prst="textNoShape">
              <a:avLst/>
            </a:prstTxWarp>
          </a:bodyPr>
          <a:lstStyle/>
          <a:p>
            <a:pPr eaLnBrk="1" hangingPunct="1"/>
            <a:r>
              <a:rPr lang="en-US" smtClean="0"/>
              <a:t>2012 State Legislative Examples</a:t>
            </a:r>
          </a:p>
        </p:txBody>
      </p:sp>
      <p:sp>
        <p:nvSpPr>
          <p:cNvPr id="28675" name="Content Placeholder 2"/>
          <p:cNvSpPr>
            <a:spLocks noGrp="1"/>
          </p:cNvSpPr>
          <p:nvPr>
            <p:ph idx="1"/>
          </p:nvPr>
        </p:nvSpPr>
        <p:spPr bwMode="auto">
          <a:xfrm>
            <a:off x="779463" y="1949450"/>
            <a:ext cx="7583487" cy="4006850"/>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300"/>
              </a:spcBef>
            </a:pPr>
            <a:r>
              <a:rPr lang="en-US" smtClean="0"/>
              <a:t>Maryland</a:t>
            </a:r>
          </a:p>
          <a:p>
            <a:pPr lvl="1" eaLnBrk="1" hangingPunct="1">
              <a:spcBef>
                <a:spcPts val="300"/>
              </a:spcBef>
            </a:pPr>
            <a:r>
              <a:rPr lang="en-US" i="1" smtClean="0"/>
              <a:t>HB 1279 / SB 998</a:t>
            </a:r>
            <a:r>
              <a:rPr lang="en-US" smtClean="0"/>
              <a:t>: Passed – Allows the Motor Vehicle Administration to provide electric utilities with address information of PEV registrations</a:t>
            </a:r>
          </a:p>
          <a:p>
            <a:pPr lvl="1" eaLnBrk="1" hangingPunct="1">
              <a:spcBef>
                <a:spcPts val="300"/>
              </a:spcBef>
            </a:pPr>
            <a:r>
              <a:rPr lang="en-US" i="1" smtClean="0"/>
              <a:t>HB1280 / SB 997</a:t>
            </a:r>
            <a:r>
              <a:rPr lang="en-US" smtClean="0"/>
              <a:t>: Passed – Exempts EVSE providers from falling under definition of electricity supplier or public service company </a:t>
            </a:r>
          </a:p>
          <a:p>
            <a:pPr eaLnBrk="1" hangingPunct="1">
              <a:spcBef>
                <a:spcPts val="300"/>
              </a:spcBef>
            </a:pPr>
            <a:r>
              <a:rPr lang="en-US" smtClean="0"/>
              <a:t>Colorado</a:t>
            </a:r>
          </a:p>
          <a:p>
            <a:pPr lvl="1" eaLnBrk="1" hangingPunct="1">
              <a:spcBef>
                <a:spcPts val="300"/>
              </a:spcBef>
            </a:pPr>
            <a:r>
              <a:rPr lang="en-US" i="1" smtClean="0"/>
              <a:t>HB 1258</a:t>
            </a:r>
            <a:r>
              <a:rPr lang="en-US" smtClean="0"/>
              <a:t>: Passed – EVSPs are NOT regulated as public utilities; are considered to be “electric resellers” </a:t>
            </a:r>
          </a:p>
          <a:p>
            <a:pPr eaLnBrk="1" hangingPunct="1">
              <a:spcBef>
                <a:spcPts val="300"/>
              </a:spcBef>
            </a:pPr>
            <a:r>
              <a:rPr lang="en-US" smtClean="0"/>
              <a:t>Kansas</a:t>
            </a:r>
          </a:p>
          <a:p>
            <a:pPr lvl="1" eaLnBrk="1" hangingPunct="1">
              <a:spcBef>
                <a:spcPts val="300"/>
              </a:spcBef>
            </a:pPr>
            <a:r>
              <a:rPr lang="en-US" i="1" smtClean="0"/>
              <a:t>HB 2455</a:t>
            </a:r>
            <a:r>
              <a:rPr lang="en-US" smtClean="0"/>
              <a:t>: Failed – Created electricity road tax, potentially to be collected by utilities; EVSPs are NOT regulated as public utilities; Required the installation of a separate meter at all EVSE locations</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bwMode="auto">
          <a:xfrm>
            <a:off x="779463" y="295275"/>
            <a:ext cx="7583487" cy="1143000"/>
          </a:xfrm>
          <a:noFill/>
          <a:ln>
            <a:miter lim="800000"/>
            <a:headEnd/>
            <a:tailEnd/>
          </a:ln>
        </p:spPr>
        <p:txBody>
          <a:bodyPr vert="horz" wrap="square" lIns="91440" tIns="45720" rIns="91440" bIns="45720" numCol="1" compatLnSpc="1">
            <a:prstTxWarp prst="textNoShape">
              <a:avLst/>
            </a:prstTxWarp>
          </a:bodyPr>
          <a:lstStyle/>
          <a:p>
            <a:pPr eaLnBrk="1" hangingPunct="1"/>
            <a:r>
              <a:rPr lang="en-US" smtClean="0"/>
              <a:t>Top State Regulatory Issues</a:t>
            </a:r>
          </a:p>
        </p:txBody>
      </p:sp>
      <p:sp>
        <p:nvSpPr>
          <p:cNvPr id="29699" name="Content Placeholder 2"/>
          <p:cNvSpPr>
            <a:spLocks noGrp="1"/>
          </p:cNvSpPr>
          <p:nvPr>
            <p:ph idx="1"/>
          </p:nvPr>
        </p:nvSpPr>
        <p:spPr bwMode="auto">
          <a:xfrm>
            <a:off x="779463" y="1949450"/>
            <a:ext cx="7583487" cy="4006850"/>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600"/>
              </a:spcBef>
            </a:pPr>
            <a:r>
              <a:rPr lang="en-US" smtClean="0"/>
              <a:t>Status of Electric Vehicle Service Providers (EVSPs)</a:t>
            </a:r>
          </a:p>
          <a:p>
            <a:pPr lvl="1" eaLnBrk="1" hangingPunct="1"/>
            <a:r>
              <a:rPr lang="en-US" smtClean="0"/>
              <a:t>Regulated as utilities or not?</a:t>
            </a:r>
          </a:p>
          <a:p>
            <a:pPr lvl="1" eaLnBrk="1" hangingPunct="1"/>
            <a:r>
              <a:rPr lang="en-US" smtClean="0"/>
              <a:t>Considered electric resellers or not?</a:t>
            </a:r>
          </a:p>
          <a:p>
            <a:pPr eaLnBrk="1" hangingPunct="1">
              <a:spcBef>
                <a:spcPts val="600"/>
              </a:spcBef>
            </a:pPr>
            <a:r>
              <a:rPr lang="en-US" smtClean="0"/>
              <a:t>Role of Utilities</a:t>
            </a:r>
          </a:p>
          <a:p>
            <a:pPr lvl="1" eaLnBrk="1" hangingPunct="1"/>
            <a:r>
              <a:rPr lang="en-US" smtClean="0"/>
              <a:t>Permitted to explore charging business models or not?</a:t>
            </a:r>
          </a:p>
          <a:p>
            <a:pPr lvl="1" eaLnBrk="1" hangingPunct="1"/>
            <a:r>
              <a:rPr lang="en-US" smtClean="0"/>
              <a:t>Education or other responsibilities</a:t>
            </a:r>
          </a:p>
          <a:p>
            <a:pPr lvl="1" eaLnBrk="1" hangingPunct="1"/>
            <a:r>
              <a:rPr lang="en-US" smtClean="0"/>
              <a:t>Sole Provider of electricity status protected?</a:t>
            </a:r>
          </a:p>
          <a:p>
            <a:pPr eaLnBrk="1" hangingPunct="1">
              <a:spcBef>
                <a:spcPts val="600"/>
              </a:spcBef>
            </a:pPr>
            <a:r>
              <a:rPr lang="en-US" smtClean="0"/>
              <a:t>Cost Recovery</a:t>
            </a:r>
          </a:p>
          <a:p>
            <a:pPr eaLnBrk="1" hangingPunct="1">
              <a:spcBef>
                <a:spcPts val="600"/>
              </a:spcBef>
            </a:pPr>
            <a:r>
              <a:rPr lang="en-US" smtClean="0"/>
              <a:t>Rates (max benefits to customers, min costs to utility)</a:t>
            </a:r>
          </a:p>
          <a:p>
            <a:pPr eaLnBrk="1" hangingPunct="1">
              <a:spcBef>
                <a:spcPts val="600"/>
              </a:spcBef>
            </a:pPr>
            <a:r>
              <a:rPr lang="en-US" smtClean="0"/>
              <a:t>Metering (sub-metering, costs)</a:t>
            </a:r>
          </a:p>
          <a:p>
            <a:pPr eaLnBrk="1" hangingPunct="1">
              <a:spcBef>
                <a:spcPts val="600"/>
              </a:spcBef>
            </a:pPr>
            <a:r>
              <a:rPr lang="en-US" smtClean="0"/>
              <a:t>Early Notification</a:t>
            </a:r>
          </a:p>
          <a:p>
            <a:pPr eaLnBrk="1" hangingPunct="1">
              <a:spcBef>
                <a:spcPts val="600"/>
              </a:spcBef>
            </a:pPr>
            <a:endParaRPr lang="en-US"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bwMode="auto">
          <a:xfrm>
            <a:off x="779463" y="295275"/>
            <a:ext cx="8059737" cy="1143000"/>
          </a:xfrm>
          <a:noFill/>
          <a:ln>
            <a:miter lim="800000"/>
            <a:headEnd/>
            <a:tailEnd/>
          </a:ln>
        </p:spPr>
        <p:txBody>
          <a:bodyPr vert="horz" wrap="square" lIns="91440" tIns="45720" rIns="91440" bIns="45720" numCol="1" compatLnSpc="1">
            <a:prstTxWarp prst="textNoShape">
              <a:avLst/>
            </a:prstTxWarp>
          </a:bodyPr>
          <a:lstStyle/>
          <a:p>
            <a:pPr eaLnBrk="1" hangingPunct="1"/>
            <a:r>
              <a:rPr lang="en-US" smtClean="0"/>
              <a:t>State Regulatory 2010-2012 Examples</a:t>
            </a:r>
          </a:p>
        </p:txBody>
      </p:sp>
      <p:sp>
        <p:nvSpPr>
          <p:cNvPr id="30723" name="Content Placeholder 2"/>
          <p:cNvSpPr>
            <a:spLocks noGrp="1"/>
          </p:cNvSpPr>
          <p:nvPr>
            <p:ph idx="1"/>
          </p:nvPr>
        </p:nvSpPr>
        <p:spPr bwMode="auto">
          <a:xfrm>
            <a:off x="779463" y="1949450"/>
            <a:ext cx="7754937" cy="4006850"/>
          </a:xfrm>
          <a:noFill/>
          <a:ln>
            <a:miter lim="800000"/>
            <a:headEnd/>
            <a:tailEnd/>
          </a:ln>
        </p:spPr>
        <p:txBody>
          <a:bodyPr vert="horz" wrap="square" lIns="91440" tIns="45720" rIns="91440" bIns="45720" numCol="1" anchor="t" anchorCtr="0" compatLnSpc="1">
            <a:prstTxWarp prst="textNoShape">
              <a:avLst/>
            </a:prstTxWarp>
          </a:bodyPr>
          <a:lstStyle/>
          <a:p>
            <a:pPr eaLnBrk="1" hangingPunct="1">
              <a:spcBef>
                <a:spcPts val="600"/>
              </a:spcBef>
            </a:pPr>
            <a:r>
              <a:rPr lang="en-US" smtClean="0"/>
              <a:t>Oregon PUC Order  12013 – Jan 2012</a:t>
            </a:r>
          </a:p>
          <a:p>
            <a:pPr lvl="1" eaLnBrk="1" hangingPunct="1"/>
            <a:r>
              <a:rPr lang="en-US" smtClean="0"/>
              <a:t>Highlights: EVSPs NOT utilities; utilities NOT precluded from charging business; utilities required to file whole-house-TOU and EV-specific TOU rates; encourage utilities to provide education; line extension policy extends to EVs</a:t>
            </a:r>
          </a:p>
          <a:p>
            <a:pPr eaLnBrk="1" hangingPunct="1">
              <a:spcBef>
                <a:spcPts val="600"/>
              </a:spcBef>
            </a:pPr>
            <a:r>
              <a:rPr lang="en-US" smtClean="0"/>
              <a:t>California Phase 1 Decision – July 2010: EVSPs are NOT considered utilities</a:t>
            </a:r>
          </a:p>
          <a:p>
            <a:pPr eaLnBrk="1" hangingPunct="1">
              <a:spcBef>
                <a:spcPts val="600"/>
              </a:spcBef>
            </a:pPr>
            <a:r>
              <a:rPr lang="en-US" smtClean="0"/>
              <a:t>California Phase 2 Rulemaking – Ongoing </a:t>
            </a:r>
          </a:p>
          <a:p>
            <a:pPr lvl="1" eaLnBrk="1" hangingPunct="1"/>
            <a:r>
              <a:rPr lang="en-US" smtClean="0"/>
              <a:t>Sub-metering, Rates, Cost/Benefit Assessment, Utility Role, etc.</a:t>
            </a:r>
          </a:p>
          <a:p>
            <a:pPr eaLnBrk="1" hangingPunct="1">
              <a:spcBef>
                <a:spcPts val="600"/>
              </a:spcBef>
            </a:pPr>
            <a:r>
              <a:rPr lang="en-US" smtClean="0"/>
              <a:t>Maryland PSC Case 9261 EV Working Group – August Decision</a:t>
            </a:r>
          </a:p>
          <a:p>
            <a:pPr lvl="1" eaLnBrk="1" hangingPunct="1"/>
            <a:r>
              <a:rPr lang="en-US" smtClean="0"/>
              <a:t>Status of EVSPs; reliability &amp; distribution upgrades; Off-peak charging pilot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bwMode="auto">
          <a:xfrm>
            <a:off x="779463" y="295275"/>
            <a:ext cx="7583487" cy="1143000"/>
          </a:xfrm>
          <a:noFill/>
          <a:ln>
            <a:miter lim="800000"/>
            <a:headEnd/>
            <a:tailEnd/>
          </a:ln>
        </p:spPr>
        <p:txBody>
          <a:bodyPr vert="horz" wrap="square" lIns="91440" tIns="45720" rIns="91440" bIns="45720" numCol="1" compatLnSpc="1">
            <a:prstTxWarp prst="textNoShape">
              <a:avLst/>
            </a:prstTxWarp>
          </a:bodyPr>
          <a:lstStyle/>
          <a:p>
            <a:pPr eaLnBrk="1" hangingPunct="1"/>
            <a:r>
              <a:rPr lang="en-US" smtClean="0"/>
              <a:t>Electricity as a Transportation Fuel</a:t>
            </a:r>
          </a:p>
        </p:txBody>
      </p:sp>
      <p:pic>
        <p:nvPicPr>
          <p:cNvPr id="8" name="Content Placeholder 7" descr="charging-station-todd-mecklem.jpg"/>
          <p:cNvPicPr>
            <a:picLocks noGrp="1" noChangeAspect="1"/>
          </p:cNvPicPr>
          <p:nvPr>
            <p:ph idx="1"/>
          </p:nvPr>
        </p:nvPicPr>
        <p:blipFill>
          <a:blip r:embed="rId3" cstate="print"/>
          <a:srcRect/>
          <a:stretch>
            <a:fillRect/>
          </a:stretch>
        </p:blipFill>
        <p:spPr bwMode="auto">
          <a:xfrm>
            <a:off x="2895600" y="2209800"/>
            <a:ext cx="3005138" cy="4006850"/>
          </a:xfrm>
          <a:noFill/>
          <a:ln>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bwMode="auto">
          <a:xfrm>
            <a:off x="779463" y="295275"/>
            <a:ext cx="7583487" cy="1143000"/>
          </a:xfrm>
          <a:noFill/>
          <a:ln>
            <a:miter lim="800000"/>
            <a:headEnd/>
            <a:tailEnd/>
          </a:ln>
        </p:spPr>
        <p:txBody>
          <a:bodyPr vert="horz" wrap="square" lIns="91440" tIns="45720" rIns="91440" bIns="45720" numCol="1" compatLnSpc="1">
            <a:prstTxWarp prst="textNoShape">
              <a:avLst/>
            </a:prstTxWarp>
          </a:bodyPr>
          <a:lstStyle/>
          <a:p>
            <a:pPr eaLnBrk="1" hangingPunct="1"/>
            <a:r>
              <a:rPr lang="en-US" smtClean="0"/>
              <a:t>What Can You  Do To Help? </a:t>
            </a:r>
          </a:p>
        </p:txBody>
      </p:sp>
      <p:sp>
        <p:nvSpPr>
          <p:cNvPr id="31747" name="Content Placeholder 2"/>
          <p:cNvSpPr>
            <a:spLocks noGrp="1"/>
          </p:cNvSpPr>
          <p:nvPr>
            <p:ph idx="1"/>
          </p:nvPr>
        </p:nvSpPr>
        <p:spPr bwMode="auto">
          <a:xfrm>
            <a:off x="779463" y="1949450"/>
            <a:ext cx="7583487" cy="40068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dirty="0" smtClean="0"/>
              <a:t>Get Involved &amp; Educated (if not already)</a:t>
            </a:r>
          </a:p>
          <a:p>
            <a:pPr eaLnBrk="1" hangingPunct="1"/>
            <a:r>
              <a:rPr lang="en-US" sz="2800" dirty="0" smtClean="0"/>
              <a:t>Engage with and Educate your Legislators &amp; Regulators</a:t>
            </a:r>
          </a:p>
          <a:p>
            <a:pPr eaLnBrk="1" hangingPunct="1"/>
            <a:r>
              <a:rPr lang="en-US" sz="2800" dirty="0" smtClean="0"/>
              <a:t>Identify Gaps in their understanding, priorities, approach</a:t>
            </a:r>
          </a:p>
          <a:p>
            <a:pPr eaLnBrk="1" hangingPunct="1"/>
            <a:r>
              <a:rPr lang="en-US" sz="2800" dirty="0" smtClean="0"/>
              <a:t>Ensure your Legislative &amp; Regulatory activities are complementary—don’t let one happen in a vacuum</a:t>
            </a:r>
            <a:r>
              <a:rPr lang="en-US" sz="2800" dirty="0" smtClean="0"/>
              <a:t>!</a:t>
            </a:r>
            <a:endParaRPr lang="en-US" sz="2800"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bwMode="auto">
          <a:xfrm>
            <a:off x="779463" y="295275"/>
            <a:ext cx="7583487" cy="1143000"/>
          </a:xfrm>
          <a:noFill/>
          <a:ln>
            <a:miter lim="800000"/>
            <a:headEnd/>
            <a:tailEnd/>
          </a:ln>
        </p:spPr>
        <p:txBody>
          <a:bodyPr vert="horz" wrap="square" lIns="91440" tIns="45720" rIns="91440" bIns="45720" numCol="1" compatLnSpc="1">
            <a:prstTxWarp prst="textNoShape">
              <a:avLst/>
            </a:prstTxWarp>
          </a:bodyPr>
          <a:lstStyle/>
          <a:p>
            <a:pPr eaLnBrk="1" hangingPunct="1"/>
            <a:r>
              <a:rPr lang="en-US" smtClean="0"/>
              <a:t>What’s Different This Time?</a:t>
            </a:r>
          </a:p>
        </p:txBody>
      </p:sp>
      <p:sp>
        <p:nvSpPr>
          <p:cNvPr id="14339" name="Content Placeholder 2"/>
          <p:cNvSpPr>
            <a:spLocks noGrp="1"/>
          </p:cNvSpPr>
          <p:nvPr>
            <p:ph idx="1"/>
          </p:nvPr>
        </p:nvSpPr>
        <p:spPr bwMode="auto">
          <a:xfrm>
            <a:off x="779463" y="1949450"/>
            <a:ext cx="7583487" cy="40068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t>International implications related to energy security. </a:t>
            </a:r>
          </a:p>
          <a:p>
            <a:pPr eaLnBrk="1" hangingPunct="1"/>
            <a:r>
              <a:rPr lang="en-US" sz="2800" smtClean="0"/>
              <a:t>Increased pressure to improve fuel economy and reduce carbon emissions.</a:t>
            </a:r>
          </a:p>
          <a:p>
            <a:pPr eaLnBrk="1" hangingPunct="1"/>
            <a:r>
              <a:rPr lang="en-US" sz="2800" smtClean="0"/>
              <a:t>Increased support and cooperation among stakeholders to make this a reality.</a:t>
            </a:r>
          </a:p>
          <a:p>
            <a:pPr eaLnBrk="1" hangingPunct="1"/>
            <a:r>
              <a:rPr lang="en-US" sz="2800" smtClean="0"/>
              <a:t>Improvements in technology.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bwMode="auto">
          <a:xfrm>
            <a:off x="779463" y="295275"/>
            <a:ext cx="8059737" cy="1143000"/>
          </a:xfrm>
          <a:noFill/>
          <a:ln>
            <a:miter lim="800000"/>
            <a:headEnd/>
            <a:tailEnd/>
          </a:ln>
        </p:spPr>
        <p:txBody>
          <a:bodyPr vert="horz" wrap="square" lIns="91440" tIns="45720" rIns="91440" bIns="45720" numCol="1" compatLnSpc="1">
            <a:prstTxWarp prst="textNoShape">
              <a:avLst/>
            </a:prstTxWarp>
          </a:bodyPr>
          <a:lstStyle/>
          <a:p>
            <a:pPr eaLnBrk="1" hangingPunct="1"/>
            <a:r>
              <a:rPr lang="en-US" smtClean="0"/>
              <a:t>Already Here &amp; Beyond the Road</a:t>
            </a:r>
          </a:p>
        </p:txBody>
      </p:sp>
      <p:graphicFrame>
        <p:nvGraphicFramePr>
          <p:cNvPr id="5" name="Content Placeholder 4"/>
          <p:cNvGraphicFramePr>
            <a:graphicFrameLocks noGrp="1"/>
          </p:cNvGraphicFramePr>
          <p:nvPr>
            <p:ph idx="1"/>
          </p:nvPr>
        </p:nvGraphicFramePr>
        <p:xfrm>
          <a:off x="533400" y="1949450"/>
          <a:ext cx="7924799" cy="4375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p:cNvSpPr/>
          <p:nvPr/>
        </p:nvSpPr>
        <p:spPr>
          <a:xfrm>
            <a:off x="152400" y="152400"/>
            <a:ext cx="8839200" cy="66294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cxnSp>
        <p:nvCxnSpPr>
          <p:cNvPr id="4" name="Straight Arrow Connector 3"/>
          <p:cNvCxnSpPr/>
          <p:nvPr/>
        </p:nvCxnSpPr>
        <p:spPr bwMode="auto">
          <a:xfrm flipV="1">
            <a:off x="533400" y="3346450"/>
            <a:ext cx="8153400" cy="6350"/>
          </a:xfrm>
          <a:prstGeom prst="straightConnector1">
            <a:avLst/>
          </a:prstGeom>
          <a:ln w="63500" cap="rnd" cmpd="sng" algn="ctr">
            <a:solidFill>
              <a:schemeClr val="dk1">
                <a:shade val="95000"/>
                <a:satMod val="105000"/>
              </a:schemeClr>
            </a:solidFill>
            <a:prstDash val="solid"/>
            <a:round/>
            <a:headEnd type="none" w="med" len="med"/>
            <a:tailEnd type="triangle" w="med" len="med"/>
          </a:ln>
        </p:spPr>
        <p:style>
          <a:lnRef idx="1">
            <a:schemeClr val="dk1"/>
          </a:lnRef>
          <a:fillRef idx="0">
            <a:schemeClr val="dk1"/>
          </a:fillRef>
          <a:effectRef idx="0">
            <a:schemeClr val="dk1"/>
          </a:effectRef>
          <a:fontRef idx="minor">
            <a:schemeClr val="tx1"/>
          </a:fontRef>
        </p:style>
      </p:cxnSp>
      <p:sp>
        <p:nvSpPr>
          <p:cNvPr id="5" name="Rectangle 12"/>
          <p:cNvSpPr>
            <a:spLocks noChangeArrowheads="1"/>
          </p:cNvSpPr>
          <p:nvPr/>
        </p:nvSpPr>
        <p:spPr bwMode="auto">
          <a:xfrm>
            <a:off x="1676400" y="3429000"/>
            <a:ext cx="685800" cy="369888"/>
          </a:xfrm>
          <a:prstGeom prst="rect">
            <a:avLst/>
          </a:prstGeom>
          <a:noFill/>
          <a:ln w="9525">
            <a:noFill/>
            <a:miter lim="800000"/>
            <a:headEnd/>
            <a:tailEnd/>
          </a:ln>
        </p:spPr>
        <p:txBody>
          <a:bodyPr lIns="0" tIns="0" rIns="0" bIns="0">
            <a:spAutoFit/>
          </a:bodyPr>
          <a:lstStyle/>
          <a:p>
            <a:pPr marL="219075" indent="-219075" fontAlgn="auto">
              <a:spcBef>
                <a:spcPts val="0"/>
              </a:spcBef>
              <a:spcAft>
                <a:spcPts val="0"/>
              </a:spcAft>
              <a:defRPr/>
            </a:pPr>
            <a:r>
              <a:rPr lang="en-US" sz="2400" dirty="0">
                <a:solidFill>
                  <a:schemeClr val="tx1">
                    <a:lumMod val="90000"/>
                    <a:lumOff val="10000"/>
                  </a:schemeClr>
                </a:solidFill>
                <a:latin typeface="DINOT-Medium"/>
                <a:cs typeface="DINOT-Medium"/>
              </a:rPr>
              <a:t>2012</a:t>
            </a:r>
          </a:p>
        </p:txBody>
      </p:sp>
      <p:sp>
        <p:nvSpPr>
          <p:cNvPr id="6" name="Rectangle 14"/>
          <p:cNvSpPr>
            <a:spLocks noChangeArrowheads="1"/>
          </p:cNvSpPr>
          <p:nvPr/>
        </p:nvSpPr>
        <p:spPr bwMode="auto">
          <a:xfrm>
            <a:off x="4267200" y="3432175"/>
            <a:ext cx="771525" cy="369888"/>
          </a:xfrm>
          <a:prstGeom prst="rect">
            <a:avLst/>
          </a:prstGeom>
          <a:noFill/>
          <a:ln w="9525">
            <a:noFill/>
            <a:miter lim="800000"/>
            <a:headEnd/>
            <a:tailEnd/>
          </a:ln>
        </p:spPr>
        <p:txBody>
          <a:bodyPr lIns="0" tIns="0" rIns="0" bIns="0">
            <a:spAutoFit/>
          </a:bodyPr>
          <a:lstStyle/>
          <a:p>
            <a:pPr marL="219075" indent="-219075" fontAlgn="auto">
              <a:spcBef>
                <a:spcPts val="0"/>
              </a:spcBef>
              <a:spcAft>
                <a:spcPts val="0"/>
              </a:spcAft>
              <a:defRPr/>
            </a:pPr>
            <a:r>
              <a:rPr lang="en-US" sz="2400" dirty="0">
                <a:solidFill>
                  <a:schemeClr val="tx1">
                    <a:lumMod val="90000"/>
                    <a:lumOff val="10000"/>
                  </a:schemeClr>
                </a:solidFill>
                <a:latin typeface="DINOT-Medium"/>
                <a:cs typeface="DINOT-Medium"/>
              </a:rPr>
              <a:t>2013</a:t>
            </a:r>
          </a:p>
        </p:txBody>
      </p:sp>
      <p:sp>
        <p:nvSpPr>
          <p:cNvPr id="10" name="Rectangle 14"/>
          <p:cNvSpPr>
            <a:spLocks noChangeArrowheads="1"/>
          </p:cNvSpPr>
          <p:nvPr/>
        </p:nvSpPr>
        <p:spPr bwMode="auto">
          <a:xfrm>
            <a:off x="6934200" y="3429000"/>
            <a:ext cx="771525" cy="369888"/>
          </a:xfrm>
          <a:prstGeom prst="rect">
            <a:avLst/>
          </a:prstGeom>
          <a:noFill/>
          <a:ln w="9525">
            <a:noFill/>
            <a:miter lim="800000"/>
            <a:headEnd/>
            <a:tailEnd/>
          </a:ln>
        </p:spPr>
        <p:txBody>
          <a:bodyPr lIns="0" tIns="0" rIns="0" bIns="0">
            <a:spAutoFit/>
          </a:bodyPr>
          <a:lstStyle/>
          <a:p>
            <a:pPr marL="219075" indent="-219075" fontAlgn="auto">
              <a:spcBef>
                <a:spcPts val="0"/>
              </a:spcBef>
              <a:spcAft>
                <a:spcPts val="0"/>
              </a:spcAft>
              <a:defRPr/>
            </a:pPr>
            <a:r>
              <a:rPr lang="en-US" sz="2400" dirty="0">
                <a:solidFill>
                  <a:schemeClr val="tx1">
                    <a:lumMod val="90000"/>
                    <a:lumOff val="10000"/>
                  </a:schemeClr>
                </a:solidFill>
                <a:latin typeface="DINOT-Medium"/>
                <a:cs typeface="DINOT-Medium"/>
              </a:rPr>
              <a:t>2014</a:t>
            </a:r>
          </a:p>
        </p:txBody>
      </p:sp>
      <p:sp>
        <p:nvSpPr>
          <p:cNvPr id="11" name="Text Box 31"/>
          <p:cNvSpPr txBox="1">
            <a:spLocks noChangeArrowheads="1"/>
          </p:cNvSpPr>
          <p:nvPr/>
        </p:nvSpPr>
        <p:spPr bwMode="auto">
          <a:xfrm>
            <a:off x="228600" y="2320925"/>
            <a:ext cx="1676400" cy="492125"/>
          </a:xfrm>
          <a:prstGeom prst="rect">
            <a:avLst/>
          </a:prstGeom>
          <a:noFill/>
          <a:ln w="9525">
            <a:noFill/>
            <a:miter lim="800000"/>
            <a:headEnd/>
            <a:tailEnd/>
          </a:ln>
          <a:effectLst/>
        </p:spPr>
        <p:txBody>
          <a:bodyPr lIns="0" rIns="0">
            <a:spAutoFit/>
          </a:bodyPr>
          <a:lstStyle/>
          <a:p>
            <a:pPr marL="219075" indent="-219075" fontAlgn="auto">
              <a:spcBef>
                <a:spcPts val="0"/>
              </a:spcBef>
              <a:spcAft>
                <a:spcPts val="0"/>
              </a:spcAft>
              <a:defRPr/>
            </a:pPr>
            <a:r>
              <a:rPr lang="en-US" sz="1300" b="1" dirty="0">
                <a:solidFill>
                  <a:schemeClr val="tx1">
                    <a:lumMod val="90000"/>
                    <a:lumOff val="10000"/>
                  </a:schemeClr>
                </a:solidFill>
                <a:latin typeface="DINOT-Medium"/>
                <a:cs typeface="DINOT-Medium"/>
              </a:rPr>
              <a:t>Tesla Roadster Launch 2008 </a:t>
            </a:r>
          </a:p>
        </p:txBody>
      </p:sp>
      <p:sp>
        <p:nvSpPr>
          <p:cNvPr id="16" name="Text Box 31"/>
          <p:cNvSpPr txBox="1">
            <a:spLocks noChangeArrowheads="1"/>
          </p:cNvSpPr>
          <p:nvPr/>
        </p:nvSpPr>
        <p:spPr bwMode="auto">
          <a:xfrm>
            <a:off x="1905000" y="4114800"/>
            <a:ext cx="1676400" cy="492125"/>
          </a:xfrm>
          <a:prstGeom prst="rect">
            <a:avLst/>
          </a:prstGeom>
          <a:noFill/>
          <a:ln w="9525">
            <a:noFill/>
            <a:miter lim="800000"/>
            <a:headEnd/>
            <a:tailEnd/>
          </a:ln>
          <a:effectLst/>
        </p:spPr>
        <p:txBody>
          <a:bodyPr lIns="0" rIns="0">
            <a:spAutoFit/>
          </a:bodyPr>
          <a:lstStyle/>
          <a:p>
            <a:pPr marL="219075" indent="-219075" fontAlgn="auto">
              <a:spcBef>
                <a:spcPts val="0"/>
              </a:spcBef>
              <a:spcAft>
                <a:spcPts val="0"/>
              </a:spcAft>
              <a:defRPr/>
            </a:pPr>
            <a:r>
              <a:rPr lang="en-US" sz="1300" b="1" dirty="0">
                <a:solidFill>
                  <a:schemeClr val="tx1">
                    <a:lumMod val="90000"/>
                    <a:lumOff val="10000"/>
                  </a:schemeClr>
                </a:solidFill>
                <a:latin typeface="DINOT-Medium"/>
                <a:cs typeface="DINOT-Medium"/>
              </a:rPr>
              <a:t>Mitsubishi I Launch Early 2012</a:t>
            </a:r>
          </a:p>
        </p:txBody>
      </p:sp>
      <p:sp>
        <p:nvSpPr>
          <p:cNvPr id="17" name="Text Box 31"/>
          <p:cNvSpPr txBox="1">
            <a:spLocks noChangeArrowheads="1"/>
          </p:cNvSpPr>
          <p:nvPr/>
        </p:nvSpPr>
        <p:spPr bwMode="auto">
          <a:xfrm>
            <a:off x="304800" y="1828800"/>
            <a:ext cx="1676400" cy="492125"/>
          </a:xfrm>
          <a:prstGeom prst="rect">
            <a:avLst/>
          </a:prstGeom>
          <a:noFill/>
          <a:ln w="9525">
            <a:noFill/>
            <a:miter lim="800000"/>
            <a:headEnd/>
            <a:tailEnd/>
          </a:ln>
          <a:effectLst/>
        </p:spPr>
        <p:txBody>
          <a:bodyPr lIns="0" rIns="0">
            <a:spAutoFit/>
          </a:bodyPr>
          <a:lstStyle/>
          <a:p>
            <a:pPr marL="219075" indent="-219075" fontAlgn="auto">
              <a:spcBef>
                <a:spcPts val="0"/>
              </a:spcBef>
              <a:spcAft>
                <a:spcPts val="0"/>
              </a:spcAft>
              <a:defRPr/>
            </a:pPr>
            <a:r>
              <a:rPr lang="en-US" sz="1300" b="1" dirty="0">
                <a:solidFill>
                  <a:schemeClr val="tx1">
                    <a:lumMod val="90000"/>
                    <a:lumOff val="10000"/>
                  </a:schemeClr>
                </a:solidFill>
                <a:latin typeface="DINOT-Medium"/>
                <a:cs typeface="DINOT-Medium"/>
              </a:rPr>
              <a:t>Nissan LEAF </a:t>
            </a:r>
          </a:p>
          <a:p>
            <a:pPr marL="219075" indent="-219075" fontAlgn="auto">
              <a:spcBef>
                <a:spcPts val="0"/>
              </a:spcBef>
              <a:spcAft>
                <a:spcPts val="0"/>
              </a:spcAft>
              <a:defRPr/>
            </a:pPr>
            <a:r>
              <a:rPr lang="en-US" sz="1300" b="1" dirty="0">
                <a:solidFill>
                  <a:schemeClr val="tx1">
                    <a:lumMod val="90000"/>
                    <a:lumOff val="10000"/>
                  </a:schemeClr>
                </a:solidFill>
                <a:latin typeface="DINOT-Medium"/>
                <a:cs typeface="DINOT-Medium"/>
              </a:rPr>
              <a:t>	Launch 2010</a:t>
            </a:r>
          </a:p>
        </p:txBody>
      </p:sp>
      <p:sp>
        <p:nvSpPr>
          <p:cNvPr id="19" name="Text Box 31"/>
          <p:cNvSpPr txBox="1">
            <a:spLocks noChangeArrowheads="1"/>
          </p:cNvSpPr>
          <p:nvPr/>
        </p:nvSpPr>
        <p:spPr bwMode="auto">
          <a:xfrm>
            <a:off x="1981200" y="2209800"/>
            <a:ext cx="1905000" cy="492125"/>
          </a:xfrm>
          <a:prstGeom prst="rect">
            <a:avLst/>
          </a:prstGeom>
          <a:noFill/>
          <a:ln w="9525">
            <a:noFill/>
            <a:miter lim="800000"/>
            <a:headEnd/>
            <a:tailEnd/>
          </a:ln>
          <a:effectLst/>
        </p:spPr>
        <p:txBody>
          <a:bodyPr lIns="0" rIns="0">
            <a:spAutoFit/>
          </a:bodyPr>
          <a:lstStyle/>
          <a:p>
            <a:pPr marL="219075" indent="-219075" fontAlgn="auto">
              <a:spcBef>
                <a:spcPts val="0"/>
              </a:spcBef>
              <a:spcAft>
                <a:spcPts val="0"/>
              </a:spcAft>
              <a:defRPr/>
            </a:pPr>
            <a:r>
              <a:rPr lang="en-US" sz="1300" b="1" dirty="0">
                <a:solidFill>
                  <a:schemeClr val="tx1">
                    <a:lumMod val="90000"/>
                    <a:lumOff val="10000"/>
                  </a:schemeClr>
                </a:solidFill>
                <a:latin typeface="DINOT-Medium"/>
                <a:cs typeface="DINOT-Medium"/>
              </a:rPr>
              <a:t>Ford Focus Electric Launch Early 2012</a:t>
            </a:r>
          </a:p>
        </p:txBody>
      </p:sp>
      <p:sp>
        <p:nvSpPr>
          <p:cNvPr id="20" name="Text Box 31"/>
          <p:cNvSpPr txBox="1">
            <a:spLocks noChangeArrowheads="1"/>
          </p:cNvSpPr>
          <p:nvPr/>
        </p:nvSpPr>
        <p:spPr bwMode="auto">
          <a:xfrm>
            <a:off x="1981200" y="1184275"/>
            <a:ext cx="1676400" cy="492125"/>
          </a:xfrm>
          <a:prstGeom prst="rect">
            <a:avLst/>
          </a:prstGeom>
          <a:noFill/>
          <a:ln w="9525">
            <a:noFill/>
            <a:miter lim="800000"/>
            <a:headEnd/>
            <a:tailEnd/>
          </a:ln>
          <a:effectLst/>
        </p:spPr>
        <p:txBody>
          <a:bodyPr lIns="0" rIns="0">
            <a:spAutoFit/>
          </a:bodyPr>
          <a:lstStyle/>
          <a:p>
            <a:pPr marL="219075" indent="-219075" fontAlgn="auto">
              <a:spcBef>
                <a:spcPts val="0"/>
              </a:spcBef>
              <a:spcAft>
                <a:spcPts val="0"/>
              </a:spcAft>
              <a:defRPr/>
            </a:pPr>
            <a:r>
              <a:rPr lang="en-US" sz="1300" b="1" dirty="0">
                <a:solidFill>
                  <a:schemeClr val="tx1">
                    <a:lumMod val="90000"/>
                    <a:lumOff val="10000"/>
                  </a:schemeClr>
                </a:solidFill>
                <a:latin typeface="DINOT-Medium"/>
                <a:cs typeface="DINOT-Medium"/>
              </a:rPr>
              <a:t>BMW </a:t>
            </a:r>
            <a:r>
              <a:rPr lang="en-US" sz="1300" b="1" dirty="0" err="1">
                <a:solidFill>
                  <a:schemeClr val="tx1">
                    <a:lumMod val="90000"/>
                    <a:lumOff val="10000"/>
                  </a:schemeClr>
                </a:solidFill>
                <a:latin typeface="DINOT-Medium"/>
                <a:cs typeface="DINOT-Medium"/>
              </a:rPr>
              <a:t>ActiveE</a:t>
            </a:r>
            <a:r>
              <a:rPr lang="en-US" sz="1300" b="1" dirty="0">
                <a:solidFill>
                  <a:schemeClr val="tx1">
                    <a:lumMod val="90000"/>
                    <a:lumOff val="10000"/>
                  </a:schemeClr>
                </a:solidFill>
                <a:latin typeface="DINOT-Medium"/>
                <a:cs typeface="DINOT-Medium"/>
              </a:rPr>
              <a:t> trial begins 2012</a:t>
            </a:r>
          </a:p>
        </p:txBody>
      </p:sp>
      <p:sp>
        <p:nvSpPr>
          <p:cNvPr id="16396" name="Text Box 31"/>
          <p:cNvSpPr txBox="1">
            <a:spLocks noChangeArrowheads="1"/>
          </p:cNvSpPr>
          <p:nvPr/>
        </p:nvSpPr>
        <p:spPr bwMode="auto">
          <a:xfrm>
            <a:off x="685800" y="2778125"/>
            <a:ext cx="1676400" cy="492125"/>
          </a:xfrm>
          <a:prstGeom prst="rect">
            <a:avLst/>
          </a:prstGeom>
          <a:noFill/>
          <a:ln w="9525">
            <a:noFill/>
            <a:miter lim="800000"/>
            <a:headEnd/>
            <a:tailEnd/>
          </a:ln>
        </p:spPr>
        <p:txBody>
          <a:bodyPr lIns="0" rIns="0">
            <a:spAutoFit/>
          </a:bodyPr>
          <a:lstStyle/>
          <a:p>
            <a:pPr marL="219075" indent="-219075"/>
            <a:r>
              <a:rPr lang="en-US" sz="1300" b="1">
                <a:solidFill>
                  <a:schemeClr val="accent1"/>
                </a:solidFill>
                <a:latin typeface="DINOT-Medium"/>
                <a:ea typeface="DINOT-Medium"/>
                <a:cs typeface="DINOT-Medium"/>
              </a:rPr>
              <a:t>Fisker Karma Launch 2011</a:t>
            </a:r>
          </a:p>
        </p:txBody>
      </p:sp>
      <p:sp>
        <p:nvSpPr>
          <p:cNvPr id="22" name="Text Box 31"/>
          <p:cNvSpPr txBox="1">
            <a:spLocks noChangeArrowheads="1"/>
          </p:cNvSpPr>
          <p:nvPr/>
        </p:nvSpPr>
        <p:spPr bwMode="auto">
          <a:xfrm>
            <a:off x="1981200" y="4613275"/>
            <a:ext cx="1905000" cy="492125"/>
          </a:xfrm>
          <a:prstGeom prst="rect">
            <a:avLst/>
          </a:prstGeom>
          <a:noFill/>
          <a:ln w="9525">
            <a:noFill/>
            <a:miter lim="800000"/>
            <a:headEnd/>
            <a:tailEnd/>
          </a:ln>
          <a:effectLst/>
        </p:spPr>
        <p:txBody>
          <a:bodyPr lIns="0" rIns="0">
            <a:spAutoFit/>
          </a:bodyPr>
          <a:lstStyle/>
          <a:p>
            <a:pPr marL="219075" indent="-219075" fontAlgn="auto">
              <a:spcBef>
                <a:spcPts val="0"/>
              </a:spcBef>
              <a:spcAft>
                <a:spcPts val="0"/>
              </a:spcAft>
              <a:defRPr/>
            </a:pPr>
            <a:r>
              <a:rPr lang="en-US" sz="1300" b="1" dirty="0">
                <a:solidFill>
                  <a:schemeClr val="tx1">
                    <a:lumMod val="90000"/>
                    <a:lumOff val="10000"/>
                  </a:schemeClr>
                </a:solidFill>
                <a:latin typeface="DINOT-Medium"/>
                <a:cs typeface="DINOT-Medium"/>
              </a:rPr>
              <a:t>smart </a:t>
            </a:r>
            <a:r>
              <a:rPr lang="en-US" sz="1300" b="1" dirty="0" err="1">
                <a:solidFill>
                  <a:schemeClr val="tx1">
                    <a:lumMod val="90000"/>
                    <a:lumOff val="10000"/>
                  </a:schemeClr>
                </a:solidFill>
                <a:latin typeface="DINOT-Medium"/>
                <a:cs typeface="DINOT-Medium"/>
              </a:rPr>
              <a:t>fortwo</a:t>
            </a:r>
            <a:r>
              <a:rPr lang="en-US" sz="1300" b="1" dirty="0">
                <a:solidFill>
                  <a:schemeClr val="tx1">
                    <a:lumMod val="90000"/>
                    <a:lumOff val="10000"/>
                  </a:schemeClr>
                </a:solidFill>
                <a:latin typeface="DINOT-Medium"/>
                <a:cs typeface="DINOT-Medium"/>
              </a:rPr>
              <a:t> electric drive Launch 2012 </a:t>
            </a:r>
          </a:p>
        </p:txBody>
      </p:sp>
      <p:sp>
        <p:nvSpPr>
          <p:cNvPr id="16398" name="Text Box 31"/>
          <p:cNvSpPr txBox="1">
            <a:spLocks noChangeArrowheads="1"/>
          </p:cNvSpPr>
          <p:nvPr/>
        </p:nvSpPr>
        <p:spPr bwMode="auto">
          <a:xfrm>
            <a:off x="1981200" y="5527675"/>
            <a:ext cx="1981200" cy="492125"/>
          </a:xfrm>
          <a:prstGeom prst="rect">
            <a:avLst/>
          </a:prstGeom>
          <a:noFill/>
          <a:ln w="9525">
            <a:noFill/>
            <a:miter lim="800000"/>
            <a:headEnd/>
            <a:tailEnd/>
          </a:ln>
        </p:spPr>
        <p:txBody>
          <a:bodyPr lIns="0" rIns="0">
            <a:spAutoFit/>
          </a:bodyPr>
          <a:lstStyle/>
          <a:p>
            <a:pPr marL="219075" indent="-219075"/>
            <a:r>
              <a:rPr lang="en-US" sz="1300" b="1">
                <a:solidFill>
                  <a:schemeClr val="accent1"/>
                </a:solidFill>
                <a:latin typeface="DINOT-Medium"/>
                <a:ea typeface="DINOT-Medium"/>
                <a:cs typeface="DINOT-Medium"/>
              </a:rPr>
              <a:t>Toyota Plug In Prius Launch Early 2012</a:t>
            </a:r>
          </a:p>
        </p:txBody>
      </p:sp>
      <p:sp>
        <p:nvSpPr>
          <p:cNvPr id="16399" name="Text Box 31"/>
          <p:cNvSpPr txBox="1">
            <a:spLocks noChangeArrowheads="1"/>
          </p:cNvSpPr>
          <p:nvPr/>
        </p:nvSpPr>
        <p:spPr bwMode="auto">
          <a:xfrm>
            <a:off x="304800" y="1371600"/>
            <a:ext cx="1676400" cy="492125"/>
          </a:xfrm>
          <a:prstGeom prst="rect">
            <a:avLst/>
          </a:prstGeom>
          <a:noFill/>
          <a:ln w="9525">
            <a:noFill/>
            <a:miter lim="800000"/>
            <a:headEnd/>
            <a:tailEnd/>
          </a:ln>
        </p:spPr>
        <p:txBody>
          <a:bodyPr lIns="0" rIns="0">
            <a:spAutoFit/>
          </a:bodyPr>
          <a:lstStyle/>
          <a:p>
            <a:pPr marL="219075" indent="-219075"/>
            <a:r>
              <a:rPr lang="en-US" sz="1300" b="1">
                <a:solidFill>
                  <a:schemeClr val="accent1"/>
                </a:solidFill>
                <a:latin typeface="DINOT-Medium"/>
                <a:ea typeface="DINOT-Medium"/>
                <a:cs typeface="DINOT-Medium"/>
              </a:rPr>
              <a:t>Chevrolet Volt Launch 2010</a:t>
            </a:r>
          </a:p>
        </p:txBody>
      </p:sp>
      <p:sp>
        <p:nvSpPr>
          <p:cNvPr id="26" name="Text Box 31"/>
          <p:cNvSpPr txBox="1">
            <a:spLocks noChangeArrowheads="1"/>
          </p:cNvSpPr>
          <p:nvPr/>
        </p:nvSpPr>
        <p:spPr bwMode="auto">
          <a:xfrm>
            <a:off x="2362200" y="5070475"/>
            <a:ext cx="1828800" cy="492125"/>
          </a:xfrm>
          <a:prstGeom prst="rect">
            <a:avLst/>
          </a:prstGeom>
          <a:noFill/>
          <a:ln w="9525">
            <a:noFill/>
            <a:miter lim="800000"/>
            <a:headEnd/>
            <a:tailEnd/>
          </a:ln>
          <a:effectLst/>
        </p:spPr>
        <p:txBody>
          <a:bodyPr lIns="0" rIns="0">
            <a:spAutoFit/>
          </a:bodyPr>
          <a:lstStyle/>
          <a:p>
            <a:pPr marL="219075" indent="-219075" fontAlgn="auto">
              <a:spcBef>
                <a:spcPts val="0"/>
              </a:spcBef>
              <a:spcAft>
                <a:spcPts val="0"/>
              </a:spcAft>
              <a:defRPr/>
            </a:pPr>
            <a:r>
              <a:rPr lang="en-US" sz="1300" b="1" dirty="0">
                <a:solidFill>
                  <a:schemeClr val="tx1">
                    <a:lumMod val="90000"/>
                    <a:lumOff val="10000"/>
                  </a:schemeClr>
                </a:solidFill>
                <a:latin typeface="DINOT-Medium"/>
                <a:cs typeface="DINOT-Medium"/>
              </a:rPr>
              <a:t>Tesla Model S Launch Mid-2012</a:t>
            </a:r>
          </a:p>
        </p:txBody>
      </p:sp>
      <p:sp>
        <p:nvSpPr>
          <p:cNvPr id="27" name="Text Box 31"/>
          <p:cNvSpPr txBox="1">
            <a:spLocks noChangeArrowheads="1"/>
          </p:cNvSpPr>
          <p:nvPr/>
        </p:nvSpPr>
        <p:spPr bwMode="auto">
          <a:xfrm>
            <a:off x="4572000" y="4079875"/>
            <a:ext cx="1828800" cy="492125"/>
          </a:xfrm>
          <a:prstGeom prst="rect">
            <a:avLst/>
          </a:prstGeom>
          <a:noFill/>
          <a:ln w="9525">
            <a:noFill/>
            <a:miter lim="800000"/>
            <a:headEnd/>
            <a:tailEnd/>
          </a:ln>
          <a:effectLst/>
        </p:spPr>
        <p:txBody>
          <a:bodyPr lIns="0" rIns="0">
            <a:spAutoFit/>
          </a:bodyPr>
          <a:lstStyle/>
          <a:p>
            <a:pPr marL="219075" indent="-219075" fontAlgn="auto">
              <a:spcBef>
                <a:spcPts val="0"/>
              </a:spcBef>
              <a:spcAft>
                <a:spcPts val="0"/>
              </a:spcAft>
              <a:defRPr/>
            </a:pPr>
            <a:r>
              <a:rPr lang="en-US" sz="1300" b="1" dirty="0">
                <a:solidFill>
                  <a:schemeClr val="tx1">
                    <a:lumMod val="90000"/>
                    <a:lumOff val="10000"/>
                  </a:schemeClr>
                </a:solidFill>
                <a:latin typeface="DINOT-Medium"/>
                <a:cs typeface="DINOT-Medium"/>
              </a:rPr>
              <a:t>Tesla Model X Launch 2013 </a:t>
            </a:r>
          </a:p>
        </p:txBody>
      </p:sp>
      <p:sp>
        <p:nvSpPr>
          <p:cNvPr id="28" name="Text Box 31"/>
          <p:cNvSpPr txBox="1">
            <a:spLocks noChangeArrowheads="1"/>
          </p:cNvSpPr>
          <p:nvPr/>
        </p:nvSpPr>
        <p:spPr bwMode="auto">
          <a:xfrm>
            <a:off x="4572000" y="4994275"/>
            <a:ext cx="1828800" cy="492125"/>
          </a:xfrm>
          <a:prstGeom prst="rect">
            <a:avLst/>
          </a:prstGeom>
          <a:noFill/>
          <a:ln w="9525">
            <a:noFill/>
            <a:miter lim="800000"/>
            <a:headEnd/>
            <a:tailEnd/>
          </a:ln>
          <a:effectLst/>
        </p:spPr>
        <p:txBody>
          <a:bodyPr lIns="0" rIns="0">
            <a:spAutoFit/>
          </a:bodyPr>
          <a:lstStyle/>
          <a:p>
            <a:pPr marL="219075" indent="-219075" fontAlgn="auto">
              <a:spcBef>
                <a:spcPts val="0"/>
              </a:spcBef>
              <a:spcAft>
                <a:spcPts val="0"/>
              </a:spcAft>
              <a:defRPr/>
            </a:pPr>
            <a:r>
              <a:rPr lang="en-US" sz="1300" b="1" dirty="0">
                <a:solidFill>
                  <a:schemeClr val="tx1">
                    <a:lumMod val="90000"/>
                    <a:lumOff val="10000"/>
                  </a:schemeClr>
                </a:solidFill>
                <a:latin typeface="DINOT-Medium"/>
                <a:cs typeface="DINOT-Medium"/>
              </a:rPr>
              <a:t>Toyota RAV4 EV Launch 2013</a:t>
            </a:r>
          </a:p>
        </p:txBody>
      </p:sp>
      <p:sp>
        <p:nvSpPr>
          <p:cNvPr id="29" name="Text Box 31"/>
          <p:cNvSpPr txBox="1">
            <a:spLocks noChangeArrowheads="1"/>
          </p:cNvSpPr>
          <p:nvPr/>
        </p:nvSpPr>
        <p:spPr bwMode="auto">
          <a:xfrm>
            <a:off x="4572000" y="2286000"/>
            <a:ext cx="1828800" cy="492125"/>
          </a:xfrm>
          <a:prstGeom prst="rect">
            <a:avLst/>
          </a:prstGeom>
          <a:noFill/>
          <a:ln w="9525">
            <a:noFill/>
            <a:miter lim="800000"/>
            <a:headEnd/>
            <a:tailEnd/>
          </a:ln>
          <a:effectLst/>
        </p:spPr>
        <p:txBody>
          <a:bodyPr lIns="0" rIns="0">
            <a:spAutoFit/>
          </a:bodyPr>
          <a:lstStyle/>
          <a:p>
            <a:pPr marL="219075" indent="-219075" fontAlgn="auto">
              <a:spcBef>
                <a:spcPts val="0"/>
              </a:spcBef>
              <a:spcAft>
                <a:spcPts val="0"/>
              </a:spcAft>
              <a:defRPr/>
            </a:pPr>
            <a:r>
              <a:rPr lang="en-US" sz="1300" b="1" dirty="0">
                <a:solidFill>
                  <a:schemeClr val="tx1">
                    <a:lumMod val="90000"/>
                    <a:lumOff val="10000"/>
                  </a:schemeClr>
                </a:solidFill>
                <a:latin typeface="DINOT-Medium"/>
                <a:cs typeface="DINOT-Medium"/>
              </a:rPr>
              <a:t>Chevrolet Spark Launch 2013</a:t>
            </a:r>
          </a:p>
        </p:txBody>
      </p:sp>
      <p:sp>
        <p:nvSpPr>
          <p:cNvPr id="16404" name="Text Box 31"/>
          <p:cNvSpPr txBox="1">
            <a:spLocks noChangeArrowheads="1"/>
          </p:cNvSpPr>
          <p:nvPr/>
        </p:nvSpPr>
        <p:spPr bwMode="auto">
          <a:xfrm>
            <a:off x="2438400" y="2743200"/>
            <a:ext cx="1905000" cy="492125"/>
          </a:xfrm>
          <a:prstGeom prst="rect">
            <a:avLst/>
          </a:prstGeom>
          <a:noFill/>
          <a:ln w="9525">
            <a:noFill/>
            <a:miter lim="800000"/>
            <a:headEnd/>
            <a:tailEnd/>
          </a:ln>
        </p:spPr>
        <p:txBody>
          <a:bodyPr lIns="0" rIns="0">
            <a:spAutoFit/>
          </a:bodyPr>
          <a:lstStyle/>
          <a:p>
            <a:pPr marL="219075" indent="-219075"/>
            <a:r>
              <a:rPr lang="en-US" sz="1300" b="1">
                <a:solidFill>
                  <a:schemeClr val="accent1"/>
                </a:solidFill>
                <a:latin typeface="DINOT-Medium"/>
                <a:ea typeface="DINOT-Medium"/>
                <a:cs typeface="DINOT-Medium"/>
              </a:rPr>
              <a:t>Ford C-MAX Energi Launch Late 2012</a:t>
            </a:r>
          </a:p>
        </p:txBody>
      </p:sp>
      <p:sp>
        <p:nvSpPr>
          <p:cNvPr id="16405" name="Text Box 31"/>
          <p:cNvSpPr txBox="1">
            <a:spLocks noChangeArrowheads="1"/>
          </p:cNvSpPr>
          <p:nvPr/>
        </p:nvSpPr>
        <p:spPr bwMode="auto">
          <a:xfrm>
            <a:off x="4572000" y="2743200"/>
            <a:ext cx="1905000" cy="492125"/>
          </a:xfrm>
          <a:prstGeom prst="rect">
            <a:avLst/>
          </a:prstGeom>
          <a:noFill/>
          <a:ln w="9525">
            <a:noFill/>
            <a:miter lim="800000"/>
            <a:headEnd/>
            <a:tailEnd/>
          </a:ln>
        </p:spPr>
        <p:txBody>
          <a:bodyPr lIns="0" rIns="0">
            <a:spAutoFit/>
          </a:bodyPr>
          <a:lstStyle/>
          <a:p>
            <a:pPr marL="219075" indent="-219075"/>
            <a:r>
              <a:rPr lang="en-US" sz="1300" b="1">
                <a:solidFill>
                  <a:schemeClr val="accent1"/>
                </a:solidFill>
                <a:latin typeface="DINOT-Medium"/>
                <a:ea typeface="DINOT-Medium"/>
                <a:cs typeface="DINOT-Medium"/>
              </a:rPr>
              <a:t>Ford Fusion Energi Launch 2013</a:t>
            </a:r>
          </a:p>
        </p:txBody>
      </p:sp>
      <p:sp>
        <p:nvSpPr>
          <p:cNvPr id="16406" name="Text Box 31"/>
          <p:cNvSpPr txBox="1">
            <a:spLocks noChangeArrowheads="1"/>
          </p:cNvSpPr>
          <p:nvPr/>
        </p:nvSpPr>
        <p:spPr bwMode="auto">
          <a:xfrm>
            <a:off x="6781800" y="2251075"/>
            <a:ext cx="1905000" cy="492125"/>
          </a:xfrm>
          <a:prstGeom prst="rect">
            <a:avLst/>
          </a:prstGeom>
          <a:noFill/>
          <a:ln w="9525">
            <a:noFill/>
            <a:miter lim="800000"/>
            <a:headEnd/>
            <a:tailEnd/>
          </a:ln>
        </p:spPr>
        <p:txBody>
          <a:bodyPr lIns="0" rIns="0">
            <a:spAutoFit/>
          </a:bodyPr>
          <a:lstStyle/>
          <a:p>
            <a:pPr marL="219075" indent="-219075"/>
            <a:r>
              <a:rPr lang="en-US" sz="1300" b="1">
                <a:solidFill>
                  <a:schemeClr val="accent1"/>
                </a:solidFill>
                <a:latin typeface="DINOT-Medium"/>
                <a:ea typeface="DINOT-Medium"/>
                <a:cs typeface="DINOT-Medium"/>
              </a:rPr>
              <a:t>Cadillac ELR Launch 2014</a:t>
            </a:r>
          </a:p>
        </p:txBody>
      </p:sp>
      <p:sp>
        <p:nvSpPr>
          <p:cNvPr id="33" name="Text Box 31"/>
          <p:cNvSpPr txBox="1">
            <a:spLocks noChangeArrowheads="1"/>
          </p:cNvSpPr>
          <p:nvPr/>
        </p:nvSpPr>
        <p:spPr bwMode="auto">
          <a:xfrm>
            <a:off x="4572000" y="1524000"/>
            <a:ext cx="1828800" cy="292100"/>
          </a:xfrm>
          <a:prstGeom prst="rect">
            <a:avLst/>
          </a:prstGeom>
          <a:noFill/>
          <a:ln w="9525">
            <a:noFill/>
            <a:miter lim="800000"/>
            <a:headEnd/>
            <a:tailEnd/>
          </a:ln>
          <a:effectLst/>
        </p:spPr>
        <p:txBody>
          <a:bodyPr lIns="0" rIns="0">
            <a:spAutoFit/>
          </a:bodyPr>
          <a:lstStyle/>
          <a:p>
            <a:pPr marL="219075" indent="-219075" fontAlgn="auto">
              <a:spcBef>
                <a:spcPts val="0"/>
              </a:spcBef>
              <a:spcAft>
                <a:spcPts val="0"/>
              </a:spcAft>
              <a:defRPr/>
            </a:pPr>
            <a:r>
              <a:rPr lang="en-US" sz="1300" b="1" dirty="0">
                <a:solidFill>
                  <a:schemeClr val="tx1">
                    <a:lumMod val="90000"/>
                    <a:lumOff val="10000"/>
                  </a:schemeClr>
                </a:solidFill>
                <a:latin typeface="DINOT-Medium"/>
                <a:cs typeface="DINOT-Medium"/>
              </a:rPr>
              <a:t>BYD e6 Launch 2013</a:t>
            </a:r>
          </a:p>
        </p:txBody>
      </p:sp>
      <p:sp>
        <p:nvSpPr>
          <p:cNvPr id="34" name="Text Box 31"/>
          <p:cNvSpPr txBox="1">
            <a:spLocks noChangeArrowheads="1"/>
          </p:cNvSpPr>
          <p:nvPr/>
        </p:nvSpPr>
        <p:spPr bwMode="auto">
          <a:xfrm>
            <a:off x="1981200" y="1676400"/>
            <a:ext cx="1828800" cy="492125"/>
          </a:xfrm>
          <a:prstGeom prst="rect">
            <a:avLst/>
          </a:prstGeom>
          <a:noFill/>
          <a:ln w="9525">
            <a:noFill/>
            <a:miter lim="800000"/>
            <a:headEnd/>
            <a:tailEnd/>
          </a:ln>
          <a:effectLst/>
        </p:spPr>
        <p:txBody>
          <a:bodyPr lIns="0" rIns="0">
            <a:spAutoFit/>
          </a:bodyPr>
          <a:lstStyle/>
          <a:p>
            <a:pPr marL="219075" indent="-219075" fontAlgn="auto">
              <a:spcBef>
                <a:spcPts val="0"/>
              </a:spcBef>
              <a:spcAft>
                <a:spcPts val="0"/>
              </a:spcAft>
              <a:defRPr/>
            </a:pPr>
            <a:r>
              <a:rPr lang="en-US" sz="1300" b="1" dirty="0">
                <a:solidFill>
                  <a:schemeClr val="tx1">
                    <a:lumMod val="90000"/>
                    <a:lumOff val="10000"/>
                  </a:schemeClr>
                </a:solidFill>
                <a:latin typeface="DINOT-Medium"/>
                <a:cs typeface="DINOT-Medium"/>
              </a:rPr>
              <a:t>CODA  Sedan Launch Early 2012</a:t>
            </a:r>
          </a:p>
        </p:txBody>
      </p:sp>
      <p:sp>
        <p:nvSpPr>
          <p:cNvPr id="16409" name="Text Box 31"/>
          <p:cNvSpPr txBox="1">
            <a:spLocks noChangeArrowheads="1"/>
          </p:cNvSpPr>
          <p:nvPr/>
        </p:nvSpPr>
        <p:spPr bwMode="auto">
          <a:xfrm>
            <a:off x="4572000" y="1828800"/>
            <a:ext cx="1828800" cy="492125"/>
          </a:xfrm>
          <a:prstGeom prst="rect">
            <a:avLst/>
          </a:prstGeom>
          <a:noFill/>
          <a:ln w="9525">
            <a:noFill/>
            <a:miter lim="800000"/>
            <a:headEnd/>
            <a:tailEnd/>
          </a:ln>
        </p:spPr>
        <p:txBody>
          <a:bodyPr lIns="0" rIns="0">
            <a:spAutoFit/>
          </a:bodyPr>
          <a:lstStyle/>
          <a:p>
            <a:pPr marL="219075" indent="-219075"/>
            <a:r>
              <a:rPr lang="en-US" sz="1300" b="1">
                <a:solidFill>
                  <a:schemeClr val="accent1"/>
                </a:solidFill>
                <a:latin typeface="DINOT-Medium"/>
                <a:ea typeface="DINOT-Medium"/>
                <a:cs typeface="DINOT-Medium"/>
              </a:rPr>
              <a:t>BYD F3DM Launch 2013</a:t>
            </a:r>
          </a:p>
        </p:txBody>
      </p:sp>
      <p:sp>
        <p:nvSpPr>
          <p:cNvPr id="36" name="Text Box 31"/>
          <p:cNvSpPr txBox="1">
            <a:spLocks noChangeArrowheads="1"/>
          </p:cNvSpPr>
          <p:nvPr/>
        </p:nvSpPr>
        <p:spPr bwMode="auto">
          <a:xfrm>
            <a:off x="4572000" y="5451475"/>
            <a:ext cx="1828800" cy="492125"/>
          </a:xfrm>
          <a:prstGeom prst="rect">
            <a:avLst/>
          </a:prstGeom>
          <a:noFill/>
          <a:ln w="9525">
            <a:noFill/>
            <a:miter lim="800000"/>
            <a:headEnd/>
            <a:tailEnd/>
          </a:ln>
          <a:effectLst/>
        </p:spPr>
        <p:txBody>
          <a:bodyPr lIns="0" rIns="0">
            <a:spAutoFit/>
          </a:bodyPr>
          <a:lstStyle/>
          <a:p>
            <a:pPr marL="219075" indent="-219075" fontAlgn="auto">
              <a:spcBef>
                <a:spcPts val="0"/>
              </a:spcBef>
              <a:spcAft>
                <a:spcPts val="0"/>
              </a:spcAft>
              <a:defRPr/>
            </a:pPr>
            <a:r>
              <a:rPr lang="en-US" sz="1300" b="1" dirty="0">
                <a:solidFill>
                  <a:schemeClr val="tx1">
                    <a:lumMod val="90000"/>
                    <a:lumOff val="10000"/>
                  </a:schemeClr>
                </a:solidFill>
                <a:latin typeface="DINOT-Medium"/>
                <a:cs typeface="DINOT-Medium"/>
              </a:rPr>
              <a:t>Volvo C30 Electric Launch 2013</a:t>
            </a:r>
          </a:p>
        </p:txBody>
      </p:sp>
      <p:sp>
        <p:nvSpPr>
          <p:cNvPr id="37" name="Text Box 31"/>
          <p:cNvSpPr txBox="1">
            <a:spLocks noChangeArrowheads="1"/>
          </p:cNvSpPr>
          <p:nvPr/>
        </p:nvSpPr>
        <p:spPr bwMode="auto">
          <a:xfrm>
            <a:off x="4572000" y="4537075"/>
            <a:ext cx="1828800" cy="492125"/>
          </a:xfrm>
          <a:prstGeom prst="rect">
            <a:avLst/>
          </a:prstGeom>
          <a:noFill/>
          <a:ln w="9525">
            <a:noFill/>
            <a:miter lim="800000"/>
            <a:headEnd/>
            <a:tailEnd/>
          </a:ln>
          <a:effectLst/>
        </p:spPr>
        <p:txBody>
          <a:bodyPr lIns="0" rIns="0">
            <a:spAutoFit/>
          </a:bodyPr>
          <a:lstStyle/>
          <a:p>
            <a:pPr marL="219075" indent="-219075" fontAlgn="auto">
              <a:spcBef>
                <a:spcPts val="0"/>
              </a:spcBef>
              <a:spcAft>
                <a:spcPts val="0"/>
              </a:spcAft>
              <a:defRPr/>
            </a:pPr>
            <a:r>
              <a:rPr lang="en-US" sz="1300" b="1" dirty="0">
                <a:solidFill>
                  <a:schemeClr val="tx1">
                    <a:lumMod val="90000"/>
                    <a:lumOff val="10000"/>
                  </a:schemeClr>
                </a:solidFill>
                <a:latin typeface="DINOT-Medium"/>
                <a:cs typeface="DINOT-Medium"/>
              </a:rPr>
              <a:t>Toyota FT-EV Launch 2013</a:t>
            </a:r>
          </a:p>
        </p:txBody>
      </p:sp>
      <p:sp>
        <p:nvSpPr>
          <p:cNvPr id="38" name="Text Box 31"/>
          <p:cNvSpPr txBox="1">
            <a:spLocks noChangeArrowheads="1"/>
          </p:cNvSpPr>
          <p:nvPr/>
        </p:nvSpPr>
        <p:spPr bwMode="auto">
          <a:xfrm>
            <a:off x="4572000" y="1219200"/>
            <a:ext cx="1828800" cy="292100"/>
          </a:xfrm>
          <a:prstGeom prst="rect">
            <a:avLst/>
          </a:prstGeom>
          <a:noFill/>
          <a:ln w="9525">
            <a:noFill/>
            <a:miter lim="800000"/>
            <a:headEnd/>
            <a:tailEnd/>
          </a:ln>
          <a:effectLst/>
        </p:spPr>
        <p:txBody>
          <a:bodyPr lIns="0" rIns="0">
            <a:spAutoFit/>
          </a:bodyPr>
          <a:lstStyle/>
          <a:p>
            <a:pPr marL="219075" indent="-219075" fontAlgn="auto">
              <a:spcBef>
                <a:spcPts val="0"/>
              </a:spcBef>
              <a:spcAft>
                <a:spcPts val="0"/>
              </a:spcAft>
              <a:defRPr/>
            </a:pPr>
            <a:r>
              <a:rPr lang="en-US" sz="1300" b="1" dirty="0">
                <a:solidFill>
                  <a:schemeClr val="tx1">
                    <a:lumMod val="90000"/>
                    <a:lumOff val="10000"/>
                  </a:schemeClr>
                </a:solidFill>
                <a:latin typeface="DINOT-Medium"/>
                <a:cs typeface="DINOT-Medium"/>
              </a:rPr>
              <a:t>BMW i3 Launch 2013</a:t>
            </a:r>
          </a:p>
        </p:txBody>
      </p:sp>
      <p:sp>
        <p:nvSpPr>
          <p:cNvPr id="16413" name="Text Box 31"/>
          <p:cNvSpPr txBox="1">
            <a:spLocks noChangeArrowheads="1"/>
          </p:cNvSpPr>
          <p:nvPr/>
        </p:nvSpPr>
        <p:spPr bwMode="auto">
          <a:xfrm>
            <a:off x="6781800" y="1981200"/>
            <a:ext cx="1828800" cy="292100"/>
          </a:xfrm>
          <a:prstGeom prst="rect">
            <a:avLst/>
          </a:prstGeom>
          <a:noFill/>
          <a:ln w="9525">
            <a:noFill/>
            <a:miter lim="800000"/>
            <a:headEnd/>
            <a:tailEnd/>
          </a:ln>
        </p:spPr>
        <p:txBody>
          <a:bodyPr lIns="0" rIns="0">
            <a:spAutoFit/>
          </a:bodyPr>
          <a:lstStyle/>
          <a:p>
            <a:pPr marL="219075" indent="-219075"/>
            <a:r>
              <a:rPr lang="en-US" sz="1300" b="1">
                <a:solidFill>
                  <a:schemeClr val="accent1"/>
                </a:solidFill>
                <a:latin typeface="DINOT-Medium"/>
                <a:ea typeface="DINOT-Medium"/>
                <a:cs typeface="DINOT-Medium"/>
              </a:rPr>
              <a:t>BMW i8 Launch 2014</a:t>
            </a:r>
          </a:p>
        </p:txBody>
      </p:sp>
      <p:sp>
        <p:nvSpPr>
          <p:cNvPr id="40" name="Text Box 31"/>
          <p:cNvSpPr txBox="1">
            <a:spLocks noChangeArrowheads="1"/>
          </p:cNvSpPr>
          <p:nvPr/>
        </p:nvSpPr>
        <p:spPr bwMode="auto">
          <a:xfrm>
            <a:off x="6781800" y="4876800"/>
            <a:ext cx="1828800" cy="492125"/>
          </a:xfrm>
          <a:prstGeom prst="rect">
            <a:avLst/>
          </a:prstGeom>
          <a:noFill/>
          <a:ln w="9525">
            <a:noFill/>
            <a:miter lim="800000"/>
            <a:headEnd/>
            <a:tailEnd/>
          </a:ln>
          <a:effectLst/>
        </p:spPr>
        <p:txBody>
          <a:bodyPr lIns="0" rIns="0">
            <a:spAutoFit/>
          </a:bodyPr>
          <a:lstStyle/>
          <a:p>
            <a:pPr marL="219075" indent="-219075" fontAlgn="auto">
              <a:spcBef>
                <a:spcPts val="0"/>
              </a:spcBef>
              <a:spcAft>
                <a:spcPts val="0"/>
              </a:spcAft>
              <a:defRPr/>
            </a:pPr>
            <a:r>
              <a:rPr lang="en-US" sz="1300" b="1" dirty="0">
                <a:solidFill>
                  <a:schemeClr val="tx1">
                    <a:lumMod val="90000"/>
                    <a:lumOff val="10000"/>
                  </a:schemeClr>
                </a:solidFill>
                <a:latin typeface="DINOT-Medium"/>
                <a:cs typeface="DINOT-Medium"/>
              </a:rPr>
              <a:t>Volkswagen E-Golf Launch 2014</a:t>
            </a:r>
          </a:p>
        </p:txBody>
      </p:sp>
      <p:sp>
        <p:nvSpPr>
          <p:cNvPr id="16415" name="Text Box 31"/>
          <p:cNvSpPr txBox="1">
            <a:spLocks noChangeArrowheads="1"/>
          </p:cNvSpPr>
          <p:nvPr/>
        </p:nvSpPr>
        <p:spPr bwMode="auto">
          <a:xfrm>
            <a:off x="6781800" y="5375275"/>
            <a:ext cx="1828800" cy="492125"/>
          </a:xfrm>
          <a:prstGeom prst="rect">
            <a:avLst/>
          </a:prstGeom>
          <a:noFill/>
          <a:ln w="9525">
            <a:noFill/>
            <a:miter lim="800000"/>
            <a:headEnd/>
            <a:tailEnd/>
          </a:ln>
        </p:spPr>
        <p:txBody>
          <a:bodyPr lIns="0" rIns="0">
            <a:spAutoFit/>
          </a:bodyPr>
          <a:lstStyle/>
          <a:p>
            <a:pPr marL="219075" indent="-219075"/>
            <a:r>
              <a:rPr lang="en-US" sz="1300" b="1">
                <a:solidFill>
                  <a:schemeClr val="accent1"/>
                </a:solidFill>
                <a:latin typeface="DINOT-Medium"/>
                <a:ea typeface="DINOT-Medium"/>
                <a:cs typeface="DINOT-Medium"/>
              </a:rPr>
              <a:t>Volvo V70 PHEV Launch 2014</a:t>
            </a:r>
          </a:p>
        </p:txBody>
      </p:sp>
      <p:sp>
        <p:nvSpPr>
          <p:cNvPr id="42" name="Text Box 31"/>
          <p:cNvSpPr txBox="1">
            <a:spLocks noChangeArrowheads="1"/>
          </p:cNvSpPr>
          <p:nvPr/>
        </p:nvSpPr>
        <p:spPr bwMode="auto">
          <a:xfrm>
            <a:off x="2438400" y="3698875"/>
            <a:ext cx="1828800" cy="492125"/>
          </a:xfrm>
          <a:prstGeom prst="rect">
            <a:avLst/>
          </a:prstGeom>
          <a:noFill/>
          <a:ln w="9525">
            <a:noFill/>
            <a:miter lim="800000"/>
            <a:headEnd/>
            <a:tailEnd/>
          </a:ln>
          <a:effectLst/>
        </p:spPr>
        <p:txBody>
          <a:bodyPr lIns="0" rIns="0">
            <a:spAutoFit/>
          </a:bodyPr>
          <a:lstStyle/>
          <a:p>
            <a:pPr marL="219075" indent="-219075" fontAlgn="auto">
              <a:spcBef>
                <a:spcPts val="0"/>
              </a:spcBef>
              <a:spcAft>
                <a:spcPts val="0"/>
              </a:spcAft>
              <a:defRPr/>
            </a:pPr>
            <a:r>
              <a:rPr lang="en-US" sz="1300" b="1" dirty="0">
                <a:solidFill>
                  <a:schemeClr val="tx1">
                    <a:lumMod val="90000"/>
                    <a:lumOff val="10000"/>
                  </a:schemeClr>
                </a:solidFill>
                <a:latin typeface="DINOT-Medium"/>
                <a:cs typeface="DINOT-Medium"/>
              </a:rPr>
              <a:t>Honda Fit EV Launch Late 2012</a:t>
            </a:r>
          </a:p>
        </p:txBody>
      </p:sp>
      <p:sp>
        <p:nvSpPr>
          <p:cNvPr id="43" name="Text Box 31"/>
          <p:cNvSpPr txBox="1">
            <a:spLocks noChangeArrowheads="1"/>
          </p:cNvSpPr>
          <p:nvPr/>
        </p:nvSpPr>
        <p:spPr bwMode="auto">
          <a:xfrm>
            <a:off x="6781800" y="4384675"/>
            <a:ext cx="1828800" cy="492125"/>
          </a:xfrm>
          <a:prstGeom prst="rect">
            <a:avLst/>
          </a:prstGeom>
          <a:noFill/>
          <a:ln w="9525">
            <a:noFill/>
            <a:miter lim="800000"/>
            <a:headEnd/>
            <a:tailEnd/>
          </a:ln>
          <a:effectLst/>
        </p:spPr>
        <p:txBody>
          <a:bodyPr lIns="0" rIns="0">
            <a:spAutoFit/>
          </a:bodyPr>
          <a:lstStyle/>
          <a:p>
            <a:pPr marL="219075" indent="-219075" fontAlgn="auto">
              <a:spcBef>
                <a:spcPts val="0"/>
              </a:spcBef>
              <a:spcAft>
                <a:spcPts val="0"/>
              </a:spcAft>
              <a:defRPr/>
            </a:pPr>
            <a:r>
              <a:rPr lang="en-US" sz="1300" b="1" dirty="0">
                <a:solidFill>
                  <a:schemeClr val="tx1">
                    <a:lumMod val="90000"/>
                    <a:lumOff val="10000"/>
                  </a:schemeClr>
                </a:solidFill>
                <a:latin typeface="DINOT-Medium"/>
                <a:cs typeface="DINOT-Medium"/>
              </a:rPr>
              <a:t>Volkswagen E-</a:t>
            </a:r>
            <a:r>
              <a:rPr lang="en-US" sz="1300" b="1" dirty="0" err="1">
                <a:solidFill>
                  <a:schemeClr val="tx1">
                    <a:lumMod val="90000"/>
                    <a:lumOff val="10000"/>
                  </a:schemeClr>
                </a:solidFill>
                <a:latin typeface="DINOT-Medium"/>
                <a:cs typeface="DINOT-Medium"/>
              </a:rPr>
              <a:t>Bugster</a:t>
            </a:r>
            <a:r>
              <a:rPr lang="en-US" sz="1300" b="1" dirty="0">
                <a:solidFill>
                  <a:schemeClr val="tx1">
                    <a:lumMod val="90000"/>
                    <a:lumOff val="10000"/>
                  </a:schemeClr>
                </a:solidFill>
                <a:latin typeface="DINOT-Medium"/>
                <a:cs typeface="DINOT-Medium"/>
              </a:rPr>
              <a:t> Launch 2014</a:t>
            </a:r>
          </a:p>
        </p:txBody>
      </p:sp>
      <p:sp>
        <p:nvSpPr>
          <p:cNvPr id="16418" name="Text Box 31"/>
          <p:cNvSpPr txBox="1">
            <a:spLocks noChangeArrowheads="1"/>
          </p:cNvSpPr>
          <p:nvPr/>
        </p:nvSpPr>
        <p:spPr bwMode="auto">
          <a:xfrm>
            <a:off x="6781800" y="2743200"/>
            <a:ext cx="1828800" cy="492125"/>
          </a:xfrm>
          <a:prstGeom prst="rect">
            <a:avLst/>
          </a:prstGeom>
          <a:noFill/>
          <a:ln w="9525">
            <a:noFill/>
            <a:miter lim="800000"/>
            <a:headEnd/>
            <a:tailEnd/>
          </a:ln>
        </p:spPr>
        <p:txBody>
          <a:bodyPr lIns="0" rIns="0">
            <a:spAutoFit/>
          </a:bodyPr>
          <a:lstStyle/>
          <a:p>
            <a:pPr marL="219075" indent="-219075"/>
            <a:r>
              <a:rPr lang="en-US" sz="1300" b="1">
                <a:solidFill>
                  <a:schemeClr val="accent1"/>
                </a:solidFill>
                <a:latin typeface="DINOT-Medium"/>
                <a:ea typeface="DINOT-Medium"/>
                <a:cs typeface="DINOT-Medium"/>
              </a:rPr>
              <a:t>Mitsubishi Outlander PHEV Launch 2014</a:t>
            </a:r>
          </a:p>
        </p:txBody>
      </p:sp>
      <p:sp>
        <p:nvSpPr>
          <p:cNvPr id="45" name="Text Box 31"/>
          <p:cNvSpPr txBox="1">
            <a:spLocks noChangeArrowheads="1"/>
          </p:cNvSpPr>
          <p:nvPr/>
        </p:nvSpPr>
        <p:spPr bwMode="auto">
          <a:xfrm>
            <a:off x="6781800" y="1031875"/>
            <a:ext cx="1828800" cy="492125"/>
          </a:xfrm>
          <a:prstGeom prst="rect">
            <a:avLst/>
          </a:prstGeom>
          <a:noFill/>
          <a:ln w="9525">
            <a:noFill/>
            <a:miter lim="800000"/>
            <a:headEnd/>
            <a:tailEnd/>
          </a:ln>
          <a:effectLst/>
        </p:spPr>
        <p:txBody>
          <a:bodyPr lIns="0" rIns="0">
            <a:spAutoFit/>
          </a:bodyPr>
          <a:lstStyle/>
          <a:p>
            <a:pPr marL="219075" indent="-219075" fontAlgn="auto">
              <a:spcBef>
                <a:spcPts val="0"/>
              </a:spcBef>
              <a:spcAft>
                <a:spcPts val="0"/>
              </a:spcAft>
              <a:defRPr/>
            </a:pPr>
            <a:r>
              <a:rPr lang="en-US" sz="1300" b="1" dirty="0">
                <a:solidFill>
                  <a:schemeClr val="tx1">
                    <a:lumMod val="90000"/>
                    <a:lumOff val="10000"/>
                  </a:schemeClr>
                </a:solidFill>
                <a:latin typeface="DINOT-Medium"/>
                <a:cs typeface="DINOT-Medium"/>
              </a:rPr>
              <a:t>Audi A3, R8 e-</a:t>
            </a:r>
            <a:r>
              <a:rPr lang="en-US" sz="1300" b="1" dirty="0" err="1">
                <a:solidFill>
                  <a:schemeClr val="tx1">
                    <a:lumMod val="90000"/>
                    <a:lumOff val="10000"/>
                  </a:schemeClr>
                </a:solidFill>
                <a:latin typeface="DINOT-Medium"/>
                <a:cs typeface="DINOT-Medium"/>
              </a:rPr>
              <a:t>tron</a:t>
            </a:r>
            <a:r>
              <a:rPr lang="en-US" sz="1300" b="1" dirty="0">
                <a:solidFill>
                  <a:schemeClr val="tx1">
                    <a:lumMod val="90000"/>
                    <a:lumOff val="10000"/>
                  </a:schemeClr>
                </a:solidFill>
                <a:latin typeface="DINOT-Medium"/>
                <a:cs typeface="DINOT-Medium"/>
              </a:rPr>
              <a:t> Launch 2014</a:t>
            </a:r>
          </a:p>
        </p:txBody>
      </p:sp>
      <p:sp>
        <p:nvSpPr>
          <p:cNvPr id="46" name="Text Box 31"/>
          <p:cNvSpPr txBox="1">
            <a:spLocks noChangeArrowheads="1"/>
          </p:cNvSpPr>
          <p:nvPr/>
        </p:nvSpPr>
        <p:spPr bwMode="auto">
          <a:xfrm>
            <a:off x="5029200" y="3657600"/>
            <a:ext cx="1371600" cy="492125"/>
          </a:xfrm>
          <a:prstGeom prst="rect">
            <a:avLst/>
          </a:prstGeom>
          <a:noFill/>
          <a:ln w="9525">
            <a:noFill/>
            <a:miter lim="800000"/>
            <a:headEnd/>
            <a:tailEnd/>
          </a:ln>
          <a:effectLst/>
        </p:spPr>
        <p:txBody>
          <a:bodyPr lIns="0" rIns="0">
            <a:spAutoFit/>
          </a:bodyPr>
          <a:lstStyle/>
          <a:p>
            <a:pPr marL="219075" indent="-219075" fontAlgn="auto">
              <a:spcBef>
                <a:spcPts val="0"/>
              </a:spcBef>
              <a:spcAft>
                <a:spcPts val="0"/>
              </a:spcAft>
              <a:defRPr/>
            </a:pPr>
            <a:r>
              <a:rPr lang="en-US" sz="1300" b="1" dirty="0">
                <a:solidFill>
                  <a:schemeClr val="tx1">
                    <a:lumMod val="90000"/>
                    <a:lumOff val="10000"/>
                  </a:schemeClr>
                </a:solidFill>
                <a:latin typeface="DINOT-Medium"/>
                <a:cs typeface="DINOT-Medium"/>
              </a:rPr>
              <a:t>Scion </a:t>
            </a:r>
            <a:r>
              <a:rPr lang="en-US" sz="1300" b="1" dirty="0" err="1">
                <a:solidFill>
                  <a:schemeClr val="tx1">
                    <a:lumMod val="90000"/>
                    <a:lumOff val="10000"/>
                  </a:schemeClr>
                </a:solidFill>
                <a:latin typeface="DINOT-Medium"/>
                <a:cs typeface="DINOT-Medium"/>
              </a:rPr>
              <a:t>iQ</a:t>
            </a:r>
            <a:r>
              <a:rPr lang="en-US" sz="1300" b="1" dirty="0">
                <a:solidFill>
                  <a:schemeClr val="tx1">
                    <a:lumMod val="90000"/>
                    <a:lumOff val="10000"/>
                  </a:schemeClr>
                </a:solidFill>
                <a:latin typeface="DINOT-Medium"/>
                <a:cs typeface="DINOT-Medium"/>
              </a:rPr>
              <a:t> Launch 2013</a:t>
            </a:r>
          </a:p>
        </p:txBody>
      </p:sp>
      <p:pic>
        <p:nvPicPr>
          <p:cNvPr id="16421" name="Picture 22"/>
          <p:cNvPicPr>
            <a:picLocks noChangeAspect="1" noChangeArrowheads="1"/>
          </p:cNvPicPr>
          <p:nvPr/>
        </p:nvPicPr>
        <p:blipFill>
          <a:blip r:embed="rId3" cstate="print"/>
          <a:srcRect l="43210" t="13913" b="46436"/>
          <a:stretch>
            <a:fillRect/>
          </a:stretch>
        </p:blipFill>
        <p:spPr bwMode="auto">
          <a:xfrm>
            <a:off x="4495800" y="381000"/>
            <a:ext cx="1066800" cy="517525"/>
          </a:xfrm>
          <a:prstGeom prst="rect">
            <a:avLst/>
          </a:prstGeom>
          <a:noFill/>
          <a:ln w="9525">
            <a:noFill/>
            <a:miter lim="800000"/>
            <a:headEnd/>
            <a:tailEnd/>
          </a:ln>
        </p:spPr>
      </p:pic>
      <p:pic>
        <p:nvPicPr>
          <p:cNvPr id="16422" name="Picture 35"/>
          <p:cNvPicPr>
            <a:picLocks noChangeAspect="1" noChangeArrowheads="1"/>
          </p:cNvPicPr>
          <p:nvPr/>
        </p:nvPicPr>
        <p:blipFill>
          <a:blip r:embed="rId4" cstate="print"/>
          <a:srcRect t="4527"/>
          <a:stretch>
            <a:fillRect/>
          </a:stretch>
        </p:blipFill>
        <p:spPr bwMode="auto">
          <a:xfrm>
            <a:off x="328613" y="304800"/>
            <a:ext cx="661987" cy="695325"/>
          </a:xfrm>
          <a:prstGeom prst="rect">
            <a:avLst/>
          </a:prstGeom>
          <a:noFill/>
          <a:ln w="9525">
            <a:noFill/>
            <a:miter lim="800000"/>
            <a:headEnd/>
            <a:tailEnd/>
          </a:ln>
        </p:spPr>
      </p:pic>
      <p:pic>
        <p:nvPicPr>
          <p:cNvPr id="16423" name="Picture 19"/>
          <p:cNvPicPr>
            <a:picLocks noChangeAspect="1" noChangeArrowheads="1"/>
          </p:cNvPicPr>
          <p:nvPr/>
        </p:nvPicPr>
        <p:blipFill>
          <a:blip r:embed="rId5" cstate="print"/>
          <a:srcRect/>
          <a:stretch>
            <a:fillRect/>
          </a:stretch>
        </p:blipFill>
        <p:spPr bwMode="auto">
          <a:xfrm>
            <a:off x="5791200" y="304800"/>
            <a:ext cx="700088" cy="685800"/>
          </a:xfrm>
          <a:prstGeom prst="rect">
            <a:avLst/>
          </a:prstGeom>
          <a:noFill/>
          <a:ln w="9525">
            <a:noFill/>
            <a:miter lim="800000"/>
            <a:headEnd/>
            <a:tailEnd/>
          </a:ln>
        </p:spPr>
      </p:pic>
      <p:pic>
        <p:nvPicPr>
          <p:cNvPr id="16424" name="Picture 20"/>
          <p:cNvPicPr>
            <a:picLocks noChangeAspect="1" noChangeArrowheads="1"/>
          </p:cNvPicPr>
          <p:nvPr/>
        </p:nvPicPr>
        <p:blipFill>
          <a:blip r:embed="rId6" cstate="print"/>
          <a:srcRect/>
          <a:stretch>
            <a:fillRect/>
          </a:stretch>
        </p:blipFill>
        <p:spPr bwMode="auto">
          <a:xfrm>
            <a:off x="2397125" y="304800"/>
            <a:ext cx="727075" cy="647700"/>
          </a:xfrm>
          <a:prstGeom prst="rect">
            <a:avLst/>
          </a:prstGeom>
          <a:noFill/>
          <a:ln w="9525">
            <a:noFill/>
            <a:miter lim="800000"/>
            <a:headEnd/>
            <a:tailEnd/>
          </a:ln>
        </p:spPr>
      </p:pic>
      <p:pic>
        <p:nvPicPr>
          <p:cNvPr id="16425" name="Picture 23"/>
          <p:cNvPicPr>
            <a:picLocks noChangeAspect="1" noChangeArrowheads="1"/>
          </p:cNvPicPr>
          <p:nvPr/>
        </p:nvPicPr>
        <p:blipFill>
          <a:blip r:embed="rId3" cstate="print"/>
          <a:srcRect l="3087" t="4637" r="58165" b="37102"/>
          <a:stretch>
            <a:fillRect/>
          </a:stretch>
        </p:blipFill>
        <p:spPr bwMode="auto">
          <a:xfrm>
            <a:off x="1295400" y="304800"/>
            <a:ext cx="650875" cy="681038"/>
          </a:xfrm>
          <a:prstGeom prst="rect">
            <a:avLst/>
          </a:prstGeom>
          <a:noFill/>
          <a:ln w="9525">
            <a:noFill/>
            <a:miter lim="800000"/>
            <a:headEnd/>
            <a:tailEnd/>
          </a:ln>
        </p:spPr>
      </p:pic>
      <p:pic>
        <p:nvPicPr>
          <p:cNvPr id="16426" name="Picture 41" descr="coda.jpeg"/>
          <p:cNvPicPr>
            <a:picLocks noChangeAspect="1"/>
          </p:cNvPicPr>
          <p:nvPr/>
        </p:nvPicPr>
        <p:blipFill>
          <a:blip r:embed="rId7" cstate="print"/>
          <a:srcRect/>
          <a:stretch>
            <a:fillRect/>
          </a:stretch>
        </p:blipFill>
        <p:spPr bwMode="auto">
          <a:xfrm>
            <a:off x="8001000" y="304800"/>
            <a:ext cx="762000" cy="762000"/>
          </a:xfrm>
          <a:prstGeom prst="rect">
            <a:avLst/>
          </a:prstGeom>
          <a:noFill/>
          <a:ln w="9525">
            <a:noFill/>
            <a:miter lim="800000"/>
            <a:headEnd/>
            <a:tailEnd/>
          </a:ln>
        </p:spPr>
      </p:pic>
      <p:pic>
        <p:nvPicPr>
          <p:cNvPr id="16427" name="Picture 2"/>
          <p:cNvPicPr>
            <a:picLocks noChangeAspect="1" noChangeArrowheads="1"/>
          </p:cNvPicPr>
          <p:nvPr/>
        </p:nvPicPr>
        <p:blipFill>
          <a:blip r:embed="rId8" cstate="print"/>
          <a:srcRect l="13177" t="13417" r="12402" b="7214"/>
          <a:stretch>
            <a:fillRect/>
          </a:stretch>
        </p:blipFill>
        <p:spPr bwMode="auto">
          <a:xfrm>
            <a:off x="304800" y="6019800"/>
            <a:ext cx="685800" cy="628650"/>
          </a:xfrm>
          <a:prstGeom prst="rect">
            <a:avLst/>
          </a:prstGeom>
          <a:noFill/>
          <a:ln w="9525">
            <a:noFill/>
            <a:miter lim="800000"/>
            <a:headEnd/>
            <a:tailEnd/>
          </a:ln>
        </p:spPr>
      </p:pic>
      <p:pic>
        <p:nvPicPr>
          <p:cNvPr id="16428" name="Picture 3"/>
          <p:cNvPicPr>
            <a:picLocks noChangeAspect="1" noChangeArrowheads="1"/>
          </p:cNvPicPr>
          <p:nvPr/>
        </p:nvPicPr>
        <p:blipFill>
          <a:blip r:embed="rId9" cstate="print"/>
          <a:srcRect l="21402" r="19743"/>
          <a:stretch>
            <a:fillRect/>
          </a:stretch>
        </p:blipFill>
        <p:spPr bwMode="auto">
          <a:xfrm>
            <a:off x="4953000" y="6019800"/>
            <a:ext cx="609600" cy="688975"/>
          </a:xfrm>
          <a:prstGeom prst="rect">
            <a:avLst/>
          </a:prstGeom>
          <a:noFill/>
          <a:ln w="9525">
            <a:noFill/>
            <a:miter lim="800000"/>
            <a:headEnd/>
            <a:tailEnd/>
          </a:ln>
        </p:spPr>
      </p:pic>
      <p:pic>
        <p:nvPicPr>
          <p:cNvPr id="16429" name="Picture 5"/>
          <p:cNvPicPr>
            <a:picLocks noChangeAspect="1" noChangeArrowheads="1"/>
          </p:cNvPicPr>
          <p:nvPr/>
        </p:nvPicPr>
        <p:blipFill>
          <a:blip r:embed="rId10" cstate="print"/>
          <a:srcRect/>
          <a:stretch>
            <a:fillRect/>
          </a:stretch>
        </p:blipFill>
        <p:spPr bwMode="auto">
          <a:xfrm>
            <a:off x="2743200" y="6019800"/>
            <a:ext cx="862013" cy="638175"/>
          </a:xfrm>
          <a:prstGeom prst="rect">
            <a:avLst/>
          </a:prstGeom>
          <a:noFill/>
          <a:ln w="9525">
            <a:noFill/>
            <a:miter lim="800000"/>
            <a:headEnd/>
            <a:tailEnd/>
          </a:ln>
        </p:spPr>
      </p:pic>
      <p:pic>
        <p:nvPicPr>
          <p:cNvPr id="16430" name="Picture 6"/>
          <p:cNvPicPr>
            <a:picLocks noChangeAspect="1" noChangeArrowheads="1"/>
          </p:cNvPicPr>
          <p:nvPr/>
        </p:nvPicPr>
        <p:blipFill>
          <a:blip r:embed="rId11" cstate="print"/>
          <a:srcRect t="33333" b="37038"/>
          <a:stretch>
            <a:fillRect/>
          </a:stretch>
        </p:blipFill>
        <p:spPr bwMode="auto">
          <a:xfrm>
            <a:off x="6629400" y="457200"/>
            <a:ext cx="1219200" cy="304800"/>
          </a:xfrm>
          <a:prstGeom prst="rect">
            <a:avLst/>
          </a:prstGeom>
          <a:noFill/>
          <a:ln w="9525">
            <a:noFill/>
            <a:miter lim="800000"/>
            <a:headEnd/>
            <a:tailEnd/>
          </a:ln>
        </p:spPr>
      </p:pic>
      <p:pic>
        <p:nvPicPr>
          <p:cNvPr id="16431" name="Picture 7"/>
          <p:cNvPicPr>
            <a:picLocks noChangeAspect="1" noChangeArrowheads="1"/>
          </p:cNvPicPr>
          <p:nvPr/>
        </p:nvPicPr>
        <p:blipFill>
          <a:blip r:embed="rId12" cstate="print"/>
          <a:srcRect/>
          <a:stretch>
            <a:fillRect/>
          </a:stretch>
        </p:blipFill>
        <p:spPr bwMode="auto">
          <a:xfrm>
            <a:off x="7000875" y="6096000"/>
            <a:ext cx="771525" cy="508000"/>
          </a:xfrm>
          <a:prstGeom prst="rect">
            <a:avLst/>
          </a:prstGeom>
          <a:noFill/>
          <a:ln w="9525">
            <a:noFill/>
            <a:miter lim="800000"/>
            <a:headEnd/>
            <a:tailEnd/>
          </a:ln>
        </p:spPr>
      </p:pic>
      <p:pic>
        <p:nvPicPr>
          <p:cNvPr id="16432" name="Picture 8"/>
          <p:cNvPicPr>
            <a:picLocks noChangeAspect="1" noChangeArrowheads="1"/>
          </p:cNvPicPr>
          <p:nvPr/>
        </p:nvPicPr>
        <p:blipFill>
          <a:blip r:embed="rId13" cstate="print"/>
          <a:srcRect/>
          <a:stretch>
            <a:fillRect/>
          </a:stretch>
        </p:blipFill>
        <p:spPr bwMode="auto">
          <a:xfrm>
            <a:off x="5943600" y="6096000"/>
            <a:ext cx="727075" cy="498475"/>
          </a:xfrm>
          <a:prstGeom prst="rect">
            <a:avLst/>
          </a:prstGeom>
          <a:noFill/>
          <a:ln w="9525">
            <a:noFill/>
            <a:miter lim="800000"/>
            <a:headEnd/>
            <a:tailEnd/>
          </a:ln>
        </p:spPr>
      </p:pic>
      <p:pic>
        <p:nvPicPr>
          <p:cNvPr id="16433" name="Picture 2"/>
          <p:cNvPicPr>
            <a:picLocks noChangeAspect="1" noChangeArrowheads="1"/>
          </p:cNvPicPr>
          <p:nvPr/>
        </p:nvPicPr>
        <p:blipFill>
          <a:blip r:embed="rId14" cstate="print"/>
          <a:srcRect/>
          <a:stretch>
            <a:fillRect/>
          </a:stretch>
        </p:blipFill>
        <p:spPr bwMode="auto">
          <a:xfrm>
            <a:off x="3470275" y="304800"/>
            <a:ext cx="720725" cy="641350"/>
          </a:xfrm>
          <a:prstGeom prst="rect">
            <a:avLst/>
          </a:prstGeom>
          <a:noFill/>
          <a:ln w="9525">
            <a:noFill/>
            <a:miter lim="800000"/>
            <a:headEnd/>
            <a:tailEnd/>
          </a:ln>
        </p:spPr>
      </p:pic>
      <p:pic>
        <p:nvPicPr>
          <p:cNvPr id="16434" name="Picture 7"/>
          <p:cNvPicPr>
            <a:picLocks noChangeAspect="1" noChangeArrowheads="1"/>
          </p:cNvPicPr>
          <p:nvPr/>
        </p:nvPicPr>
        <p:blipFill>
          <a:blip r:embed="rId15" cstate="print"/>
          <a:srcRect/>
          <a:stretch>
            <a:fillRect/>
          </a:stretch>
        </p:blipFill>
        <p:spPr bwMode="auto">
          <a:xfrm>
            <a:off x="8072438" y="6019800"/>
            <a:ext cx="614362" cy="614363"/>
          </a:xfrm>
          <a:prstGeom prst="rect">
            <a:avLst/>
          </a:prstGeom>
          <a:noFill/>
          <a:ln w="9525">
            <a:noFill/>
            <a:miter lim="800000"/>
            <a:headEnd/>
            <a:tailEnd/>
          </a:ln>
        </p:spPr>
      </p:pic>
      <p:pic>
        <p:nvPicPr>
          <p:cNvPr id="16435" name="Picture 2"/>
          <p:cNvPicPr>
            <a:picLocks noChangeAspect="1" noChangeArrowheads="1"/>
          </p:cNvPicPr>
          <p:nvPr/>
        </p:nvPicPr>
        <p:blipFill>
          <a:blip r:embed="rId16" cstate="print"/>
          <a:srcRect/>
          <a:stretch>
            <a:fillRect/>
          </a:stretch>
        </p:blipFill>
        <p:spPr bwMode="auto">
          <a:xfrm>
            <a:off x="3962400" y="6096000"/>
            <a:ext cx="730250" cy="528638"/>
          </a:xfrm>
          <a:prstGeom prst="rect">
            <a:avLst/>
          </a:prstGeom>
          <a:noFill/>
          <a:ln w="9525">
            <a:noFill/>
            <a:miter lim="800000"/>
            <a:headEnd/>
            <a:tailEnd/>
          </a:ln>
        </p:spPr>
      </p:pic>
      <p:pic>
        <p:nvPicPr>
          <p:cNvPr id="16436" name="Picture 2"/>
          <p:cNvPicPr>
            <a:picLocks noChangeAspect="1" noChangeArrowheads="1"/>
          </p:cNvPicPr>
          <p:nvPr/>
        </p:nvPicPr>
        <p:blipFill>
          <a:blip r:embed="rId17" cstate="print"/>
          <a:srcRect l="3758" r="6015" b="6522"/>
          <a:stretch>
            <a:fillRect/>
          </a:stretch>
        </p:blipFill>
        <p:spPr bwMode="auto">
          <a:xfrm>
            <a:off x="1295400" y="6019800"/>
            <a:ext cx="1143000" cy="604838"/>
          </a:xfrm>
          <a:prstGeom prst="rect">
            <a:avLst/>
          </a:prstGeom>
          <a:noFill/>
          <a:ln w="9525">
            <a:noFill/>
            <a:miter lim="800000"/>
            <a:headEnd/>
            <a:tailEnd/>
          </a:ln>
        </p:spPr>
      </p:pic>
      <p:sp>
        <p:nvSpPr>
          <p:cNvPr id="16437" name="Text Box 31"/>
          <p:cNvSpPr txBox="1">
            <a:spLocks noChangeArrowheads="1"/>
          </p:cNvSpPr>
          <p:nvPr/>
        </p:nvSpPr>
        <p:spPr bwMode="auto">
          <a:xfrm>
            <a:off x="6781800" y="1489075"/>
            <a:ext cx="1828800" cy="492125"/>
          </a:xfrm>
          <a:prstGeom prst="rect">
            <a:avLst/>
          </a:prstGeom>
          <a:noFill/>
          <a:ln w="9525">
            <a:noFill/>
            <a:miter lim="800000"/>
            <a:headEnd/>
            <a:tailEnd/>
          </a:ln>
        </p:spPr>
        <p:txBody>
          <a:bodyPr lIns="0" rIns="0">
            <a:spAutoFit/>
          </a:bodyPr>
          <a:lstStyle/>
          <a:p>
            <a:pPr marL="219075" indent="-219075"/>
            <a:r>
              <a:rPr lang="en-US" sz="1300" b="1">
                <a:solidFill>
                  <a:schemeClr val="accent1"/>
                </a:solidFill>
                <a:latin typeface="DINOT-Medium"/>
                <a:ea typeface="DINOT-Medium"/>
                <a:cs typeface="DINOT-Medium"/>
              </a:rPr>
              <a:t>Audi A3, A4, Q7 e-tron PHEVs Launch 2014</a:t>
            </a:r>
          </a:p>
        </p:txBody>
      </p:sp>
      <p:sp>
        <p:nvSpPr>
          <p:cNvPr id="71" name="Text Box 31"/>
          <p:cNvSpPr txBox="1">
            <a:spLocks noChangeArrowheads="1"/>
          </p:cNvSpPr>
          <p:nvPr/>
        </p:nvSpPr>
        <p:spPr bwMode="auto">
          <a:xfrm>
            <a:off x="6781800" y="3886200"/>
            <a:ext cx="1828800" cy="492125"/>
          </a:xfrm>
          <a:prstGeom prst="rect">
            <a:avLst/>
          </a:prstGeom>
          <a:noFill/>
          <a:ln w="9525">
            <a:noFill/>
            <a:miter lim="800000"/>
            <a:headEnd/>
            <a:tailEnd/>
          </a:ln>
          <a:effectLst/>
        </p:spPr>
        <p:txBody>
          <a:bodyPr lIns="0" rIns="0">
            <a:spAutoFit/>
          </a:bodyPr>
          <a:lstStyle/>
          <a:p>
            <a:pPr marL="219075" indent="-219075" fontAlgn="auto">
              <a:spcBef>
                <a:spcPts val="0"/>
              </a:spcBef>
              <a:spcAft>
                <a:spcPts val="0"/>
              </a:spcAft>
              <a:defRPr/>
            </a:pPr>
            <a:r>
              <a:rPr lang="en-US" sz="1300" b="1" dirty="0">
                <a:solidFill>
                  <a:schemeClr val="tx1">
                    <a:lumMod val="90000"/>
                    <a:lumOff val="10000"/>
                  </a:schemeClr>
                </a:solidFill>
                <a:latin typeface="DINOT-Medium"/>
                <a:cs typeface="DINOT-Medium"/>
              </a:rPr>
              <a:t>Tesla Gen 3 Vehicles Launch 2014-2015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779463" y="295275"/>
            <a:ext cx="7583487" cy="1143000"/>
          </a:xfrm>
          <a:noFill/>
          <a:ln>
            <a:miter lim="800000"/>
            <a:headEnd/>
            <a:tailEnd/>
          </a:ln>
        </p:spPr>
        <p:txBody>
          <a:bodyPr vert="horz" wrap="square" lIns="91440" tIns="45720" rIns="91440" bIns="45720" numCol="1" compatLnSpc="1">
            <a:prstTxWarp prst="textNoShape">
              <a:avLst/>
            </a:prstTxWarp>
          </a:bodyPr>
          <a:lstStyle/>
          <a:p>
            <a:pPr eaLnBrk="1" hangingPunct="1"/>
            <a:r>
              <a:rPr lang="en-US" smtClean="0"/>
              <a:t>Why do we care?</a:t>
            </a:r>
          </a:p>
        </p:txBody>
      </p:sp>
      <p:sp>
        <p:nvSpPr>
          <p:cNvPr id="17411" name="Content Placeholder 2"/>
          <p:cNvSpPr>
            <a:spLocks noGrp="1"/>
          </p:cNvSpPr>
          <p:nvPr>
            <p:ph idx="1"/>
          </p:nvPr>
        </p:nvSpPr>
        <p:spPr bwMode="auto">
          <a:xfrm>
            <a:off x="779463" y="1949450"/>
            <a:ext cx="7583487" cy="4006850"/>
          </a:xfrm>
          <a:noFill/>
          <a:ln>
            <a:miter lim="800000"/>
            <a:headEnd/>
            <a:tailEnd/>
          </a:ln>
        </p:spPr>
        <p:txBody>
          <a:bodyPr vert="horz" wrap="square" lIns="91440" tIns="45720" rIns="91440" bIns="45720" numCol="1" anchor="t" anchorCtr="0" compatLnSpc="1">
            <a:prstTxWarp prst="textNoShape">
              <a:avLst/>
            </a:prstTxWarp>
          </a:bodyPr>
          <a:lstStyle/>
          <a:p>
            <a:pPr lvl="1" eaLnBrk="1" hangingPunct="1">
              <a:lnSpc>
                <a:spcPct val="150000"/>
              </a:lnSpc>
            </a:pPr>
            <a:r>
              <a:rPr lang="en-US" sz="3200" b="1" i="1" smtClean="0"/>
              <a:t>Enhanced Energy Security</a:t>
            </a:r>
          </a:p>
          <a:p>
            <a:pPr lvl="1" eaLnBrk="1" hangingPunct="1">
              <a:lnSpc>
                <a:spcPct val="150000"/>
              </a:lnSpc>
            </a:pPr>
            <a:r>
              <a:rPr lang="en-US" sz="3200" b="1" i="1" smtClean="0"/>
              <a:t>Economic Development</a:t>
            </a:r>
          </a:p>
          <a:p>
            <a:pPr lvl="1" eaLnBrk="1" hangingPunct="1">
              <a:lnSpc>
                <a:spcPct val="150000"/>
              </a:lnSpc>
            </a:pPr>
            <a:r>
              <a:rPr lang="en-US" sz="3200" b="1" i="1" smtClean="0"/>
              <a:t>A Cleaner Environment</a:t>
            </a:r>
            <a:endParaRPr lang="en-US" sz="2400" smtClean="0"/>
          </a:p>
        </p:txBody>
      </p:sp>
      <p:sp>
        <p:nvSpPr>
          <p:cNvPr id="11" name="Rounded Rectangle 10"/>
          <p:cNvSpPr/>
          <p:nvPr/>
        </p:nvSpPr>
        <p:spPr>
          <a:xfrm>
            <a:off x="3352800" y="4800600"/>
            <a:ext cx="2895600" cy="1676400"/>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en-US"/>
          </a:p>
        </p:txBody>
      </p:sp>
      <p:sp>
        <p:nvSpPr>
          <p:cNvPr id="12" name="Rounded Rectangle 11"/>
          <p:cNvSpPr/>
          <p:nvPr/>
        </p:nvSpPr>
        <p:spPr>
          <a:xfrm>
            <a:off x="381000" y="4800600"/>
            <a:ext cx="2667000" cy="1676400"/>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en-US"/>
          </a:p>
        </p:txBody>
      </p:sp>
      <p:sp>
        <p:nvSpPr>
          <p:cNvPr id="13" name="Rounded Rectangle 12"/>
          <p:cNvSpPr/>
          <p:nvPr/>
        </p:nvSpPr>
        <p:spPr>
          <a:xfrm>
            <a:off x="6553200" y="3200400"/>
            <a:ext cx="2133600" cy="2743200"/>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en-US"/>
          </a:p>
        </p:txBody>
      </p:sp>
      <p:pic>
        <p:nvPicPr>
          <p:cNvPr id="17421" name="Picture 3"/>
          <p:cNvPicPr>
            <a:picLocks noChangeAspect="1" noChangeArrowheads="1"/>
          </p:cNvPicPr>
          <p:nvPr/>
        </p:nvPicPr>
        <p:blipFill>
          <a:blip r:embed="rId3" cstate="print"/>
          <a:srcRect/>
          <a:stretch>
            <a:fillRect/>
          </a:stretch>
        </p:blipFill>
        <p:spPr bwMode="auto">
          <a:xfrm>
            <a:off x="533400" y="4932363"/>
            <a:ext cx="2362200" cy="1439862"/>
          </a:xfrm>
          <a:prstGeom prst="rect">
            <a:avLst/>
          </a:prstGeom>
          <a:noFill/>
          <a:ln w="9525">
            <a:noFill/>
            <a:miter lim="800000"/>
            <a:headEnd/>
            <a:tailEnd/>
          </a:ln>
        </p:spPr>
      </p:pic>
      <p:pic>
        <p:nvPicPr>
          <p:cNvPr id="17422" name="Picture 4"/>
          <p:cNvPicPr>
            <a:picLocks noChangeAspect="1" noChangeArrowheads="1"/>
          </p:cNvPicPr>
          <p:nvPr/>
        </p:nvPicPr>
        <p:blipFill>
          <a:blip r:embed="rId4" cstate="print"/>
          <a:srcRect/>
          <a:stretch>
            <a:fillRect/>
          </a:stretch>
        </p:blipFill>
        <p:spPr bwMode="auto">
          <a:xfrm>
            <a:off x="3505200" y="4916488"/>
            <a:ext cx="2590800" cy="1436687"/>
          </a:xfrm>
          <a:prstGeom prst="rect">
            <a:avLst/>
          </a:prstGeom>
          <a:noFill/>
          <a:ln w="9525">
            <a:noFill/>
            <a:miter lim="800000"/>
            <a:headEnd/>
            <a:tailEnd/>
          </a:ln>
        </p:spPr>
      </p:pic>
      <p:pic>
        <p:nvPicPr>
          <p:cNvPr id="17423" name="Picture 5"/>
          <p:cNvPicPr>
            <a:picLocks noChangeAspect="1" noChangeArrowheads="1"/>
          </p:cNvPicPr>
          <p:nvPr/>
        </p:nvPicPr>
        <p:blipFill>
          <a:blip r:embed="rId5" cstate="print"/>
          <a:srcRect/>
          <a:stretch>
            <a:fillRect/>
          </a:stretch>
        </p:blipFill>
        <p:spPr bwMode="auto">
          <a:xfrm>
            <a:off x="6705600" y="3352800"/>
            <a:ext cx="1857375" cy="245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a:xfrm>
            <a:off x="304800" y="4495800"/>
            <a:ext cx="4419600" cy="1981200"/>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en-US"/>
          </a:p>
        </p:txBody>
      </p:sp>
      <p:sp>
        <p:nvSpPr>
          <p:cNvPr id="9" name="Rounded Rectangle 8"/>
          <p:cNvSpPr/>
          <p:nvPr/>
        </p:nvSpPr>
        <p:spPr>
          <a:xfrm>
            <a:off x="4953000" y="4495800"/>
            <a:ext cx="3810000" cy="1981200"/>
          </a:xfrm>
          <a:prstGeom prst="roundRect">
            <a:avLst/>
          </a:prstGeom>
          <a:solidFill>
            <a:schemeClr val="bg1"/>
          </a:solidFill>
        </p:spPr>
        <p:style>
          <a:lnRef idx="1">
            <a:schemeClr val="dk1"/>
          </a:lnRef>
          <a:fillRef idx="3">
            <a:schemeClr val="dk1"/>
          </a:fillRef>
          <a:effectRef idx="2">
            <a:schemeClr val="dk1"/>
          </a:effectRef>
          <a:fontRef idx="minor">
            <a:schemeClr val="lt1"/>
          </a:fontRef>
        </p:style>
        <p:txBody>
          <a:bodyPr anchor="ctr"/>
          <a:lstStyle/>
          <a:p>
            <a:pPr algn="ctr" fontAlgn="auto">
              <a:spcBef>
                <a:spcPts val="0"/>
              </a:spcBef>
              <a:spcAft>
                <a:spcPts val="0"/>
              </a:spcAft>
              <a:defRPr/>
            </a:pPr>
            <a:endParaRPr lang="en-US"/>
          </a:p>
        </p:txBody>
      </p:sp>
      <p:sp>
        <p:nvSpPr>
          <p:cNvPr id="18440" name="Title 1"/>
          <p:cNvSpPr>
            <a:spLocks noGrp="1"/>
          </p:cNvSpPr>
          <p:nvPr>
            <p:ph type="title"/>
          </p:nvPr>
        </p:nvSpPr>
        <p:spPr bwMode="auto">
          <a:xfrm>
            <a:off x="779463" y="295275"/>
            <a:ext cx="8059737" cy="1143000"/>
          </a:xfrm>
          <a:noFill/>
          <a:ln>
            <a:miter lim="800000"/>
            <a:headEnd/>
            <a:tailEnd/>
          </a:ln>
        </p:spPr>
        <p:txBody>
          <a:bodyPr vert="horz" wrap="square" lIns="91440" tIns="45720" rIns="91440" bIns="45720" numCol="1" compatLnSpc="1">
            <a:prstTxWarp prst="textNoShape">
              <a:avLst/>
            </a:prstTxWarp>
          </a:bodyPr>
          <a:lstStyle/>
          <a:p>
            <a:pPr eaLnBrk="1" hangingPunct="1"/>
            <a:r>
              <a:rPr lang="en-US" smtClean="0"/>
              <a:t>Energy Security</a:t>
            </a:r>
          </a:p>
        </p:txBody>
      </p:sp>
      <p:sp>
        <p:nvSpPr>
          <p:cNvPr id="18441" name="Content Placeholder 2"/>
          <p:cNvSpPr>
            <a:spLocks noGrp="1"/>
          </p:cNvSpPr>
          <p:nvPr>
            <p:ph idx="1"/>
          </p:nvPr>
        </p:nvSpPr>
        <p:spPr bwMode="auto">
          <a:xfrm>
            <a:off x="779463" y="1828800"/>
            <a:ext cx="7754937" cy="40068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The </a:t>
            </a:r>
            <a:r>
              <a:rPr lang="en-US" b="1" smtClean="0"/>
              <a:t>U.S. imports 50% </a:t>
            </a:r>
            <a:r>
              <a:rPr lang="en-US" smtClean="0"/>
              <a:t>of its oil often from unfriendly or unstable countries</a:t>
            </a:r>
          </a:p>
          <a:p>
            <a:pPr eaLnBrk="1" hangingPunct="1"/>
            <a:r>
              <a:rPr lang="en-US" smtClean="0"/>
              <a:t>The </a:t>
            </a:r>
            <a:r>
              <a:rPr lang="en-US" b="1" smtClean="0"/>
              <a:t>U.S. economy </a:t>
            </a:r>
            <a:r>
              <a:rPr lang="en-US" smtClean="0"/>
              <a:t>and in particular the </a:t>
            </a:r>
            <a:r>
              <a:rPr lang="en-US" b="1" smtClean="0"/>
              <a:t>transportation sector </a:t>
            </a:r>
            <a:r>
              <a:rPr lang="en-US" smtClean="0"/>
              <a:t>are </a:t>
            </a:r>
            <a:r>
              <a:rPr lang="en-US" b="1" smtClean="0"/>
              <a:t>heavily reliant </a:t>
            </a:r>
            <a:r>
              <a:rPr lang="en-US" smtClean="0"/>
              <a:t>on oil</a:t>
            </a:r>
            <a:endParaRPr lang="en-US" b="1" smtClean="0"/>
          </a:p>
          <a:p>
            <a:pPr eaLnBrk="1" hangingPunct="1"/>
            <a:r>
              <a:rPr lang="en-US" smtClean="0"/>
              <a:t> The </a:t>
            </a:r>
            <a:r>
              <a:rPr lang="en-US" b="1" smtClean="0"/>
              <a:t>costs</a:t>
            </a:r>
            <a:r>
              <a:rPr lang="en-US" smtClean="0"/>
              <a:t> to the </a:t>
            </a:r>
            <a:r>
              <a:rPr lang="en-US" b="1" smtClean="0"/>
              <a:t>economy</a:t>
            </a:r>
            <a:r>
              <a:rPr lang="en-US" smtClean="0"/>
              <a:t> and to the </a:t>
            </a:r>
            <a:r>
              <a:rPr lang="en-US" b="1" smtClean="0"/>
              <a:t>nation’s security </a:t>
            </a:r>
            <a:r>
              <a:rPr lang="en-US" smtClean="0"/>
              <a:t>can be measured in the </a:t>
            </a:r>
            <a:r>
              <a:rPr lang="en-US" b="1" smtClean="0"/>
              <a:t>$100s of billions annually</a:t>
            </a:r>
          </a:p>
        </p:txBody>
      </p:sp>
      <p:pic>
        <p:nvPicPr>
          <p:cNvPr id="18442" name="Picture 2"/>
          <p:cNvPicPr>
            <a:picLocks noChangeAspect="1" noChangeArrowheads="1"/>
          </p:cNvPicPr>
          <p:nvPr/>
        </p:nvPicPr>
        <p:blipFill>
          <a:blip r:embed="rId3" cstate="print"/>
          <a:srcRect l="14516" t="26016" r="7097" b="34959"/>
          <a:stretch>
            <a:fillRect/>
          </a:stretch>
        </p:blipFill>
        <p:spPr bwMode="auto">
          <a:xfrm>
            <a:off x="457200" y="4572000"/>
            <a:ext cx="4114800" cy="1828800"/>
          </a:xfrm>
          <a:prstGeom prst="rect">
            <a:avLst/>
          </a:prstGeom>
          <a:noFill/>
          <a:ln w="9525">
            <a:noFill/>
            <a:miter lim="800000"/>
            <a:headEnd/>
            <a:tailEnd/>
          </a:ln>
        </p:spPr>
      </p:pic>
      <p:pic>
        <p:nvPicPr>
          <p:cNvPr id="18443" name="Picture 5"/>
          <p:cNvPicPr>
            <a:picLocks noChangeAspect="1" noChangeArrowheads="1"/>
          </p:cNvPicPr>
          <p:nvPr/>
        </p:nvPicPr>
        <p:blipFill>
          <a:blip r:embed="rId4" cstate="print"/>
          <a:srcRect/>
          <a:stretch>
            <a:fillRect/>
          </a:stretch>
        </p:blipFill>
        <p:spPr bwMode="auto">
          <a:xfrm>
            <a:off x="5105400" y="4572000"/>
            <a:ext cx="3509963" cy="1790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779463" y="295275"/>
            <a:ext cx="7583487" cy="1143000"/>
          </a:xfrm>
          <a:noFill/>
          <a:ln>
            <a:miter lim="800000"/>
            <a:headEnd/>
            <a:tailEnd/>
          </a:ln>
        </p:spPr>
        <p:txBody>
          <a:bodyPr vert="horz" wrap="square" lIns="91440" tIns="45720" rIns="91440" bIns="45720" numCol="1" compatLnSpc="1">
            <a:prstTxWarp prst="textNoShape">
              <a:avLst/>
            </a:prstTxWarp>
          </a:bodyPr>
          <a:lstStyle/>
          <a:p>
            <a:pPr eaLnBrk="1" hangingPunct="1"/>
            <a:r>
              <a:rPr lang="en-US" smtClean="0"/>
              <a:t>Economic Development</a:t>
            </a:r>
          </a:p>
        </p:txBody>
      </p:sp>
      <p:sp>
        <p:nvSpPr>
          <p:cNvPr id="19459" name="Content Placeholder 2"/>
          <p:cNvSpPr>
            <a:spLocks noGrp="1"/>
          </p:cNvSpPr>
          <p:nvPr>
            <p:ph idx="1"/>
          </p:nvPr>
        </p:nvSpPr>
        <p:spPr bwMode="auto">
          <a:xfrm>
            <a:off x="779463" y="1949450"/>
            <a:ext cx="7678737" cy="40068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Reducing the nation’s </a:t>
            </a:r>
            <a:r>
              <a:rPr lang="en-US" b="1" smtClean="0"/>
              <a:t>trade deficit </a:t>
            </a:r>
            <a:r>
              <a:rPr lang="en-US" smtClean="0"/>
              <a:t>and utilizing </a:t>
            </a:r>
            <a:r>
              <a:rPr lang="en-US" b="1" smtClean="0"/>
              <a:t>domestic energy resources</a:t>
            </a:r>
            <a:r>
              <a:rPr lang="en-US" smtClean="0"/>
              <a:t> will inject billions of dollars into the economy that would otherwise be going overseas</a:t>
            </a:r>
          </a:p>
          <a:p>
            <a:pPr eaLnBrk="1" hangingPunct="1"/>
            <a:r>
              <a:rPr lang="en-US" smtClean="0"/>
              <a:t>Furthermore, </a:t>
            </a:r>
            <a:r>
              <a:rPr lang="en-US" b="1" smtClean="0"/>
              <a:t>PEV and battery manufacturing </a:t>
            </a:r>
            <a:r>
              <a:rPr lang="en-US" smtClean="0"/>
              <a:t>and related technological </a:t>
            </a:r>
            <a:r>
              <a:rPr lang="en-US" b="1" smtClean="0"/>
              <a:t>innovation</a:t>
            </a:r>
            <a:r>
              <a:rPr lang="en-US" smtClean="0"/>
              <a:t> are already creating a vibrant, new economic sector, with thousands of high-quality </a:t>
            </a:r>
            <a:r>
              <a:rPr lang="en-US" b="1" smtClean="0"/>
              <a:t>jobs</a:t>
            </a:r>
          </a:p>
          <a:p>
            <a:pPr lvl="1" eaLnBrk="1" hangingPunct="1"/>
            <a:r>
              <a:rPr lang="en-US" smtClean="0"/>
              <a:t>Since 2007, over </a:t>
            </a:r>
            <a:r>
              <a:rPr lang="en-US" b="1" smtClean="0"/>
              <a:t>30</a:t>
            </a:r>
            <a:r>
              <a:rPr lang="en-US" smtClean="0"/>
              <a:t> battery, drivetrain, and component </a:t>
            </a:r>
            <a:r>
              <a:rPr lang="en-US" b="1" smtClean="0"/>
              <a:t>manufacturing facilities </a:t>
            </a:r>
            <a:r>
              <a:rPr lang="en-US" smtClean="0"/>
              <a:t>have opened across the country due to matching public-private funds</a:t>
            </a:r>
          </a:p>
          <a:p>
            <a:pPr lvl="1" eaLnBrk="1" hangingPunct="1"/>
            <a:r>
              <a:rPr lang="en-US" smtClean="0"/>
              <a:t>Over a dozen assembly plants have opened or been re-tooled to build PEVs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779463" y="295275"/>
            <a:ext cx="7583487" cy="1143000"/>
          </a:xfrm>
          <a:noFill/>
          <a:ln>
            <a:miter lim="800000"/>
            <a:headEnd/>
            <a:tailEnd/>
          </a:ln>
        </p:spPr>
        <p:txBody>
          <a:bodyPr vert="horz" wrap="square" lIns="91440" tIns="45720" rIns="91440" bIns="45720" numCol="1" compatLnSpc="1">
            <a:prstTxWarp prst="textNoShape">
              <a:avLst/>
            </a:prstTxWarp>
          </a:bodyPr>
          <a:lstStyle/>
          <a:p>
            <a:pPr eaLnBrk="1" hangingPunct="1"/>
            <a:r>
              <a:rPr lang="en-US" smtClean="0"/>
              <a:t>A Cleaner Environment</a:t>
            </a:r>
          </a:p>
        </p:txBody>
      </p:sp>
      <p:sp>
        <p:nvSpPr>
          <p:cNvPr id="20483" name="Content Placeholder 2"/>
          <p:cNvSpPr>
            <a:spLocks noGrp="1"/>
          </p:cNvSpPr>
          <p:nvPr>
            <p:ph idx="1"/>
          </p:nvPr>
        </p:nvSpPr>
        <p:spPr bwMode="auto">
          <a:xfrm>
            <a:off x="779463" y="1949450"/>
            <a:ext cx="7583487" cy="40068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mtClean="0"/>
              <a:t>The extraction, refinement, production, and transportation of </a:t>
            </a:r>
            <a:r>
              <a:rPr lang="en-US" b="1" smtClean="0"/>
              <a:t>petroleum</a:t>
            </a:r>
            <a:r>
              <a:rPr lang="en-US" smtClean="0"/>
              <a:t> is harmful to the environment—and it will </a:t>
            </a:r>
            <a:r>
              <a:rPr lang="en-US" b="1" smtClean="0"/>
              <a:t>never become cleaner</a:t>
            </a:r>
          </a:p>
          <a:p>
            <a:pPr eaLnBrk="1" hangingPunct="1"/>
            <a:r>
              <a:rPr lang="en-US" smtClean="0"/>
              <a:t>However, over the last decades, </a:t>
            </a:r>
            <a:r>
              <a:rPr lang="en-US" b="1" smtClean="0"/>
              <a:t>electricity</a:t>
            </a:r>
            <a:r>
              <a:rPr lang="en-US" smtClean="0"/>
              <a:t> generation has gotten </a:t>
            </a:r>
            <a:r>
              <a:rPr lang="en-US" b="1" smtClean="0"/>
              <a:t>progressively more diverse &amp; cleaner</a:t>
            </a:r>
            <a:r>
              <a:rPr lang="en-US" smtClean="0"/>
              <a:t>, and it will continue to do so</a:t>
            </a:r>
          </a:p>
          <a:p>
            <a:pPr eaLnBrk="1" hangingPunct="1"/>
            <a:r>
              <a:rPr lang="en-US" smtClean="0"/>
              <a:t>PEVs produce fewer or no tailpipe emissions</a:t>
            </a:r>
          </a:p>
          <a:p>
            <a:pPr eaLnBrk="1" hangingPunct="1"/>
            <a:r>
              <a:rPr lang="en-US" smtClean="0"/>
              <a:t>In a few decades, widespread adoption of PEVs could </a:t>
            </a:r>
            <a:r>
              <a:rPr lang="en-US" b="1" smtClean="0"/>
              <a:t>reduce GHG emissions</a:t>
            </a:r>
            <a:r>
              <a:rPr lang="en-US" smtClean="0"/>
              <a:t> by 450 million metric tons annually </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Pixel">
      <a:dk1>
        <a:srgbClr val="103154"/>
      </a:dk1>
      <a:lt1>
        <a:srgbClr val="FFFFFF"/>
      </a:lt1>
      <a:dk2>
        <a:srgbClr val="00BFC3"/>
      </a:dk2>
      <a:lt2>
        <a:srgbClr val="0096FF"/>
      </a:lt2>
      <a:accent1>
        <a:srgbClr val="FF7F01"/>
      </a:accent1>
      <a:accent2>
        <a:srgbClr val="F1B015"/>
      </a:accent2>
      <a:accent3>
        <a:srgbClr val="FBEC85"/>
      </a:accent3>
      <a:accent4>
        <a:srgbClr val="D2C2F1"/>
      </a:accent4>
      <a:accent5>
        <a:srgbClr val="DA5AF4"/>
      </a:accent5>
      <a:accent6>
        <a:srgbClr val="9D09D1"/>
      </a:accent6>
      <a:hlink>
        <a:srgbClr val="1286C9"/>
      </a:hlink>
      <a:folHlink>
        <a:srgbClr val="A8C2E7"/>
      </a:folHlink>
    </a:clrScheme>
    <a:fontScheme name="Pixel">
      <a:majorFont>
        <a:latin typeface="Corbel"/>
        <a:ea typeface=""/>
        <a:cs typeface=""/>
        <a:font script="Jpan" typeface="メイリオ"/>
      </a:majorFont>
      <a:minorFont>
        <a:latin typeface="Corbel"/>
        <a:ea typeface=""/>
        <a:cs typeface=""/>
        <a:font script="Jpan" typeface="メイリオ"/>
      </a:minorFont>
    </a:fontScheme>
    <a:fmtScheme name="Pixel">
      <a:fillStyleLst>
        <a:solidFill>
          <a:schemeClr val="phClr"/>
        </a:solidFill>
        <a:solidFill>
          <a:schemeClr val="phClr">
            <a:satMod val="150000"/>
          </a:schemeClr>
        </a:solidFill>
        <a:solidFill>
          <a:schemeClr val="phClr">
            <a:shade val="80000"/>
            <a:lumMod val="90000"/>
          </a:scheme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50800" cap="flat" cmpd="sng" algn="ctr">
          <a:solidFill>
            <a:schemeClr val="phClr">
              <a:alpha val="80000"/>
            </a:schemeClr>
          </a:solidFill>
          <a:prstDash val="solid"/>
        </a:ln>
      </a:lnStyleLst>
      <a:effectStyleLst>
        <a:effectStyle>
          <a:effectLst/>
        </a:effectStyle>
        <a:effectStyle>
          <a:effectLst>
            <a:outerShdw blurRad="50800" dist="63500" dir="2700000" sx="102000" sy="102000" rotWithShape="0">
              <a:srgbClr val="000000">
                <a:alpha val="50000"/>
              </a:srgbClr>
            </a:outerShdw>
          </a:effectLst>
          <a:scene3d>
            <a:camera prst="orthographicFront">
              <a:rot lat="0" lon="0" rev="0"/>
            </a:camera>
            <a:lightRig rig="glow" dir="tl"/>
          </a:scene3d>
          <a:sp3d>
            <a:bevelT w="0" h="0"/>
          </a:sp3d>
        </a:effectStyle>
        <a:effectStyle>
          <a:effectLst>
            <a:outerShdw blurRad="63500" dist="38100" dir="3600000" sx="103000" sy="103000" rotWithShape="0">
              <a:srgbClr val="000000">
                <a:alpha val="60000"/>
              </a:srgbClr>
            </a:outerShdw>
          </a:effectLst>
          <a:scene3d>
            <a:camera prst="orthographicFront">
              <a:rot lat="0" lon="0" rev="0"/>
            </a:camera>
            <a:lightRig rig="flat" dir="t">
              <a:rot lat="0" lon="0" rev="5400000"/>
            </a:lightRig>
          </a:scene3d>
          <a:sp3d prstMaterial="softmetal">
            <a:bevelT w="63500" h="38100"/>
          </a:sp3d>
        </a:effectStyle>
      </a:effectStyleLst>
      <a:bgFillStyleLst>
        <a:solidFill>
          <a:schemeClr val="phClr"/>
        </a:solidFill>
        <a:gradFill rotWithShape="1">
          <a:gsLst>
            <a:gs pos="0">
              <a:schemeClr val="phClr">
                <a:tint val="100000"/>
                <a:shade val="95000"/>
                <a:satMod val="350000"/>
              </a:schemeClr>
            </a:gs>
            <a:gs pos="100000">
              <a:schemeClr val="phClr">
                <a:shade val="20000"/>
                <a:satMod val="150000"/>
              </a:schemeClr>
            </a:gs>
          </a:gsLst>
          <a:lin ang="5400000" scaled="0"/>
        </a:gradFill>
        <a:blipFill rotWithShape="1">
          <a:blip xmlns:r="http://schemas.openxmlformats.org/officeDocument/2006/relationships" r:embed="rId1">
            <a:duotone>
              <a:schemeClr val="phClr">
                <a:shade val="1000"/>
                <a:satMod val="400000"/>
              </a:schemeClr>
              <a:schemeClr val="phClr">
                <a:tint val="50000"/>
                <a:satMod val="4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597</TotalTime>
  <Words>3397</Words>
  <Application>Microsoft Office PowerPoint</Application>
  <PresentationFormat>On-screen Show (4:3)</PresentationFormat>
  <Paragraphs>345</Paragraphs>
  <Slides>20</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20</vt:i4>
      </vt:variant>
    </vt:vector>
  </HeadingPairs>
  <TitlesOfParts>
    <vt:vector size="28" baseType="lpstr">
      <vt:lpstr>Arial</vt:lpstr>
      <vt:lpstr>Corbel</vt:lpstr>
      <vt:lpstr>Wingdings 2</vt:lpstr>
      <vt:lpstr>Calibri</vt:lpstr>
      <vt:lpstr>DINOT-Medium</vt:lpstr>
      <vt:lpstr>Wingdings</vt:lpstr>
      <vt:lpstr>Theme1</vt:lpstr>
      <vt:lpstr>Office Theme</vt:lpstr>
      <vt:lpstr>Electricity as a Transportation Fuel: What It Means for the Utility Business &amp; State Policy </vt:lpstr>
      <vt:lpstr>Electricity as a Transportation Fuel</vt:lpstr>
      <vt:lpstr>What’s Different This Time?</vt:lpstr>
      <vt:lpstr>Already Here &amp; Beyond the Road</vt:lpstr>
      <vt:lpstr>Slide 5</vt:lpstr>
      <vt:lpstr>Why do we care?</vt:lpstr>
      <vt:lpstr>Energy Security</vt:lpstr>
      <vt:lpstr>Economic Development</vt:lpstr>
      <vt:lpstr>A Cleaner Environment</vt:lpstr>
      <vt:lpstr>Utility Benefits </vt:lpstr>
      <vt:lpstr>Customers</vt:lpstr>
      <vt:lpstr>New Market Entrants &amp; Competition</vt:lpstr>
      <vt:lpstr>Electricity: Plug Into Its Potential</vt:lpstr>
      <vt:lpstr>Slide 14</vt:lpstr>
      <vt:lpstr>State Policy Matters </vt:lpstr>
      <vt:lpstr>Top State Legislative Issues</vt:lpstr>
      <vt:lpstr>2012 State Legislative Examples</vt:lpstr>
      <vt:lpstr>Top State Regulatory Issues</vt:lpstr>
      <vt:lpstr>State Regulatory 2010-2012 Examples</vt:lpstr>
      <vt:lpstr>What Can You  Do To Help? </vt:lpstr>
    </vt:vector>
  </TitlesOfParts>
  <Company>Edison Electric Institute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Erik Brownsword</dc:creator>
  <cp:lastModifiedBy>Becky Harsh</cp:lastModifiedBy>
  <cp:revision>74</cp:revision>
  <dcterms:created xsi:type="dcterms:W3CDTF">2012-06-29T17:34:59Z</dcterms:created>
  <dcterms:modified xsi:type="dcterms:W3CDTF">2012-07-10T01:24:30Z</dcterms:modified>
</cp:coreProperties>
</file>