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4" r:id="rId4"/>
    <p:sldId id="268" r:id="rId5"/>
    <p:sldId id="258" r:id="rId6"/>
    <p:sldId id="265" r:id="rId7"/>
    <p:sldId id="267" r:id="rId8"/>
    <p:sldId id="261" r:id="rId9"/>
  </p:sldIdLst>
  <p:sldSz cx="9144000" cy="6858000" type="screen4x3"/>
  <p:notesSz cx="7010400" cy="92964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autoAdjust="0"/>
    <p:restoredTop sz="48360" autoAdjust="0"/>
  </p:normalViewPr>
  <p:slideViewPr>
    <p:cSldViewPr snapToGrid="0">
      <p:cViewPr varScale="1">
        <p:scale>
          <a:sx n="51" d="100"/>
          <a:sy n="51" d="100"/>
        </p:scale>
        <p:origin x="-1704" y="-90"/>
      </p:cViewPr>
      <p:guideLst>
        <p:guide orient="horz" pos="2160"/>
        <p:guide orient="horz" pos="247"/>
        <p:guide orient="horz" pos="4071"/>
        <p:guide orient="horz" pos="4025"/>
        <p:guide orient="horz" pos="68"/>
        <p:guide orient="horz" pos="1154"/>
        <p:guide orient="horz" pos="3780"/>
        <p:guide orient="horz" pos="3601"/>
        <p:guide orient="horz" pos="441"/>
        <p:guide orient="horz" pos="706"/>
        <p:guide orient="horz" pos="733"/>
        <p:guide pos="2880"/>
        <p:guide pos="298"/>
        <p:guide pos="5480"/>
        <p:guide pos="576"/>
        <p:guide pos="5238"/>
        <p:guide pos="5184"/>
        <p:guide pos="251"/>
        <p:guide pos="2974"/>
        <p:guide pos="41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2" d="100"/>
          <a:sy n="82" d="100"/>
        </p:scale>
        <p:origin x="-1974" y="-7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B87908D-CFA6-4BCC-A4F0-A08DC3F17D5B}" type="datetimeFigureOut">
              <a:rPr lang="en-US" smtClean="0"/>
              <a:pPr/>
              <a:t>7/5/2012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3600F56-8766-48F6-917A-DE9252DBF1F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a:t>
            </a:r>
          </a:p>
          <a:p>
            <a:endParaRPr lang="en-US" dirty="0" smtClean="0"/>
          </a:p>
          <a:p>
            <a:pPr>
              <a:buFont typeface="Arial" pitchFamily="34" charset="0"/>
              <a:buChar char="•"/>
            </a:pPr>
            <a:r>
              <a:rPr lang="en-US" dirty="0" smtClean="0"/>
              <a:t>  I’m pleased to be attending my 1</a:t>
            </a:r>
            <a:r>
              <a:rPr lang="en-US" baseline="30000" dirty="0" smtClean="0"/>
              <a:t>st</a:t>
            </a:r>
            <a:r>
              <a:rPr lang="en-US" dirty="0" smtClean="0"/>
              <a:t> USGO conference and providing you a brief update on some of the things taking place in the Maryland, Virginia and the District of Columbia.</a:t>
            </a:r>
            <a:endParaRPr lang="en-US" dirty="0"/>
          </a:p>
        </p:txBody>
      </p:sp>
      <p:sp>
        <p:nvSpPr>
          <p:cNvPr id="4" name="Slide Number Placeholder 3"/>
          <p:cNvSpPr>
            <a:spLocks noGrp="1"/>
          </p:cNvSpPr>
          <p:nvPr>
            <p:ph type="sldNum" sz="quarter" idx="10"/>
          </p:nvPr>
        </p:nvSpPr>
        <p:spPr/>
        <p:txBody>
          <a:bodyPr/>
          <a:lstStyle/>
          <a:p>
            <a:fld id="{93600F56-8766-48F6-917A-DE9252DBF1F0}"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Let me start with just a short background on Washington Gas for those of you unfamiliar with our company.</a:t>
            </a:r>
          </a:p>
          <a:p>
            <a:pPr>
              <a:buFont typeface="Arial" pitchFamily="34" charset="0"/>
              <a:buChar char="•"/>
            </a:pPr>
            <a:endParaRPr lang="en-US" dirty="0" smtClean="0"/>
          </a:p>
          <a:p>
            <a:pPr>
              <a:buFont typeface="Arial" pitchFamily="34" charset="0"/>
              <a:buChar char="•"/>
            </a:pPr>
            <a:r>
              <a:rPr lang="en-US" dirty="0" smtClean="0"/>
              <a:t>  Washington Gas is part of the WGL Holdings, Inc. family of companies.  It is the regulated LDC.</a:t>
            </a:r>
          </a:p>
          <a:p>
            <a:pPr>
              <a:buFont typeface="Arial" pitchFamily="34" charset="0"/>
              <a:buChar char="•"/>
            </a:pPr>
            <a:endParaRPr lang="en-US" dirty="0" smtClean="0"/>
          </a:p>
          <a:p>
            <a:pPr>
              <a:buFont typeface="Arial" pitchFamily="34" charset="0"/>
              <a:buChar char="•"/>
            </a:pPr>
            <a:r>
              <a:rPr lang="en-US" dirty="0" smtClean="0"/>
              <a:t>  Two of our largest affiliate companies are Washington Gas Energy Services and Washington Gas Energy Systems.</a:t>
            </a:r>
            <a:endParaRPr lang="en-US" dirty="0"/>
          </a:p>
        </p:txBody>
      </p:sp>
      <p:sp>
        <p:nvSpPr>
          <p:cNvPr id="4" name="Slide Number Placeholder 3"/>
          <p:cNvSpPr>
            <a:spLocks noGrp="1"/>
          </p:cNvSpPr>
          <p:nvPr>
            <p:ph type="sldNum" sz="quarter" idx="10"/>
          </p:nvPr>
        </p:nvSpPr>
        <p:spPr/>
        <p:txBody>
          <a:bodyPr/>
          <a:lstStyle/>
          <a:p>
            <a:fld id="{93600F56-8766-48F6-917A-DE9252DBF1F0}"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High on the list of public policy priorities for Washington Gas and several  regulated gas and electric companies is accelerated pipeline replacement with automatic cost recovery.</a:t>
            </a:r>
          </a:p>
          <a:p>
            <a:pPr>
              <a:buFont typeface="Arial" pitchFamily="34" charset="0"/>
              <a:buChar char="•"/>
            </a:pPr>
            <a:endParaRPr lang="en-US" dirty="0" smtClean="0"/>
          </a:p>
          <a:p>
            <a:pPr>
              <a:buFont typeface="Arial" pitchFamily="34" charset="0"/>
              <a:buChar char="•"/>
            </a:pPr>
            <a:r>
              <a:rPr lang="en-US" dirty="0" smtClean="0"/>
              <a:t>  According to AGA, more than 40 utilities in 19 states are using full or limited special rate mechanisms to recover their replacement infrastructure investments.  </a:t>
            </a:r>
          </a:p>
          <a:p>
            <a:pPr>
              <a:buFont typeface="Arial" pitchFamily="34" charset="0"/>
              <a:buChar char="•"/>
            </a:pPr>
            <a:endParaRPr lang="en-US" dirty="0" smtClean="0"/>
          </a:p>
          <a:p>
            <a:pPr>
              <a:buFont typeface="Arial" pitchFamily="34" charset="0"/>
              <a:buChar char="•"/>
            </a:pPr>
            <a:r>
              <a:rPr lang="en-US" dirty="0" smtClean="0"/>
              <a:t>  Mid-Atlantic states with full or limited cost recovery include: Virginia,  New Jersey, New York, Pennsylvania and the District of Columbia.</a:t>
            </a:r>
          </a:p>
          <a:p>
            <a:pPr>
              <a:buFont typeface="Arial" pitchFamily="34" charset="0"/>
              <a:buChar char="•"/>
            </a:pPr>
            <a:endParaRPr lang="en-US" dirty="0" smtClean="0"/>
          </a:p>
          <a:p>
            <a:pPr>
              <a:buFont typeface="Arial" pitchFamily="34" charset="0"/>
              <a:buChar char="•"/>
            </a:pPr>
            <a:r>
              <a:rPr lang="en-US" dirty="0" smtClean="0"/>
              <a:t>  Washington Gas led efforts in the Virginia General Assembly in 2010 to get approved SAVE – Steps to Advance VA’s Energy Plan.</a:t>
            </a:r>
          </a:p>
          <a:p>
            <a:pPr>
              <a:buFont typeface="Arial" pitchFamily="34" charset="0"/>
              <a:buChar char="•"/>
            </a:pPr>
            <a:endParaRPr lang="en-US" dirty="0" smtClean="0"/>
          </a:p>
          <a:p>
            <a:pPr>
              <a:buFont typeface="Arial" pitchFamily="34" charset="0"/>
              <a:buChar char="•"/>
            </a:pPr>
            <a:r>
              <a:rPr lang="en-US" dirty="0" smtClean="0"/>
              <a:t>  In the 2013 Maryland General Assembly, we’ll be leading the legislative effort  to get approved STRIDE –  Strategic Infrastructure Development &amp; Enhancement Program.</a:t>
            </a:r>
          </a:p>
          <a:p>
            <a:pPr>
              <a:buFont typeface="Arial" pitchFamily="34" charset="0"/>
              <a:buChar char="•"/>
            </a:pPr>
            <a:endParaRPr lang="en-US" dirty="0" smtClean="0"/>
          </a:p>
          <a:p>
            <a:pPr>
              <a:buFont typeface="Arial" pitchFamily="34" charset="0"/>
              <a:buChar char="•"/>
            </a:pPr>
            <a:r>
              <a:rPr lang="en-US" dirty="0" smtClean="0"/>
              <a:t> 2013 will mark our 3</a:t>
            </a:r>
            <a:r>
              <a:rPr lang="en-US" baseline="30000" dirty="0" smtClean="0"/>
              <a:t>rd</a:t>
            </a:r>
            <a:r>
              <a:rPr lang="en-US" dirty="0" smtClean="0"/>
              <a:t> legislative attempt at getting the law passed in Maryland.</a:t>
            </a:r>
          </a:p>
          <a:p>
            <a:pPr>
              <a:buFont typeface="Arial" pitchFamily="34" charset="0"/>
              <a:buChar char="•"/>
            </a:pPr>
            <a:endParaRPr lang="en-US" dirty="0" smtClean="0"/>
          </a:p>
          <a:p>
            <a:pPr>
              <a:buFont typeface="Arial" pitchFamily="34" charset="0"/>
              <a:buChar char="•"/>
            </a:pPr>
            <a:r>
              <a:rPr lang="en-US" dirty="0" smtClean="0"/>
              <a:t>  We were successful in engaging US DOT’s PHMSA in our advocacy work.</a:t>
            </a:r>
            <a:endParaRPr lang="en-US" dirty="0"/>
          </a:p>
        </p:txBody>
      </p:sp>
      <p:sp>
        <p:nvSpPr>
          <p:cNvPr id="4" name="Slide Number Placeholder 3"/>
          <p:cNvSpPr>
            <a:spLocks noGrp="1"/>
          </p:cNvSpPr>
          <p:nvPr>
            <p:ph type="sldNum" sz="quarter" idx="10"/>
          </p:nvPr>
        </p:nvSpPr>
        <p:spPr/>
        <p:txBody>
          <a:bodyPr/>
          <a:lstStyle/>
          <a:p>
            <a:fld id="{93600F56-8766-48F6-917A-DE9252DBF1F0}"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This map of the US shows those states with full or limited infrastructure cost recovery programs.</a:t>
            </a:r>
          </a:p>
          <a:p>
            <a:pPr>
              <a:buFont typeface="Arial" pitchFamily="34" charset="0"/>
              <a:buChar char="•"/>
            </a:pPr>
            <a:endParaRPr lang="en-US" dirty="0" smtClean="0"/>
          </a:p>
          <a:p>
            <a:pPr>
              <a:buFont typeface="Arial" pitchFamily="34" charset="0"/>
              <a:buChar char="•"/>
            </a:pPr>
            <a:r>
              <a:rPr lang="en-US" dirty="0" smtClean="0"/>
              <a:t>27 states already have infrastructure replacement cost recovery mechanisms, with 18 having a direct customer surcharge. </a:t>
            </a:r>
          </a:p>
          <a:p>
            <a:pPr>
              <a:buFont typeface="Arial" pitchFamily="34" charset="0"/>
              <a:buChar char="•"/>
            </a:pPr>
            <a:endParaRPr lang="en-US" dirty="0" smtClean="0"/>
          </a:p>
          <a:p>
            <a:pPr>
              <a:buFont typeface="Arial" pitchFamily="34" charset="0"/>
              <a:buChar char="•"/>
            </a:pPr>
            <a:r>
              <a:rPr lang="en-US" dirty="0" smtClean="0"/>
              <a:t>  Pennsylvania’s Public Utilities Commission chairman, Robert Powelson is one of the most outspoken proponents of accelerated pipeline replacement programs  </a:t>
            </a:r>
            <a:r>
              <a:rPr lang="en-US" b="1" i="1" dirty="0" smtClean="0"/>
              <a:t>with</a:t>
            </a:r>
            <a:r>
              <a:rPr lang="en-US" dirty="0" smtClean="0"/>
              <a:t> a customer surcharge mechanism.</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93600F56-8766-48F6-917A-DE9252DBF1F0}"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Font typeface="Arial" pitchFamily="34" charset="0"/>
              <a:buNone/>
            </a:pPr>
            <a:endParaRPr lang="en-US" b="1" baseline="0" dirty="0" smtClean="0"/>
          </a:p>
          <a:p>
            <a:pPr>
              <a:buFont typeface="Arial" pitchFamily="34" charset="0"/>
              <a:buNone/>
            </a:pPr>
            <a:r>
              <a:rPr lang="en-US" b="1" baseline="0" dirty="0" smtClean="0"/>
              <a:t>SAVE NOTES: </a:t>
            </a:r>
          </a:p>
          <a:p>
            <a:pPr>
              <a:buFont typeface="Arial" pitchFamily="34" charset="0"/>
              <a:buNone/>
            </a:pPr>
            <a:endParaRPr lang="en-US" b="1" dirty="0" smtClean="0"/>
          </a:p>
          <a:p>
            <a:pPr>
              <a:buFont typeface="Arial" pitchFamily="34" charset="0"/>
              <a:buChar char="•"/>
            </a:pPr>
            <a:r>
              <a:rPr lang="en-US" b="1" baseline="0" dirty="0" smtClean="0"/>
              <a:t> This 2010 law received strong bipartisan support in the House and Senate, and was successfully promoted by a coalition of natural gas companies and environmental organizations. </a:t>
            </a:r>
          </a:p>
          <a:p>
            <a:pPr>
              <a:buFont typeface="Arial" pitchFamily="34" charset="0"/>
              <a:buChar char="•"/>
            </a:pPr>
            <a:endParaRPr lang="en-US" b="1" dirty="0" smtClean="0"/>
          </a:p>
          <a:p>
            <a:pPr>
              <a:buFont typeface="Arial" pitchFamily="34" charset="0"/>
              <a:buChar char="•"/>
            </a:pPr>
            <a:r>
              <a:rPr lang="en-US" b="1" baseline="0" dirty="0" smtClean="0"/>
              <a:t> The company has begun replacing 445 miles of mains and 31,767 customer services, enhancing safety and reliability, and reducing greenhouse gas emissions.  </a:t>
            </a:r>
          </a:p>
          <a:p>
            <a:pPr>
              <a:buFont typeface="Arial" pitchFamily="34" charset="0"/>
              <a:buChar char="•"/>
            </a:pPr>
            <a:endParaRPr lang="en-US" b="1" dirty="0" smtClean="0"/>
          </a:p>
          <a:p>
            <a:pPr>
              <a:buFont typeface="Arial" pitchFamily="34" charset="0"/>
              <a:buChar char="•"/>
            </a:pPr>
            <a:r>
              <a:rPr lang="en-US" dirty="0" smtClean="0"/>
              <a:t>  </a:t>
            </a:r>
            <a:r>
              <a:rPr lang="en-US" b="1" dirty="0" smtClean="0"/>
              <a:t>AGA is circulating model cost recovery legislation for states to use when seeking cost recovery for infrastructure replacement.  The model legislation is based largely on the VA SAVE law.  (ALEC and Council of State Governments).</a:t>
            </a:r>
          </a:p>
          <a:p>
            <a:pPr>
              <a:buFont typeface="Arial" pitchFamily="34" charset="0"/>
              <a:buNone/>
            </a:pPr>
            <a:endParaRPr lang="en-US" b="1" dirty="0" smtClean="0"/>
          </a:p>
          <a:p>
            <a:pPr>
              <a:buFont typeface="Arial" pitchFamily="34" charset="0"/>
              <a:buNone/>
            </a:pPr>
            <a:r>
              <a:rPr lang="en-US" b="1" dirty="0" smtClean="0"/>
              <a:t>NEED NOTES:</a:t>
            </a:r>
          </a:p>
          <a:p>
            <a:pPr>
              <a:buFont typeface="Arial" pitchFamily="34" charset="0"/>
              <a:buChar char="•"/>
            </a:pPr>
            <a:r>
              <a:rPr lang="en-US" b="1" dirty="0" smtClean="0"/>
              <a:t>  The bill was a key part of Governor Bob McDonnell’s energy package, and serves the twin goals of providing incentives for economic development and extending natural gas service to historically underserved areas.</a:t>
            </a:r>
          </a:p>
          <a:p>
            <a:pPr>
              <a:buFont typeface="Arial" pitchFamily="34" charset="0"/>
              <a:buNone/>
            </a:pPr>
            <a:endParaRPr lang="en-US" b="1" dirty="0" smtClean="0"/>
          </a:p>
          <a:p>
            <a:pPr>
              <a:buFont typeface="Arial" pitchFamily="34" charset="0"/>
              <a:buChar char="•"/>
            </a:pPr>
            <a:r>
              <a:rPr lang="en-US" b="1" dirty="0" smtClean="0"/>
              <a:t>  Under NEED, the natural gas utility constructing the eligible infrastructure shall be permitted to recover the “eligible infrastructure development costs” in future rates.</a:t>
            </a:r>
          </a:p>
          <a:p>
            <a:pPr>
              <a:buFont typeface="Arial" pitchFamily="34" charset="0"/>
              <a:buChar char="•"/>
            </a:pPr>
            <a:endParaRPr lang="en-US" b="1" dirty="0" smtClean="0"/>
          </a:p>
          <a:p>
            <a:pPr>
              <a:buFont typeface="Arial" pitchFamily="34" charset="0"/>
              <a:buChar char="•"/>
            </a:pPr>
            <a:r>
              <a:rPr lang="en-US" b="1" dirty="0" smtClean="0"/>
              <a:t>  EIDC include: Return on Investment, A Revenue Conversion Factor, O&amp;M Expenses, Depreciation and Property Taxes</a:t>
            </a:r>
          </a:p>
          <a:p>
            <a:pPr>
              <a:buFont typeface="Arial" pitchFamily="34" charset="0"/>
              <a:buNone/>
            </a:pPr>
            <a:endParaRPr lang="en-US" b="1" dirty="0" smtClean="0"/>
          </a:p>
        </p:txBody>
      </p:sp>
      <p:sp>
        <p:nvSpPr>
          <p:cNvPr id="4" name="Slide Number Placeholder 3"/>
          <p:cNvSpPr>
            <a:spLocks noGrp="1"/>
          </p:cNvSpPr>
          <p:nvPr>
            <p:ph type="sldNum" sz="quarter" idx="10"/>
          </p:nvPr>
        </p:nvSpPr>
        <p:spPr/>
        <p:txBody>
          <a:bodyPr/>
          <a:lstStyle/>
          <a:p>
            <a:fld id="{93600F56-8766-48F6-917A-DE9252DBF1F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buFont typeface="Arial" pitchFamily="34" charset="0"/>
              <a:buNone/>
            </a:pPr>
            <a:r>
              <a:rPr lang="en-US" b="1" dirty="0" smtClean="0">
                <a:latin typeface="Times New Roman" pitchFamily="18" charset="0"/>
                <a:cs typeface="Times New Roman" pitchFamily="18" charset="0"/>
              </a:rPr>
              <a:t>STRIDE</a:t>
            </a:r>
          </a:p>
          <a:p>
            <a:pPr>
              <a:buFont typeface="Arial" pitchFamily="34" charset="0"/>
              <a:buChar char="•"/>
            </a:pPr>
            <a:r>
              <a:rPr lang="en-US" dirty="0" smtClean="0">
                <a:latin typeface="Times New Roman" pitchFamily="18" charset="0"/>
                <a:cs typeface="Times New Roman" pitchFamily="18" charset="0"/>
              </a:rPr>
              <a:t>2012 marked the second year that Maryland gas utilities attempted passage of infrastructure legislation.</a:t>
            </a:r>
          </a:p>
          <a:p>
            <a:pPr>
              <a:buFont typeface="Arial" pitchFamily="34" charset="0"/>
              <a:buChar char="•"/>
            </a:pPr>
            <a:r>
              <a:rPr lang="en-US" dirty="0" smtClean="0">
                <a:latin typeface="Times New Roman" pitchFamily="18" charset="0"/>
                <a:cs typeface="Times New Roman" pitchFamily="18" charset="0"/>
              </a:rPr>
              <a:t>In 2012, a</a:t>
            </a:r>
            <a:r>
              <a:rPr lang="en-US" baseline="0" dirty="0" smtClean="0">
                <a:latin typeface="Times New Roman" pitchFamily="18" charset="0"/>
                <a:cs typeface="Times New Roman" pitchFamily="18" charset="0"/>
              </a:rPr>
              <a:t> strong House sponsor and committee chairman led the efforts to secure passage with a  wide margin of victory.</a:t>
            </a:r>
          </a:p>
          <a:p>
            <a:pPr>
              <a:buFont typeface="Arial" pitchFamily="34" charset="0"/>
              <a:buChar char="•"/>
            </a:pPr>
            <a:r>
              <a:rPr lang="en-US" baseline="0" dirty="0" smtClean="0">
                <a:latin typeface="Times New Roman" pitchFamily="18" charset="0"/>
                <a:cs typeface="Times New Roman" pitchFamily="18" charset="0"/>
              </a:rPr>
              <a:t>On the Senate side, the STRIDE passed the Senate </a:t>
            </a:r>
            <a:r>
              <a:rPr lang="en-US" dirty="0" smtClean="0">
                <a:latin typeface="Times New Roman" pitchFamily="18" charset="0"/>
                <a:cs typeface="Times New Roman" pitchFamily="18" charset="0"/>
              </a:rPr>
              <a:t>Committee, but was one of the most </a:t>
            </a:r>
            <a:r>
              <a:rPr lang="en-US" baseline="0" dirty="0" smtClean="0">
                <a:latin typeface="Times New Roman" pitchFamily="18" charset="0"/>
                <a:cs typeface="Times New Roman" pitchFamily="18" charset="0"/>
              </a:rPr>
              <a:t>intense bills debated on the Floor, eventually losing by 2 votes under the reconsideration rule. </a:t>
            </a:r>
          </a:p>
          <a:p>
            <a:pPr>
              <a:buFont typeface="Arial" pitchFamily="34" charset="0"/>
              <a:buChar char="•"/>
            </a:pPr>
            <a:r>
              <a:rPr lang="en-US" dirty="0" smtClean="0">
                <a:latin typeface="Times New Roman" pitchFamily="18" charset="0"/>
                <a:cs typeface="Times New Roman" pitchFamily="18" charset="0"/>
              </a:rPr>
              <a:t>  Strong opposition from AOBA and AARP.  Moderate opposition from PSC after amending the bill.   </a:t>
            </a:r>
          </a:p>
          <a:p>
            <a:pPr>
              <a:buFont typeface="Arial" pitchFamily="34" charset="0"/>
              <a:buChar char="•"/>
            </a:pPr>
            <a:r>
              <a:rPr lang="en-US" baseline="0" dirty="0" smtClean="0">
                <a:latin typeface="Times New Roman" pitchFamily="18" charset="0"/>
                <a:cs typeface="Times New Roman" pitchFamily="18" charset="0"/>
              </a:rPr>
              <a:t>  New 2012 report from AARP suggest a national platform.</a:t>
            </a:r>
          </a:p>
          <a:p>
            <a:pPr>
              <a:buFont typeface="Arial" pitchFamily="34" charset="0"/>
              <a:buChar char="•"/>
            </a:pPr>
            <a:r>
              <a:rPr lang="en-US" baseline="0" dirty="0" smtClean="0">
                <a:latin typeface="Times New Roman" pitchFamily="18" charset="0"/>
                <a:cs typeface="Times New Roman" pitchFamily="18" charset="0"/>
              </a:rPr>
              <a:t>WG’s  original 30-year $642 million accelerated</a:t>
            </a:r>
            <a:r>
              <a:rPr lang="en-US" dirty="0" smtClean="0">
                <a:latin typeface="Times New Roman" pitchFamily="18" charset="0"/>
                <a:cs typeface="Times New Roman" pitchFamily="18" charset="0"/>
              </a:rPr>
              <a:t>  replacement plan would have replaced over 600 miles of “mains” and over 60,000 customer services -  more than 4 times our current levels.  That’s equivalent to driving from Maryland to Maine and back.</a:t>
            </a:r>
            <a:endParaRPr lang="en-US" baseline="0" dirty="0" smtClean="0">
              <a:latin typeface="Times New Roman" pitchFamily="18" charset="0"/>
              <a:cs typeface="Times New Roman" pitchFamily="18" charset="0"/>
            </a:endParaRPr>
          </a:p>
          <a:p>
            <a:pPr>
              <a:buFont typeface="Arial" pitchFamily="34" charset="0"/>
              <a:buChar char="•"/>
            </a:pPr>
            <a:r>
              <a:rPr lang="en-US" baseline="0" dirty="0" smtClean="0">
                <a:latin typeface="Times New Roman" pitchFamily="18" charset="0"/>
                <a:cs typeface="Times New Roman" pitchFamily="18" charset="0"/>
              </a:rPr>
              <a:t>STRIDE included many benefits appealing to Maryland:</a:t>
            </a:r>
          </a:p>
          <a:p>
            <a:pPr>
              <a:buFont typeface="Arial" pitchFamily="34" charset="0"/>
              <a:buChar char="•"/>
            </a:pPr>
            <a:endParaRPr lang="en-US" dirty="0" smtClean="0">
              <a:latin typeface="Times New Roman" pitchFamily="18" charset="0"/>
              <a:cs typeface="Times New Roman" pitchFamily="18" charset="0"/>
            </a:endParaRPr>
          </a:p>
          <a:p>
            <a:pPr lvl="1">
              <a:buFont typeface="Arial" pitchFamily="34" charset="0"/>
              <a:buChar char="•"/>
            </a:pPr>
            <a:r>
              <a:rPr lang="en-US" baseline="0" dirty="0" smtClean="0">
                <a:latin typeface="Times New Roman" pitchFamily="18" charset="0"/>
                <a:cs typeface="Times New Roman" pitchFamily="18" charset="0"/>
              </a:rPr>
              <a:t> reducing GHG emissions by 1.2 million metric tons over 30 years.</a:t>
            </a:r>
          </a:p>
          <a:p>
            <a:pPr lvl="1">
              <a:buFont typeface="Arial" pitchFamily="34" charset="0"/>
              <a:buChar char="•"/>
            </a:pPr>
            <a:r>
              <a:rPr lang="en-US" baseline="0" dirty="0" smtClean="0">
                <a:latin typeface="Times New Roman" pitchFamily="18" charset="0"/>
                <a:cs typeface="Times New Roman" pitchFamily="18" charset="0"/>
              </a:rPr>
              <a:t>$160 million in minority, veteran or woman owned business spend.</a:t>
            </a:r>
          </a:p>
          <a:p>
            <a:pPr lvl="1">
              <a:buFont typeface="Arial" pitchFamily="34" charset="0"/>
              <a:buChar char="•"/>
            </a:pPr>
            <a:r>
              <a:rPr lang="en-US" baseline="0" dirty="0" smtClean="0">
                <a:latin typeface="Times New Roman" pitchFamily="18" charset="0"/>
                <a:cs typeface="Times New Roman" pitchFamily="18" charset="0"/>
              </a:rPr>
              <a:t>200 long term construction jobs, with even more jobs created indirectly. </a:t>
            </a:r>
          </a:p>
          <a:p>
            <a:pPr lvl="1"/>
            <a:endParaRPr lang="en-US" baseline="0" dirty="0" smtClean="0">
              <a:latin typeface="Times New Roman" pitchFamily="18" charset="0"/>
              <a:cs typeface="Times New Roman" pitchFamily="18" charset="0"/>
            </a:endParaRPr>
          </a:p>
          <a:p>
            <a:pPr>
              <a:buFont typeface="Arial" pitchFamily="34" charset="0"/>
              <a:buNone/>
            </a:pPr>
            <a:r>
              <a:rPr lang="en-US" b="1" baseline="0" dirty="0" smtClean="0">
                <a:latin typeface="Times New Roman" pitchFamily="18" charset="0"/>
                <a:cs typeface="Times New Roman" pitchFamily="18" charset="0"/>
              </a:rPr>
              <a:t>GAS LEAKS BILL</a:t>
            </a:r>
          </a:p>
          <a:p>
            <a:pPr>
              <a:buFont typeface="Arial" pitchFamily="34" charset="0"/>
              <a:buChar char="•"/>
            </a:pPr>
            <a:r>
              <a:rPr lang="en-US" b="0" baseline="0" dirty="0" smtClean="0">
                <a:latin typeface="Times New Roman" pitchFamily="18" charset="0"/>
                <a:cs typeface="Times New Roman" pitchFamily="18" charset="0"/>
              </a:rPr>
              <a:t>Bill would have placed a presumption of guilt on the gas company if a tree died, opening gas utilities to unlimited legal claims.   </a:t>
            </a:r>
          </a:p>
          <a:p>
            <a:pPr>
              <a:buFont typeface="Arial" pitchFamily="34" charset="0"/>
              <a:buChar char="•"/>
            </a:pPr>
            <a:r>
              <a:rPr lang="en-US" b="0" baseline="0" dirty="0" smtClean="0">
                <a:latin typeface="Times New Roman" pitchFamily="18" charset="0"/>
                <a:cs typeface="Times New Roman" pitchFamily="18" charset="0"/>
              </a:rPr>
              <a:t>The Maryland legislation and “experts”, witnesses, etc. originated in Massachusetts and made their way to Maryland from a resident who felt the trees dying on her street were caused by gas leaks. </a:t>
            </a:r>
          </a:p>
          <a:p>
            <a:pPr>
              <a:buFont typeface="Arial" pitchFamily="34" charset="0"/>
              <a:buChar char="•"/>
            </a:pPr>
            <a:r>
              <a:rPr lang="en-US" b="0" baseline="0" dirty="0" smtClean="0">
                <a:latin typeface="Times New Roman" pitchFamily="18" charset="0"/>
                <a:cs typeface="Times New Roman" pitchFamily="18" charset="0"/>
              </a:rPr>
              <a:t>Gas companies successfully defeated the bill by exposing the “junk science” upon which the theory is based. The findings and “gas leaks maps” were discredited before the committee once we demonstrated that the map showed leaks where there were no gas lines (on draw bridges)</a:t>
            </a:r>
          </a:p>
          <a:p>
            <a:pPr>
              <a:buFont typeface="Arial" pitchFamily="34" charset="0"/>
              <a:buChar char="•"/>
            </a:pPr>
            <a:endParaRPr lang="en-US" b="0" dirty="0"/>
          </a:p>
        </p:txBody>
      </p:sp>
      <p:sp>
        <p:nvSpPr>
          <p:cNvPr id="4" name="Slide Number Placeholder 3"/>
          <p:cNvSpPr>
            <a:spLocks noGrp="1"/>
          </p:cNvSpPr>
          <p:nvPr>
            <p:ph type="sldNum" sz="quarter" idx="10"/>
          </p:nvPr>
        </p:nvSpPr>
        <p:spPr/>
        <p:txBody>
          <a:bodyPr/>
          <a:lstStyle/>
          <a:p>
            <a:fld id="{93600F56-8766-48F6-917A-DE9252DBF1F0}"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buFont typeface="Arial" pitchFamily="34" charset="0"/>
              <a:buNone/>
            </a:pPr>
            <a:r>
              <a:rPr lang="en-US" b="1" dirty="0" smtClean="0"/>
              <a:t>CLEAN ENERGY—COMMUNITY GENERATION</a:t>
            </a:r>
          </a:p>
          <a:p>
            <a:pPr>
              <a:buFont typeface="Arial" pitchFamily="34" charset="0"/>
              <a:buChar char="•"/>
            </a:pPr>
            <a:r>
              <a:rPr lang="en-US" dirty="0" smtClean="0"/>
              <a:t>Legislation has been introduced to allow community renewable and net metering, allowing “virtual” ownership/partnership</a:t>
            </a:r>
            <a:r>
              <a:rPr lang="en-US" baseline="0" dirty="0" smtClean="0"/>
              <a:t> in solar and other renewable installations. </a:t>
            </a:r>
          </a:p>
          <a:p>
            <a:endParaRPr lang="en-US" dirty="0" smtClean="0"/>
          </a:p>
          <a:p>
            <a:pPr>
              <a:buFont typeface="Arial" pitchFamily="34" charset="0"/>
              <a:buChar char="•"/>
            </a:pPr>
            <a:r>
              <a:rPr lang="en-US" dirty="0" smtClean="0"/>
              <a:t>WGL has offered an amendment to include CHP installations in the “community generation” bill and to exempt CHP from the current personal property tax.  </a:t>
            </a:r>
          </a:p>
          <a:p>
            <a:pPr>
              <a:buFont typeface="Arial" pitchFamily="34" charset="0"/>
              <a:buChar char="•"/>
            </a:pPr>
            <a:endParaRPr lang="en-US" baseline="0" dirty="0" smtClean="0"/>
          </a:p>
          <a:p>
            <a:pPr>
              <a:buFont typeface="Arial" pitchFamily="34" charset="0"/>
              <a:buChar char="•"/>
            </a:pPr>
            <a:r>
              <a:rPr lang="en-US" dirty="0" smtClean="0"/>
              <a:t>  Strong legislative support to exempt solar power systems from a 3.4% personal property tax.  The construction of larger systems typically require the involvement of third-party owners like Washington Gas Energy Services or Systems.  This is especially true  for projects involving government and non-profits who cannot benefit from the federal tax incentives vital to the economics of solar power.</a:t>
            </a:r>
            <a:endParaRPr lang="en-US" baseline="0" dirty="0" smtClean="0"/>
          </a:p>
          <a:p>
            <a:pPr>
              <a:buFont typeface="Arial" pitchFamily="34" charset="0"/>
              <a:buNone/>
            </a:pPr>
            <a:endParaRPr lang="en-US" b="1" baseline="0" dirty="0" smtClean="0"/>
          </a:p>
          <a:p>
            <a:pPr>
              <a:buFont typeface="Arial" pitchFamily="34" charset="0"/>
              <a:buNone/>
            </a:pPr>
            <a:r>
              <a:rPr lang="en-US" b="1" baseline="0" dirty="0" smtClean="0"/>
              <a:t>BASE RATE CASE</a:t>
            </a:r>
          </a:p>
          <a:p>
            <a:pPr>
              <a:buFont typeface="Arial" pitchFamily="34" charset="0"/>
              <a:buChar char="•"/>
            </a:pPr>
            <a:r>
              <a:rPr lang="en-US" b="0" baseline="0" dirty="0" smtClean="0"/>
              <a:t>The Public Service Commission “called in” WGL to investigate base rates</a:t>
            </a:r>
          </a:p>
          <a:p>
            <a:endParaRPr lang="en-US" b="0" baseline="0" dirty="0" smtClean="0"/>
          </a:p>
          <a:p>
            <a:pPr>
              <a:buFont typeface="Arial" pitchFamily="34" charset="0"/>
              <a:buChar char="•"/>
            </a:pPr>
            <a:r>
              <a:rPr lang="en-US" dirty="0" smtClean="0"/>
              <a:t>  Company is seeking a $29 million increase.  First in five years.</a:t>
            </a:r>
          </a:p>
          <a:p>
            <a:pPr>
              <a:buFont typeface="Arial" pitchFamily="34" charset="0"/>
              <a:buChar char="•"/>
            </a:pPr>
            <a:endParaRPr lang="en-US" b="0" baseline="0" dirty="0" smtClean="0"/>
          </a:p>
          <a:p>
            <a:pPr>
              <a:buFont typeface="Arial" pitchFamily="34" charset="0"/>
              <a:buChar char="•"/>
            </a:pPr>
            <a:r>
              <a:rPr lang="en-US" b="0" baseline="0" dirty="0" smtClean="0"/>
              <a:t>Included within the WGL base rate filing is an infrastructure cost recovery surcharge.  Calls for a $119 million /5-year pipeline replacement plan.   </a:t>
            </a:r>
          </a:p>
          <a:p>
            <a:endParaRPr lang="en-US" b="0" baseline="0" dirty="0" smtClean="0"/>
          </a:p>
          <a:p>
            <a:pPr>
              <a:buFont typeface="Arial" pitchFamily="34" charset="0"/>
              <a:buChar char="•"/>
            </a:pPr>
            <a:r>
              <a:rPr lang="en-US" b="0" baseline="0" dirty="0" smtClean="0"/>
              <a:t>WGL has had a limited-scope specially funded replacement program for several years which was approved by the Commission.  </a:t>
            </a:r>
            <a:r>
              <a:rPr lang="en-US" b="0" baseline="0" smtClean="0"/>
              <a:t>The new </a:t>
            </a:r>
            <a:r>
              <a:rPr lang="en-US" b="0" baseline="0" dirty="0" smtClean="0"/>
              <a:t>request by WGL would bring the program in line with wide scale programs such as those being implemented in Virginia and other states with approved Plans. </a:t>
            </a:r>
          </a:p>
          <a:p>
            <a:pPr>
              <a:buFont typeface="Arial" pitchFamily="34" charset="0"/>
              <a:buChar char="•"/>
            </a:pPr>
            <a:endParaRPr lang="en-US" dirty="0" smtClean="0"/>
          </a:p>
          <a:p>
            <a:pPr>
              <a:buFont typeface="Arial" pitchFamily="34" charset="0"/>
              <a:buChar char="•"/>
            </a:pPr>
            <a:r>
              <a:rPr lang="en-US" b="0" baseline="0" dirty="0" smtClean="0"/>
              <a:t>  Joanne Doddy Fort – Mayor’s first nominee was the former People’s Counsel for over 25 years.  Nomination</a:t>
            </a:r>
            <a:r>
              <a:rPr lang="en-US" b="0" dirty="0" smtClean="0"/>
              <a:t> rejected.</a:t>
            </a:r>
            <a:endParaRPr lang="en-US" b="0" baseline="0" dirty="0" smtClean="0"/>
          </a:p>
        </p:txBody>
      </p:sp>
      <p:sp>
        <p:nvSpPr>
          <p:cNvPr id="4" name="Slide Number Placeholder 3"/>
          <p:cNvSpPr>
            <a:spLocks noGrp="1"/>
          </p:cNvSpPr>
          <p:nvPr>
            <p:ph type="sldNum" sz="quarter" idx="10"/>
          </p:nvPr>
        </p:nvSpPr>
        <p:spPr/>
        <p:txBody>
          <a:bodyPr/>
          <a:lstStyle/>
          <a:p>
            <a:fld id="{93600F56-8766-48F6-917A-DE9252DBF1F0}"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C9DA06-DA6C-49E9-B887-FB390A8F77DA}" type="slidenum">
              <a:rPr lang="en-US" smtClean="0">
                <a:solidFill>
                  <a:srgbClr val="000000"/>
                </a:solidFill>
                <a:ea typeface="ＭＳ Ｐゴシック" pitchFamily="28" charset="-128"/>
              </a:rPr>
              <a:pPr fontAlgn="base">
                <a:spcBef>
                  <a:spcPct val="0"/>
                </a:spcBef>
                <a:spcAft>
                  <a:spcPct val="0"/>
                </a:spcAft>
                <a:defRPr/>
              </a:pPr>
              <a:t>8</a:t>
            </a:fld>
            <a:endParaRPr lang="en-US" dirty="0" smtClean="0">
              <a:solidFill>
                <a:srgbClr val="000000"/>
              </a:solidFill>
              <a:ea typeface="ＭＳ Ｐゴシック" pitchFamily="28" charset="-128"/>
            </a:endParaRPr>
          </a:p>
        </p:txBody>
      </p:sp>
      <p:sp>
        <p:nvSpPr>
          <p:cNvPr id="81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5540" name="Rectangle 3"/>
          <p:cNvSpPr>
            <a:spLocks noGrp="1" noChangeArrowheads="1"/>
          </p:cNvSpPr>
          <p:nvPr>
            <p:ph type="body" idx="1"/>
          </p:nvPr>
        </p:nvSpPr>
        <p:spPr>
          <a:ln/>
        </p:spPr>
        <p:txBody>
          <a:bodyPr/>
          <a:lstStyle/>
          <a:p>
            <a:pPr>
              <a:buFont typeface="Arial" pitchFamily="34" charset="0"/>
              <a:buChar char="•"/>
              <a:defRPr/>
            </a:pPr>
            <a:r>
              <a:rPr lang="en-US" dirty="0" smtClean="0"/>
              <a:t>  In the Maryland, Virginia and DC service territory of Washington Gas, we’re prioritizing accelerated pipeline replacement programs.</a:t>
            </a:r>
          </a:p>
          <a:p>
            <a:pPr>
              <a:buFont typeface="Arial" pitchFamily="34" charset="0"/>
              <a:buChar char="•"/>
              <a:defRPr/>
            </a:pPr>
            <a:endParaRPr lang="en-US" dirty="0" smtClean="0"/>
          </a:p>
          <a:p>
            <a:pPr>
              <a:buFont typeface="Arial" pitchFamily="34" charset="0"/>
              <a:buChar char="•"/>
              <a:defRPr/>
            </a:pPr>
            <a:r>
              <a:rPr lang="en-US" dirty="0" smtClean="0"/>
              <a:t>We’re expending significant financial resources as well as political capital to speed up the replacement of aging infrastructure.  </a:t>
            </a:r>
          </a:p>
          <a:p>
            <a:pPr>
              <a:buFont typeface="Arial" pitchFamily="34" charset="0"/>
              <a:buChar char="•"/>
              <a:defRPr/>
            </a:pPr>
            <a:endParaRPr lang="en-US" dirty="0" smtClean="0"/>
          </a:p>
          <a:p>
            <a:pPr>
              <a:buFont typeface="Arial" pitchFamily="34" charset="0"/>
              <a:buChar char="•"/>
              <a:defRPr/>
            </a:pPr>
            <a:r>
              <a:rPr lang="en-US" dirty="0" smtClean="0"/>
              <a:t>  We’ve been careful not to cry “fire in the theater”, but at the same time, we are doing all we can to educate policy officials and to a lesser degree customers  about the need to modernize our natural gas infrastructure.</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grpSp>
        <p:nvGrpSpPr>
          <p:cNvPr id="21" name="Group 20"/>
          <p:cNvGrpSpPr/>
          <p:nvPr userDrawn="1"/>
        </p:nvGrpSpPr>
        <p:grpSpPr>
          <a:xfrm>
            <a:off x="402336" y="393192"/>
            <a:ext cx="8366125" cy="6094499"/>
            <a:chOff x="550863" y="538902"/>
            <a:chExt cx="8366125" cy="6094499"/>
          </a:xfrm>
        </p:grpSpPr>
        <p:sp>
          <p:nvSpPr>
            <p:cNvPr id="17" name="Cross 16"/>
            <p:cNvSpPr/>
            <p:nvPr userDrawn="1"/>
          </p:nvSpPr>
          <p:spPr>
            <a:xfrm>
              <a:off x="550863" y="546100"/>
              <a:ext cx="8366125" cy="6070600"/>
            </a:xfrm>
            <a:prstGeom prst="plus">
              <a:avLst>
                <a:gd name="adj" fmla="val 1247"/>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625474" y="6541961"/>
              <a:ext cx="8226425"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userDrawn="1"/>
          </p:nvSpPr>
          <p:spPr>
            <a:xfrm>
              <a:off x="625474" y="538902"/>
              <a:ext cx="8226426"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p:cNvSpPr>
            <a:spLocks noGrp="1"/>
          </p:cNvSpPr>
          <p:nvPr>
            <p:ph type="ctrTitle" hasCustomPrompt="1"/>
          </p:nvPr>
        </p:nvSpPr>
        <p:spPr>
          <a:xfrm>
            <a:off x="4735773" y="1968455"/>
            <a:ext cx="3579552" cy="1597025"/>
          </a:xfrm>
        </p:spPr>
        <p:txBody>
          <a:bodyPr anchor="b"/>
          <a:lstStyle>
            <a:lvl1pPr algn="ctr">
              <a:defRPr sz="3600">
                <a:solidFill>
                  <a:schemeClr val="tx2"/>
                </a:solidFill>
              </a:defRPr>
            </a:lvl1pPr>
          </a:lstStyle>
          <a:p>
            <a:r>
              <a:rPr lang="en-US" dirty="0" smtClean="0"/>
              <a:t>Click to title</a:t>
            </a:r>
            <a:endParaRPr lang="en-US" dirty="0"/>
          </a:p>
        </p:txBody>
      </p:sp>
      <p:sp>
        <p:nvSpPr>
          <p:cNvPr id="3" name="Subtitle 2"/>
          <p:cNvSpPr>
            <a:spLocks noGrp="1"/>
          </p:cNvSpPr>
          <p:nvPr>
            <p:ph type="subTitle" idx="1" hasCustomPrompt="1"/>
          </p:nvPr>
        </p:nvSpPr>
        <p:spPr>
          <a:xfrm>
            <a:off x="4721225" y="3603009"/>
            <a:ext cx="3594100" cy="1572240"/>
          </a:xfrm>
        </p:spPr>
        <p:txBody>
          <a:bodyPr/>
          <a:lstStyle>
            <a:lvl1pPr marL="0" indent="0" algn="ctr">
              <a:buNone/>
              <a:defRPr sz="20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subtitle</a:t>
            </a:r>
            <a:endParaRPr lang="en-US" dirty="0"/>
          </a:p>
        </p:txBody>
      </p:sp>
      <p:pic>
        <p:nvPicPr>
          <p:cNvPr id="7" name="Picture 6" descr="T1-WGL-logo-01.png"/>
          <p:cNvPicPr>
            <a:picLocks noChangeAspect="1"/>
          </p:cNvPicPr>
          <p:nvPr userDrawn="1"/>
        </p:nvPicPr>
        <p:blipFill>
          <a:blip r:embed="rId2" cstate="print"/>
          <a:stretch>
            <a:fillRect/>
          </a:stretch>
        </p:blipFill>
        <p:spPr>
          <a:xfrm>
            <a:off x="5830577" y="889317"/>
            <a:ext cx="1371603" cy="548641"/>
          </a:xfrm>
          <a:prstGeom prst="rect">
            <a:avLst/>
          </a:prstGeom>
        </p:spPr>
      </p:pic>
      <p:grpSp>
        <p:nvGrpSpPr>
          <p:cNvPr id="11" name="Group 10"/>
          <p:cNvGrpSpPr/>
          <p:nvPr userDrawn="1"/>
        </p:nvGrpSpPr>
        <p:grpSpPr>
          <a:xfrm>
            <a:off x="459427" y="468071"/>
            <a:ext cx="4264931" cy="1401667"/>
            <a:chOff x="5129813" y="2200464"/>
            <a:chExt cx="3087479" cy="1014698"/>
          </a:xfrm>
        </p:grpSpPr>
        <p:pic>
          <p:nvPicPr>
            <p:cNvPr id="8" name="Picture 7" descr="T1-Turbine.png"/>
            <p:cNvPicPr>
              <a:picLocks noChangeAspect="1"/>
            </p:cNvPicPr>
            <p:nvPr userDrawn="1"/>
          </p:nvPicPr>
          <p:blipFill>
            <a:blip r:embed="rId3" cstate="print"/>
            <a:stretch>
              <a:fillRect/>
            </a:stretch>
          </p:blipFill>
          <p:spPr>
            <a:xfrm>
              <a:off x="5129813" y="2205036"/>
              <a:ext cx="1110360" cy="1000982"/>
            </a:xfrm>
            <a:prstGeom prst="rect">
              <a:avLst/>
            </a:prstGeom>
          </p:spPr>
        </p:pic>
        <p:pic>
          <p:nvPicPr>
            <p:cNvPr id="9" name="Picture 8" descr="T1-Turbine.png"/>
            <p:cNvPicPr>
              <a:picLocks noChangeAspect="1"/>
            </p:cNvPicPr>
            <p:nvPr userDrawn="1"/>
          </p:nvPicPr>
          <p:blipFill>
            <a:blip r:embed="rId4" cstate="print"/>
            <a:stretch>
              <a:fillRect/>
            </a:stretch>
          </p:blipFill>
          <p:spPr>
            <a:xfrm>
              <a:off x="6164882" y="2200464"/>
              <a:ext cx="1121898" cy="1005840"/>
            </a:xfrm>
            <a:prstGeom prst="rect">
              <a:avLst/>
            </a:prstGeom>
          </p:spPr>
        </p:pic>
        <p:pic>
          <p:nvPicPr>
            <p:cNvPr id="10" name="Picture 9" descr="T1-Turbine.png"/>
            <p:cNvPicPr>
              <a:picLocks noChangeAspect="1"/>
            </p:cNvPicPr>
            <p:nvPr userDrawn="1"/>
          </p:nvPicPr>
          <p:blipFill>
            <a:blip r:embed="rId5" cstate="print"/>
            <a:stretch>
              <a:fillRect/>
            </a:stretch>
          </p:blipFill>
          <p:spPr>
            <a:xfrm>
              <a:off x="7207656" y="2214180"/>
              <a:ext cx="1009636" cy="1000982"/>
            </a:xfrm>
            <a:prstGeom prst="rect">
              <a:avLst/>
            </a:prstGeom>
          </p:spPr>
        </p:pic>
      </p:grpSp>
      <p:sp>
        <p:nvSpPr>
          <p:cNvPr id="13" name="Text Placeholder 12"/>
          <p:cNvSpPr>
            <a:spLocks noGrp="1"/>
          </p:cNvSpPr>
          <p:nvPr>
            <p:ph type="body" sz="quarter" idx="13" hasCustomPrompt="1"/>
          </p:nvPr>
        </p:nvSpPr>
        <p:spPr>
          <a:xfrm>
            <a:off x="4721225" y="5308978"/>
            <a:ext cx="3594100" cy="691772"/>
          </a:xfrm>
        </p:spPr>
        <p:txBody>
          <a:bodyPr/>
          <a:lstStyle>
            <a:lvl1pPr marL="0" indent="0" algn="ctr">
              <a:spcBef>
                <a:spcPts val="0"/>
              </a:spcBef>
              <a:buNone/>
              <a:defRPr sz="1300"/>
            </a:lvl1pPr>
            <a:lvl2pPr marL="0" indent="0" algn="ctr">
              <a:spcBef>
                <a:spcPts val="0"/>
              </a:spcBef>
              <a:buNone/>
              <a:defRPr sz="1300"/>
            </a:lvl2pPr>
            <a:lvl3pPr marL="0" indent="0" algn="r">
              <a:spcBef>
                <a:spcPts val="0"/>
              </a:spcBef>
              <a:buNone/>
              <a:defRPr sz="1300"/>
            </a:lvl3pPr>
            <a:lvl4pPr marL="0" indent="0" algn="r">
              <a:spcBef>
                <a:spcPts val="0"/>
              </a:spcBef>
              <a:buNone/>
              <a:defRPr sz="1300"/>
            </a:lvl4pPr>
            <a:lvl5pPr marL="0" indent="0" algn="r">
              <a:spcBef>
                <a:spcPts val="0"/>
              </a:spcBef>
              <a:buNone/>
              <a:defRPr sz="1300"/>
            </a:lvl5pPr>
          </a:lstStyle>
          <a:p>
            <a:pPr lvl="0"/>
            <a:r>
              <a:rPr lang="en-US" dirty="0" smtClean="0"/>
              <a:t>Presenter Name, Title</a:t>
            </a:r>
          </a:p>
          <a:p>
            <a:pPr lvl="1"/>
            <a:r>
              <a:rPr lang="en-US" dirty="0" smtClean="0"/>
              <a:t>Date</a:t>
            </a:r>
            <a:endParaRPr lang="en-US" dirty="0"/>
          </a:p>
        </p:txBody>
      </p:sp>
      <p:pic>
        <p:nvPicPr>
          <p:cNvPr id="22" name="Picture 21" descr="T3-TitleSlide-lgimage.png"/>
          <p:cNvPicPr>
            <a:picLocks noChangeAspect="1"/>
          </p:cNvPicPr>
          <p:nvPr userDrawn="1"/>
        </p:nvPicPr>
        <p:blipFill>
          <a:blip r:embed="rId6" cstate="print"/>
          <a:stretch>
            <a:fillRect/>
          </a:stretch>
        </p:blipFill>
        <p:spPr>
          <a:xfrm>
            <a:off x="473075" y="1889692"/>
            <a:ext cx="4234244" cy="4491133"/>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8C89041C-7EC1-4377-92C3-758F635F2EDA}" type="slidenum">
              <a:rPr lang="en-US" smtClean="0"/>
              <a:pPr/>
              <a:t>‹#›</a:t>
            </a:fld>
            <a:endParaRPr lang="en-US" dirty="0"/>
          </a:p>
        </p:txBody>
      </p:sp>
      <p:sp>
        <p:nvSpPr>
          <p:cNvPr id="8" name="Text Placeholder 7"/>
          <p:cNvSpPr>
            <a:spLocks noGrp="1"/>
          </p:cNvSpPr>
          <p:nvPr>
            <p:ph type="body" sz="quarter" idx="13" hasCustomPrompt="1"/>
          </p:nvPr>
        </p:nvSpPr>
        <p:spPr>
          <a:xfrm>
            <a:off x="914401" y="1241425"/>
            <a:ext cx="7315200" cy="273476"/>
          </a:xfrm>
        </p:spPr>
        <p:txBody>
          <a:bodyPr/>
          <a:lstStyle>
            <a:lvl1pPr marL="0" indent="0">
              <a:buNone/>
              <a:defRPr sz="900">
                <a:solidFill>
                  <a:schemeClr val="accent1"/>
                </a:solidFill>
              </a:defRPr>
            </a:lvl1pPr>
            <a:lvl2pPr marL="0" indent="0">
              <a:buNone/>
              <a:defRPr sz="900">
                <a:solidFill>
                  <a:schemeClr val="accent1"/>
                </a:solidFill>
              </a:defRPr>
            </a:lvl2pPr>
            <a:lvl3pPr marL="0" indent="0">
              <a:buNone/>
              <a:defRPr sz="900">
                <a:solidFill>
                  <a:schemeClr val="accent1"/>
                </a:solidFill>
              </a:defRPr>
            </a:lvl3pPr>
            <a:lvl4pPr marL="0" indent="0">
              <a:buNone/>
              <a:defRPr sz="900">
                <a:solidFill>
                  <a:schemeClr val="accent1"/>
                </a:solidFill>
              </a:defRPr>
            </a:lvl4pPr>
            <a:lvl5pPr marL="0" indent="0">
              <a:buNone/>
              <a:defRPr sz="900">
                <a:solidFill>
                  <a:schemeClr val="accent1"/>
                </a:solidFill>
              </a:defRPr>
            </a:lvl5pPr>
          </a:lstStyle>
          <a:p>
            <a:pPr lvl="0"/>
            <a:r>
              <a:rPr lang="en-US" dirty="0" smtClean="0"/>
              <a:t>Click to edit Master subtitle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399" y="3306169"/>
            <a:ext cx="7315201" cy="815456"/>
          </a:xfrm>
        </p:spPr>
        <p:txBody>
          <a:bodyPr anchor="t"/>
          <a:lstStyle>
            <a:lvl1pPr algn="l">
              <a:defRPr sz="4000" b="1" cap="none">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914399" y="2824826"/>
            <a:ext cx="7315201" cy="450638"/>
          </a:xfrm>
        </p:spPr>
        <p:txBody>
          <a:bodyPr anchor="b"/>
          <a:lstStyle>
            <a:lvl1pPr marL="0" indent="0">
              <a:buNone/>
              <a:defRPr sz="20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8C89041C-7EC1-4377-92C3-758F635F2ED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817687"/>
            <a:ext cx="3566160" cy="4525963"/>
          </a:xfrm>
        </p:spPr>
        <p:txBody>
          <a:bodyPr/>
          <a:lstStyle>
            <a:lvl1pPr>
              <a:defRPr sz="1600"/>
            </a:lvl1pPr>
            <a:lvl2pPr>
              <a:defRPr sz="16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53629" y="1831975"/>
            <a:ext cx="3566160" cy="4525963"/>
          </a:xfrm>
        </p:spPr>
        <p:txBody>
          <a:bodyPr/>
          <a:lstStyle>
            <a:lvl1pPr>
              <a:defRPr sz="1600"/>
            </a:lvl1pPr>
            <a:lvl2pPr>
              <a:defRPr sz="16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2CAF1EF-279C-48AB-B1B6-4EC28B66B4F1}" type="datetimeFigureOut">
              <a:rPr lang="en-US" smtClean="0"/>
              <a:pPr/>
              <a:t>7/5/2012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8C89041C-7EC1-4377-92C3-758F635F2EDA}" type="slidenum">
              <a:rPr lang="en-US" smtClean="0"/>
              <a:pPr/>
              <a:t>‹#›</a:t>
            </a:fld>
            <a:endParaRPr lang="en-US" dirty="0"/>
          </a:p>
        </p:txBody>
      </p:sp>
      <p:sp>
        <p:nvSpPr>
          <p:cNvPr id="8" name="Text Placeholder 7"/>
          <p:cNvSpPr>
            <a:spLocks noGrp="1"/>
          </p:cNvSpPr>
          <p:nvPr>
            <p:ph type="body" sz="quarter" idx="13" hasCustomPrompt="1"/>
          </p:nvPr>
        </p:nvSpPr>
        <p:spPr>
          <a:xfrm>
            <a:off x="914401" y="1241425"/>
            <a:ext cx="7315200" cy="273476"/>
          </a:xfrm>
        </p:spPr>
        <p:txBody>
          <a:bodyPr/>
          <a:lstStyle>
            <a:lvl1pPr marL="0" indent="0">
              <a:buNone/>
              <a:defRPr sz="900">
                <a:solidFill>
                  <a:schemeClr val="accent1"/>
                </a:solidFill>
              </a:defRPr>
            </a:lvl1pPr>
            <a:lvl2pPr marL="0" indent="0">
              <a:buNone/>
              <a:defRPr sz="900">
                <a:solidFill>
                  <a:schemeClr val="accent1"/>
                </a:solidFill>
              </a:defRPr>
            </a:lvl2pPr>
            <a:lvl3pPr marL="0" indent="0">
              <a:buNone/>
              <a:defRPr sz="900">
                <a:solidFill>
                  <a:schemeClr val="accent1"/>
                </a:solidFill>
              </a:defRPr>
            </a:lvl3pPr>
            <a:lvl4pPr marL="0" indent="0">
              <a:buNone/>
              <a:defRPr sz="900">
                <a:solidFill>
                  <a:schemeClr val="accent1"/>
                </a:solidFill>
              </a:defRPr>
            </a:lvl4pPr>
            <a:lvl5pPr marL="0" indent="0">
              <a:buNone/>
              <a:defRPr sz="900">
                <a:solidFill>
                  <a:schemeClr val="accent1"/>
                </a:solidFill>
              </a:defRPr>
            </a:lvl5pPr>
          </a:lstStyle>
          <a:p>
            <a:pPr lvl="0"/>
            <a:r>
              <a:rPr lang="en-US" dirty="0" smtClean="0"/>
              <a:t>Click to edit Master subtitle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555845"/>
            <a:ext cx="3566160" cy="45267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914400" y="2086420"/>
            <a:ext cx="3566160" cy="3630168"/>
          </a:xfrm>
        </p:spPr>
        <p:txBody>
          <a:bodyPr/>
          <a:lstStyle>
            <a:lvl1pPr>
              <a:defRPr sz="16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53629" y="1555845"/>
            <a:ext cx="3566160" cy="45267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9981" y="2086420"/>
            <a:ext cx="3566160" cy="3628007"/>
          </a:xfrm>
        </p:spPr>
        <p:txBody>
          <a:bodyPr/>
          <a:lstStyle>
            <a:lvl1pPr>
              <a:defRPr sz="16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8C89041C-7EC1-4377-92C3-758F635F2EDA}" type="slidenum">
              <a:rPr lang="en-US" smtClean="0"/>
              <a:pPr/>
              <a:t>‹#›</a:t>
            </a:fld>
            <a:endParaRPr lang="en-US" dirty="0"/>
          </a:p>
        </p:txBody>
      </p:sp>
      <p:sp>
        <p:nvSpPr>
          <p:cNvPr id="10" name="Text Placeholder 7"/>
          <p:cNvSpPr>
            <a:spLocks noGrp="1"/>
          </p:cNvSpPr>
          <p:nvPr>
            <p:ph type="body" sz="quarter" idx="13" hasCustomPrompt="1"/>
          </p:nvPr>
        </p:nvSpPr>
        <p:spPr>
          <a:xfrm>
            <a:off x="914401" y="1241424"/>
            <a:ext cx="7315199" cy="274320"/>
          </a:xfrm>
        </p:spPr>
        <p:txBody>
          <a:bodyPr/>
          <a:lstStyle>
            <a:lvl1pPr marL="0" indent="0">
              <a:buNone/>
              <a:defRPr sz="900">
                <a:solidFill>
                  <a:schemeClr val="accent1"/>
                </a:solidFill>
              </a:defRPr>
            </a:lvl1pPr>
            <a:lvl2pPr marL="0" indent="0">
              <a:buNone/>
              <a:defRPr sz="900">
                <a:solidFill>
                  <a:schemeClr val="accent1"/>
                </a:solidFill>
              </a:defRPr>
            </a:lvl2pPr>
            <a:lvl3pPr marL="0" indent="0">
              <a:buNone/>
              <a:defRPr sz="900">
                <a:solidFill>
                  <a:schemeClr val="accent1"/>
                </a:solidFill>
              </a:defRPr>
            </a:lvl3pPr>
            <a:lvl4pPr marL="0" indent="0">
              <a:buNone/>
              <a:defRPr sz="900">
                <a:solidFill>
                  <a:schemeClr val="accent1"/>
                </a:solidFill>
              </a:defRPr>
            </a:lvl4pPr>
            <a:lvl5pPr marL="0" indent="0">
              <a:buNone/>
              <a:defRPr sz="900">
                <a:solidFill>
                  <a:schemeClr val="accent1"/>
                </a:solidFill>
              </a:defRPr>
            </a:lvl5pPr>
          </a:lstStyle>
          <a:p>
            <a:pPr lvl="0"/>
            <a:r>
              <a:rPr lang="en-US" dirty="0" smtClean="0"/>
              <a:t>Click to edit Master subtitle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B2CAF1EF-279C-48AB-B1B6-4EC28B66B4F1}" type="datetimeFigureOut">
              <a:rPr lang="en-US" smtClean="0"/>
              <a:pPr/>
              <a:t>7/5/2012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8C89041C-7EC1-4377-92C3-758F635F2EDA}" type="slidenum">
              <a:rPr lang="en-US" smtClean="0"/>
              <a:pPr/>
              <a:t>‹#›</a:t>
            </a:fld>
            <a:endParaRPr lang="en-US" dirty="0"/>
          </a:p>
        </p:txBody>
      </p:sp>
      <p:sp>
        <p:nvSpPr>
          <p:cNvPr id="6" name="Text Placeholder 7"/>
          <p:cNvSpPr>
            <a:spLocks noGrp="1"/>
          </p:cNvSpPr>
          <p:nvPr>
            <p:ph type="body" sz="quarter" idx="13" hasCustomPrompt="1"/>
          </p:nvPr>
        </p:nvSpPr>
        <p:spPr>
          <a:xfrm>
            <a:off x="914400" y="1241425"/>
            <a:ext cx="7315200" cy="182880"/>
          </a:xfrm>
        </p:spPr>
        <p:txBody>
          <a:bodyPr/>
          <a:lstStyle>
            <a:lvl1pPr marL="0" indent="0">
              <a:buNone/>
              <a:defRPr sz="900">
                <a:solidFill>
                  <a:schemeClr val="accent1"/>
                </a:solidFill>
              </a:defRPr>
            </a:lvl1pPr>
            <a:lvl2pPr marL="0" indent="0">
              <a:buNone/>
              <a:defRPr sz="900">
                <a:solidFill>
                  <a:schemeClr val="accent1"/>
                </a:solidFill>
              </a:defRPr>
            </a:lvl2pPr>
            <a:lvl3pPr marL="0" indent="0">
              <a:buNone/>
              <a:defRPr sz="900">
                <a:solidFill>
                  <a:schemeClr val="accent1"/>
                </a:solidFill>
              </a:defRPr>
            </a:lvl3pPr>
            <a:lvl4pPr marL="0" indent="0">
              <a:buNone/>
              <a:defRPr sz="900">
                <a:solidFill>
                  <a:schemeClr val="accent1"/>
                </a:solidFill>
              </a:defRPr>
            </a:lvl4pPr>
            <a:lvl5pPr marL="0" indent="0">
              <a:buNone/>
              <a:defRPr sz="900">
                <a:solidFill>
                  <a:schemeClr val="accent1"/>
                </a:solidFill>
              </a:defRPr>
            </a:lvl5pPr>
          </a:lstStyle>
          <a:p>
            <a:pPr lvl="0"/>
            <a:r>
              <a:rPr lang="en-US" dirty="0" smtClean="0"/>
              <a:t>Click to edit Master subtitle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2CAF1EF-279C-48AB-B1B6-4EC28B66B4F1}" type="datetimeFigureOut">
              <a:rPr lang="en-US" smtClean="0"/>
              <a:pPr/>
              <a:t>7/5/2012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8C89041C-7EC1-4377-92C3-758F635F2ED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Cross 17"/>
          <p:cNvSpPr/>
          <p:nvPr userDrawn="1"/>
        </p:nvSpPr>
        <p:spPr>
          <a:xfrm>
            <a:off x="398463" y="393700"/>
            <a:ext cx="8366125" cy="6070600"/>
          </a:xfrm>
          <a:prstGeom prst="plus">
            <a:avLst>
              <a:gd name="adj" fmla="val 1247"/>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473074" y="6389561"/>
            <a:ext cx="8226425"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73074" y="386502"/>
            <a:ext cx="8226426"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userDrawn="1">
            <p:ph type="title"/>
          </p:nvPr>
        </p:nvSpPr>
        <p:spPr>
          <a:xfrm>
            <a:off x="914401" y="861234"/>
            <a:ext cx="7315200" cy="372343"/>
          </a:xfrm>
          <a:prstGeom prst="rect">
            <a:avLst/>
          </a:prstGeom>
        </p:spPr>
        <p:txBody>
          <a:bodyPr vert="horz" lIns="0" tIns="0" rIns="0" bIns="0" rtlCol="0" anchor="t">
            <a:noAutofit/>
          </a:bodyPr>
          <a:lstStyle/>
          <a:p>
            <a:r>
              <a:rPr lang="en-US" dirty="0" smtClean="0"/>
              <a:t>Click to edit Master title style</a:t>
            </a:r>
            <a:endParaRPr lang="en-US" dirty="0"/>
          </a:p>
        </p:txBody>
      </p:sp>
      <p:sp>
        <p:nvSpPr>
          <p:cNvPr id="3" name="Text Placeholder 2"/>
          <p:cNvSpPr>
            <a:spLocks noGrp="1"/>
          </p:cNvSpPr>
          <p:nvPr userDrawn="1">
            <p:ph type="body" idx="1"/>
          </p:nvPr>
        </p:nvSpPr>
        <p:spPr>
          <a:xfrm>
            <a:off x="914400" y="1831975"/>
            <a:ext cx="7315200" cy="4167967"/>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  </a:t>
            </a:r>
            <a:endParaRPr lang="en-US" dirty="0"/>
          </a:p>
        </p:txBody>
      </p:sp>
      <p:sp>
        <p:nvSpPr>
          <p:cNvPr id="6" name="Slide Number Placeholder 5"/>
          <p:cNvSpPr>
            <a:spLocks noGrp="1"/>
          </p:cNvSpPr>
          <p:nvPr userDrawn="1">
            <p:ph type="sldNum" sz="quarter" idx="4"/>
          </p:nvPr>
        </p:nvSpPr>
        <p:spPr>
          <a:xfrm>
            <a:off x="7839074" y="5987931"/>
            <a:ext cx="390525" cy="184270"/>
          </a:xfrm>
          <a:prstGeom prst="rect">
            <a:avLst/>
          </a:prstGeom>
        </p:spPr>
        <p:txBody>
          <a:bodyPr vert="horz" lIns="0" tIns="0" rIns="0" bIns="0" rtlCol="0" anchor="t" anchorCtr="0"/>
          <a:lstStyle>
            <a:lvl1pPr algn="r">
              <a:defRPr sz="800">
                <a:solidFill>
                  <a:schemeClr val="tx1"/>
                </a:solidFill>
              </a:defRPr>
            </a:lvl1pPr>
          </a:lstStyle>
          <a:p>
            <a:fld id="{8C89041C-7EC1-4377-92C3-758F635F2EDA}" type="slidenum">
              <a:rPr lang="en-US" smtClean="0"/>
              <a:pPr/>
              <a:t>‹#›</a:t>
            </a:fld>
            <a:endParaRPr lang="en-US" dirty="0"/>
          </a:p>
        </p:txBody>
      </p:sp>
      <p:sp>
        <p:nvSpPr>
          <p:cNvPr id="12" name="Rectangle 11"/>
          <p:cNvSpPr/>
          <p:nvPr userDrawn="1"/>
        </p:nvSpPr>
        <p:spPr>
          <a:xfrm>
            <a:off x="828140" y="348983"/>
            <a:ext cx="2121408" cy="168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T1-Turbine.png"/>
          <p:cNvPicPr>
            <a:picLocks noChangeAspect="1"/>
          </p:cNvPicPr>
          <p:nvPr userDrawn="1"/>
        </p:nvPicPr>
        <p:blipFill>
          <a:blip r:embed="rId10" cstate="print"/>
          <a:stretch>
            <a:fillRect/>
          </a:stretch>
        </p:blipFill>
        <p:spPr>
          <a:xfrm>
            <a:off x="914987" y="107950"/>
            <a:ext cx="707486" cy="637794"/>
          </a:xfrm>
          <a:prstGeom prst="rect">
            <a:avLst/>
          </a:prstGeom>
        </p:spPr>
      </p:pic>
      <p:pic>
        <p:nvPicPr>
          <p:cNvPr id="13" name="Picture 12" descr="T1-Turbine.png"/>
          <p:cNvPicPr>
            <a:picLocks noChangeAspect="1"/>
          </p:cNvPicPr>
          <p:nvPr userDrawn="1"/>
        </p:nvPicPr>
        <p:blipFill>
          <a:blip r:embed="rId11" cstate="print"/>
          <a:stretch>
            <a:fillRect/>
          </a:stretch>
        </p:blipFill>
        <p:spPr>
          <a:xfrm>
            <a:off x="1574787" y="110394"/>
            <a:ext cx="708660" cy="635350"/>
          </a:xfrm>
          <a:prstGeom prst="rect">
            <a:avLst/>
          </a:prstGeom>
        </p:spPr>
      </p:pic>
      <p:pic>
        <p:nvPicPr>
          <p:cNvPr id="14" name="Picture 13" descr="T1-Turbine.png"/>
          <p:cNvPicPr>
            <a:picLocks noChangeAspect="1"/>
          </p:cNvPicPr>
          <p:nvPr userDrawn="1"/>
        </p:nvPicPr>
        <p:blipFill>
          <a:blip r:embed="rId12" cstate="print"/>
          <a:stretch>
            <a:fillRect/>
          </a:stretch>
        </p:blipFill>
        <p:spPr>
          <a:xfrm>
            <a:off x="2232417" y="107950"/>
            <a:ext cx="643308" cy="637794"/>
          </a:xfrm>
          <a:prstGeom prst="rect">
            <a:avLst/>
          </a:prstGeom>
        </p:spPr>
      </p:pic>
      <p:sp>
        <p:nvSpPr>
          <p:cNvPr id="15" name="Rectangle 14"/>
          <p:cNvSpPr/>
          <p:nvPr userDrawn="1"/>
        </p:nvSpPr>
        <p:spPr>
          <a:xfrm>
            <a:off x="7090029" y="348983"/>
            <a:ext cx="1225296" cy="168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descr="IntSlides-WashGas-Logo-01.png"/>
          <p:cNvPicPr>
            <a:picLocks noChangeAspect="1"/>
          </p:cNvPicPr>
          <p:nvPr userDrawn="1"/>
        </p:nvPicPr>
        <p:blipFill>
          <a:blip r:embed="rId13" cstate="print"/>
          <a:stretch>
            <a:fillRect/>
          </a:stretch>
        </p:blipFill>
        <p:spPr>
          <a:xfrm>
            <a:off x="7052414" y="206642"/>
            <a:ext cx="1280163" cy="45720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defTabSz="914400" rtl="0" eaLnBrk="1" latinLnBrk="0" hangingPunct="1">
        <a:spcBef>
          <a:spcPct val="0"/>
        </a:spcBef>
        <a:buNone/>
        <a:defRPr sz="2300" b="1" kern="1200">
          <a:solidFill>
            <a:schemeClr val="tx1"/>
          </a:solidFill>
          <a:latin typeface="+mj-lt"/>
          <a:ea typeface="+mj-ea"/>
          <a:cs typeface="+mj-cs"/>
        </a:defRPr>
      </a:lvl1pPr>
    </p:titleStyle>
    <p:bodyStyle>
      <a:lvl1pPr marL="173038" indent="-173038" algn="l" defTabSz="914400" rtl="0" eaLnBrk="1" latinLnBrk="0" hangingPunct="1">
        <a:spcBef>
          <a:spcPts val="1200"/>
        </a:spcBef>
        <a:buClr>
          <a:schemeClr val="tx2"/>
        </a:buClr>
        <a:buFont typeface="Arial" pitchFamily="34" charset="0"/>
        <a:buChar char="•"/>
        <a:defRPr sz="1600" kern="1200">
          <a:solidFill>
            <a:schemeClr val="tx1"/>
          </a:solidFill>
          <a:latin typeface="+mn-lt"/>
          <a:ea typeface="+mn-ea"/>
          <a:cs typeface="+mn-cs"/>
        </a:defRPr>
      </a:lvl1pPr>
      <a:lvl2pPr marL="396875" indent="-223838" algn="l" defTabSz="914400" rtl="0" eaLnBrk="1" latinLnBrk="0" hangingPunct="1">
        <a:spcBef>
          <a:spcPts val="300"/>
        </a:spcBef>
        <a:buClr>
          <a:schemeClr val="tx2"/>
        </a:buClr>
        <a:buFont typeface="Arial" pitchFamily="34" charset="0"/>
        <a:buChar char="–"/>
        <a:defRPr sz="1600" kern="1200">
          <a:solidFill>
            <a:schemeClr val="tx1"/>
          </a:solidFill>
          <a:latin typeface="+mn-lt"/>
          <a:ea typeface="+mn-ea"/>
          <a:cs typeface="+mn-cs"/>
        </a:defRPr>
      </a:lvl2pPr>
      <a:lvl3pPr marL="569913" indent="-173038" algn="l" defTabSz="914400" rtl="0" eaLnBrk="1" latinLnBrk="0" hangingPunct="1">
        <a:spcBef>
          <a:spcPts val="300"/>
        </a:spcBef>
        <a:buClr>
          <a:schemeClr val="tx2"/>
        </a:buClr>
        <a:buFont typeface="Arial" pitchFamily="34" charset="0"/>
        <a:buChar char="•"/>
        <a:defRPr sz="1400" kern="1200">
          <a:solidFill>
            <a:schemeClr val="tx1"/>
          </a:solidFill>
          <a:latin typeface="+mn-lt"/>
          <a:ea typeface="+mn-ea"/>
          <a:cs typeface="+mn-cs"/>
        </a:defRPr>
      </a:lvl3pPr>
      <a:lvl4pPr marL="741363" indent="-171450" algn="l" defTabSz="914400" rtl="0" eaLnBrk="1" latinLnBrk="0" hangingPunct="1">
        <a:spcBef>
          <a:spcPts val="300"/>
        </a:spcBef>
        <a:buClr>
          <a:schemeClr val="tx2"/>
        </a:buClr>
        <a:buFont typeface="Arial" pitchFamily="34" charset="0"/>
        <a:buChar char="–"/>
        <a:defRPr sz="1400" kern="1200">
          <a:solidFill>
            <a:schemeClr val="tx1"/>
          </a:solidFill>
          <a:latin typeface="+mn-lt"/>
          <a:ea typeface="+mn-ea"/>
          <a:cs typeface="+mn-cs"/>
        </a:defRPr>
      </a:lvl4pPr>
      <a:lvl5pPr marL="914400" indent="-173038" algn="l" defTabSz="914400" rtl="0" eaLnBrk="1" latinLnBrk="0" hangingPunct="1">
        <a:spcBef>
          <a:spcPts val="30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735773" y="1696453"/>
            <a:ext cx="3878838" cy="1515979"/>
          </a:xfrm>
        </p:spPr>
        <p:txBody>
          <a:bodyPr/>
          <a:lstStyle/>
          <a:p>
            <a:r>
              <a:rPr lang="en-US" sz="2400" dirty="0" smtClean="0">
                <a:latin typeface="Times New Roman" pitchFamily="18" charset="0"/>
                <a:cs typeface="Times New Roman" pitchFamily="18" charset="0"/>
              </a:rPr>
              <a:t>Utilities State Government Organization Summer Conference</a:t>
            </a:r>
            <a:endParaRPr lang="en-US" sz="2400" dirty="0">
              <a:latin typeface="Times New Roman" pitchFamily="18" charset="0"/>
              <a:cs typeface="Times New Roman" pitchFamily="18" charset="0"/>
            </a:endParaRPr>
          </a:p>
        </p:txBody>
      </p:sp>
      <p:sp>
        <p:nvSpPr>
          <p:cNvPr id="5" name="Subtitle 4"/>
          <p:cNvSpPr>
            <a:spLocks noGrp="1"/>
          </p:cNvSpPr>
          <p:nvPr>
            <p:ph type="subTitle" idx="1"/>
          </p:nvPr>
        </p:nvSpPr>
        <p:spPr>
          <a:xfrm>
            <a:off x="4721225" y="3320717"/>
            <a:ext cx="3929480" cy="962526"/>
          </a:xfrm>
        </p:spPr>
        <p:txBody>
          <a:bodyPr/>
          <a:lstStyle/>
          <a:p>
            <a:r>
              <a:rPr lang="en-US" dirty="0" smtClean="0">
                <a:latin typeface="Times New Roman" pitchFamily="18" charset="0"/>
                <a:cs typeface="Times New Roman" pitchFamily="18" charset="0"/>
              </a:rPr>
              <a:t>Mid-Atlantic States Natural Gas Briefing</a:t>
            </a:r>
            <a:endParaRPr lang="en-US" dirty="0">
              <a:latin typeface="Times New Roman" pitchFamily="18" charset="0"/>
              <a:cs typeface="Times New Roman" pitchFamily="18" charset="0"/>
            </a:endParaRPr>
          </a:p>
        </p:txBody>
      </p:sp>
      <p:sp>
        <p:nvSpPr>
          <p:cNvPr id="6" name="Text Placeholder 5"/>
          <p:cNvSpPr>
            <a:spLocks noGrp="1"/>
          </p:cNvSpPr>
          <p:nvPr>
            <p:ph type="body" sz="quarter" idx="13"/>
          </p:nvPr>
        </p:nvSpPr>
        <p:spPr>
          <a:xfrm>
            <a:off x="4721225" y="4944979"/>
            <a:ext cx="3594100" cy="1055771"/>
          </a:xfrm>
        </p:spPr>
        <p:txBody>
          <a:bodyPr/>
          <a:lstStyle/>
          <a:p>
            <a:r>
              <a:rPr lang="en-US" dirty="0" smtClean="0">
                <a:latin typeface="Times New Roman" pitchFamily="18" charset="0"/>
                <a:cs typeface="Times New Roman" pitchFamily="18" charset="0"/>
              </a:rPr>
              <a:t>Steven Jumper</a:t>
            </a:r>
          </a:p>
          <a:p>
            <a:r>
              <a:rPr lang="en-US" dirty="0" smtClean="0">
                <a:latin typeface="Times New Roman" pitchFamily="18" charset="0"/>
                <a:cs typeface="Times New Roman" pitchFamily="18" charset="0"/>
              </a:rPr>
              <a:t> Director, Corporate Public Policy</a:t>
            </a:r>
          </a:p>
          <a:p>
            <a:r>
              <a:rPr lang="en-US" dirty="0" smtClean="0">
                <a:latin typeface="Times New Roman" pitchFamily="18" charset="0"/>
                <a:cs typeface="Times New Roman" pitchFamily="18" charset="0"/>
              </a:rPr>
              <a:t>WGL Holdings, Inc.</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July 9, 2012</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About Washington Gas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000" b="1" dirty="0" smtClean="0">
                <a:solidFill>
                  <a:schemeClr val="accent1">
                    <a:lumMod val="75000"/>
                  </a:schemeClr>
                </a:solidFill>
                <a:latin typeface="Times New Roman" pitchFamily="18" charset="0"/>
                <a:cs typeface="Times New Roman" pitchFamily="18" charset="0"/>
              </a:rPr>
              <a:t>Washington Gas</a:t>
            </a:r>
            <a:r>
              <a:rPr lang="en-US" sz="2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a regulated natural gas distribution company serving  approximately 1.2 million customers in Maryland, Virginia and the District of Columbia.</a:t>
            </a:r>
          </a:p>
          <a:p>
            <a:r>
              <a:rPr lang="en-US" sz="2000" b="1" dirty="0" smtClean="0">
                <a:solidFill>
                  <a:schemeClr val="accent1">
                    <a:lumMod val="75000"/>
                  </a:schemeClr>
                </a:solidFill>
                <a:latin typeface="Times New Roman" pitchFamily="18" charset="0"/>
                <a:cs typeface="Times New Roman" pitchFamily="18" charset="0"/>
              </a:rPr>
              <a:t>Washington Gas Energy Services</a:t>
            </a:r>
            <a:r>
              <a:rPr lang="en-US" dirty="0" smtClean="0">
                <a:latin typeface="Times New Roman" pitchFamily="18" charset="0"/>
                <a:cs typeface="Times New Roman" pitchFamily="18" charset="0"/>
              </a:rPr>
              <a:t>, an affiliate of Washington Gas is the leading competitive supplier of natural gas and electricity in four states and the District of Columbia with approximately 350,000 customers.   </a:t>
            </a:r>
          </a:p>
          <a:p>
            <a:r>
              <a:rPr lang="en-US" sz="2000" b="1" dirty="0" smtClean="0">
                <a:solidFill>
                  <a:schemeClr val="accent1">
                    <a:lumMod val="75000"/>
                  </a:schemeClr>
                </a:solidFill>
                <a:latin typeface="Times New Roman" pitchFamily="18" charset="0"/>
                <a:cs typeface="Times New Roman" pitchFamily="18" charset="0"/>
              </a:rPr>
              <a:t>Washington Gas Energy Systems </a:t>
            </a:r>
            <a:r>
              <a:rPr lang="en-US" dirty="0" smtClean="0">
                <a:latin typeface="Times New Roman" pitchFamily="18" charset="0"/>
                <a:cs typeface="Times New Roman" pitchFamily="18" charset="0"/>
              </a:rPr>
              <a:t>provides efficient and sustainable energy solutions to commercial and government customers across the metropolitan region and beyond.  The company delivers sustainable solutions to organizations such as the General Services Administration, the Department of Homeland Security, the Federal Energy Management Administration, and several area colleges and universities.</a:t>
            </a:r>
          </a:p>
        </p:txBody>
      </p:sp>
      <p:sp>
        <p:nvSpPr>
          <p:cNvPr id="4" name="Text Placeholder 3"/>
          <p:cNvSpPr>
            <a:spLocks noGrp="1"/>
          </p:cNvSpPr>
          <p:nvPr>
            <p:ph type="body" sz="quarter" idx="13"/>
          </p:nvPr>
        </p:nvSpPr>
        <p:spPr/>
        <p:txBody>
          <a:bodyPr/>
          <a:lstStyle/>
          <a:p>
            <a:r>
              <a:rPr lang="en-US" sz="2000" b="1" dirty="0" smtClean="0">
                <a:latin typeface="Times New Roman" pitchFamily="18" charset="0"/>
                <a:cs typeface="Times New Roman" pitchFamily="18" charset="0"/>
              </a:rPr>
              <a:t>160 Years of Service</a:t>
            </a:r>
            <a:endParaRPr lang="en-US"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Infrastructure Replacement – Automatic Cost Recovery</a:t>
            </a:r>
            <a:endParaRPr lang="en-US" sz="2000"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According to American Gas Association, more than 40 utilities in 19 states are using full or limited special rate mechanisms to recover their replacement infrastructure investments.</a:t>
            </a:r>
          </a:p>
          <a:p>
            <a:r>
              <a:rPr lang="en-US" dirty="0" smtClean="0">
                <a:latin typeface="Times New Roman" pitchFamily="18" charset="0"/>
                <a:cs typeface="Times New Roman" pitchFamily="18" charset="0"/>
              </a:rPr>
              <a:t>Another 6 utilities have such mechanisms pending in 3 other states. </a:t>
            </a:r>
          </a:p>
          <a:p>
            <a:r>
              <a:rPr lang="en-US" dirty="0" smtClean="0">
                <a:latin typeface="Times New Roman" pitchFamily="18" charset="0"/>
                <a:cs typeface="Times New Roman" pitchFamily="18" charset="0"/>
              </a:rPr>
              <a:t>A major public policy priority for Washington Gas in Maryland, Virginia, and the District of Columbia.</a:t>
            </a:r>
          </a:p>
          <a:p>
            <a:r>
              <a:rPr lang="en-US" dirty="0" smtClean="0">
                <a:latin typeface="Times New Roman" pitchFamily="18" charset="0"/>
                <a:cs typeface="Times New Roman" pitchFamily="18" charset="0"/>
              </a:rPr>
              <a:t>U.S. Department of Transportation’s PHMSA  is helping to lead the charge for accelerated pipeline replacement programs </a:t>
            </a:r>
            <a:r>
              <a:rPr lang="en-US" i="1" dirty="0" smtClean="0">
                <a:latin typeface="Times New Roman" pitchFamily="18" charset="0"/>
                <a:cs typeface="Times New Roman" pitchFamily="18" charset="0"/>
              </a:rPr>
              <a:t>with</a:t>
            </a:r>
            <a:r>
              <a:rPr lang="en-US" dirty="0" smtClean="0">
                <a:latin typeface="Times New Roman" pitchFamily="18" charset="0"/>
                <a:cs typeface="Times New Roman" pitchFamily="18" charset="0"/>
              </a:rPr>
              <a:t> more balanced regulatory approaches.</a:t>
            </a:r>
          </a:p>
          <a:p>
            <a:pPr lvl="3"/>
            <a:r>
              <a:rPr lang="en-US" dirty="0" smtClean="0">
                <a:latin typeface="Times New Roman" pitchFamily="18" charset="0"/>
                <a:cs typeface="Times New Roman" pitchFamily="18" charset="0"/>
              </a:rPr>
              <a:t>Testified in state legislature</a:t>
            </a:r>
          </a:p>
          <a:p>
            <a:pPr lvl="3"/>
            <a:r>
              <a:rPr lang="en-US" dirty="0" smtClean="0">
                <a:latin typeface="Times New Roman" pitchFamily="18" charset="0"/>
                <a:cs typeface="Times New Roman" pitchFamily="18" charset="0"/>
              </a:rPr>
              <a:t>Contacted political leaders</a:t>
            </a:r>
          </a:p>
          <a:p>
            <a:pPr lvl="3"/>
            <a:r>
              <a:rPr lang="en-US" dirty="0" smtClean="0">
                <a:latin typeface="Times New Roman" pitchFamily="18" charset="0"/>
                <a:cs typeface="Times New Roman" pitchFamily="18" charset="0"/>
              </a:rPr>
              <a:t>Issued policy advisories  </a:t>
            </a:r>
            <a:endParaRPr lang="en-US" dirty="0">
              <a:latin typeface="Times New Roman" pitchFamily="18" charset="0"/>
              <a:cs typeface="Times New Roman" pitchFamily="18" charset="0"/>
            </a:endParaRPr>
          </a:p>
        </p:txBody>
      </p:sp>
      <p:sp>
        <p:nvSpPr>
          <p:cNvPr id="4" name="Text Placeholder 3"/>
          <p:cNvSpPr>
            <a:spLocks noGrp="1"/>
          </p:cNvSpPr>
          <p:nvPr>
            <p:ph type="body" sz="quarter" idx="13"/>
          </p:nvPr>
        </p:nvSpPr>
        <p:spPr/>
        <p:txBody>
          <a:bodyPr/>
          <a:lstStyle/>
          <a:p>
            <a:r>
              <a:rPr lang="en-US" sz="2000" dirty="0" smtClean="0">
                <a:latin typeface="Times New Roman" pitchFamily="18" charset="0"/>
                <a:cs typeface="Times New Roman" pitchFamily="18" charset="0"/>
              </a:rPr>
              <a:t>A</a:t>
            </a:r>
            <a:r>
              <a:rPr lang="en-US" dirty="0" smtClean="0"/>
              <a:t> </a:t>
            </a:r>
            <a:r>
              <a:rPr lang="en-US" sz="2000" dirty="0" smtClean="0">
                <a:latin typeface="Times New Roman" pitchFamily="18" charset="0"/>
                <a:cs typeface="Times New Roman" pitchFamily="18" charset="0"/>
              </a:rPr>
              <a:t>Major Public Policy Priority</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886" y="733244"/>
            <a:ext cx="6509288" cy="1052424"/>
          </a:xfrm>
        </p:spPr>
        <p:txBody>
          <a:bodyPr/>
          <a:lstStyle/>
          <a:p>
            <a:pPr algn="ctr"/>
            <a:r>
              <a:rPr lang="en-US" sz="2800" dirty="0" smtClean="0"/>
              <a:t>INFRASTRUCTURE COST RECOVERY </a:t>
            </a:r>
            <a:r>
              <a:rPr lang="en-US" sz="3200" dirty="0" smtClean="0">
                <a:solidFill>
                  <a:srgbClr val="96AB33"/>
                </a:solidFill>
              </a:rPr>
              <a:t/>
            </a:r>
            <a:br>
              <a:rPr lang="en-US" sz="3200" dirty="0" smtClean="0">
                <a:solidFill>
                  <a:srgbClr val="96AB33"/>
                </a:solidFill>
              </a:rPr>
            </a:br>
            <a:r>
              <a:rPr lang="en-US" sz="1600" dirty="0" smtClean="0">
                <a:solidFill>
                  <a:schemeClr val="accent1">
                    <a:lumMod val="75000"/>
                  </a:schemeClr>
                </a:solidFill>
              </a:rPr>
              <a:t>Mechanisms as of March 2012</a:t>
            </a:r>
            <a:br>
              <a:rPr lang="en-US" sz="1600" dirty="0" smtClean="0">
                <a:solidFill>
                  <a:schemeClr val="accent1">
                    <a:lumMod val="75000"/>
                  </a:schemeClr>
                </a:solidFill>
              </a:rPr>
            </a:br>
            <a:r>
              <a:rPr lang="en-US" sz="900" dirty="0" smtClean="0">
                <a:solidFill>
                  <a:schemeClr val="accent1">
                    <a:lumMod val="75000"/>
                  </a:schemeClr>
                </a:solidFill>
              </a:rPr>
              <a:t>Source: American Gas Association</a:t>
            </a:r>
            <a:r>
              <a:rPr lang="en-US" dirty="0" smtClean="0">
                <a:solidFill>
                  <a:schemeClr val="accent1">
                    <a:lumMod val="75000"/>
                  </a:schemeClr>
                </a:solidFill>
              </a:rPr>
              <a:t/>
            </a:r>
            <a:br>
              <a:rPr lang="en-US" dirty="0" smtClean="0">
                <a:solidFill>
                  <a:schemeClr val="accent1">
                    <a:lumMod val="75000"/>
                  </a:schemeClr>
                </a:solidFill>
              </a:rPr>
            </a:br>
            <a:endParaRPr lang="en-US" dirty="0">
              <a:solidFill>
                <a:schemeClr val="accent1">
                  <a:lumMod val="75000"/>
                </a:schemeClr>
              </a:solidFill>
            </a:endParaRPr>
          </a:p>
        </p:txBody>
      </p:sp>
      <p:sp>
        <p:nvSpPr>
          <p:cNvPr id="4" name="Slide Number Placeholder 3"/>
          <p:cNvSpPr>
            <a:spLocks noGrp="1"/>
          </p:cNvSpPr>
          <p:nvPr>
            <p:ph type="sldNum" sz="quarter" idx="4294967295"/>
          </p:nvPr>
        </p:nvSpPr>
        <p:spPr>
          <a:xfrm>
            <a:off x="0" y="6265333"/>
            <a:ext cx="9144000" cy="602073"/>
          </a:xfrm>
          <a:prstGeom prst="rect">
            <a:avLst/>
          </a:prstGeom>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fld id="{81E1D7D5-7BB8-594B-85A2-18C06CD5ADDE}" type="slidenum">
              <a:rPr kumimoji="0" lang="en-US" sz="1100" b="1" i="0" u="none" strike="noStrike" kern="0" cap="none" spc="0" normalizeH="0" baseline="0" noProof="0" smtClean="0">
                <a:ln>
                  <a:noFill/>
                </a:ln>
                <a:solidFill>
                  <a:srgbClr val="00498A"/>
                </a:solidFill>
                <a:effectLst/>
                <a:uLnTx/>
                <a:uFillTx/>
              </a:rPr>
              <a:pPr marL="0" marR="0" lvl="0" indent="0" algn="l" defTabSz="914400" eaLnBrk="1" fontAlgn="auto" latinLnBrk="0" hangingPunct="1">
                <a:lnSpc>
                  <a:spcPct val="100000"/>
                </a:lnSpc>
                <a:spcBef>
                  <a:spcPts val="0"/>
                </a:spcBef>
                <a:spcAft>
                  <a:spcPts val="0"/>
                </a:spcAft>
                <a:buClrTx/>
                <a:buSzTx/>
                <a:buFontTx/>
                <a:buNone/>
                <a:tabLst/>
                <a:defRPr/>
              </a:pPr>
              <a:t>4</a:t>
            </a:fld>
            <a:endParaRPr kumimoji="0" lang="en-US" sz="1100" b="1" i="0" u="none" strike="noStrike" kern="0" cap="none" spc="0" normalizeH="0" baseline="0" noProof="0" dirty="0">
              <a:ln>
                <a:noFill/>
              </a:ln>
              <a:solidFill>
                <a:srgbClr val="00498A"/>
              </a:solidFill>
              <a:effectLst/>
              <a:uLnTx/>
              <a:uFillTx/>
            </a:endParaRPr>
          </a:p>
        </p:txBody>
      </p:sp>
      <p:pic>
        <p:nvPicPr>
          <p:cNvPr id="5" name="Picture 2"/>
          <p:cNvPicPr>
            <a:picLocks noChangeAspect="1" noChangeArrowheads="1"/>
          </p:cNvPicPr>
          <p:nvPr/>
        </p:nvPicPr>
        <p:blipFill>
          <a:blip r:embed="rId3" cstate="print"/>
          <a:srcRect/>
          <a:stretch>
            <a:fillRect/>
          </a:stretch>
        </p:blipFill>
        <p:spPr bwMode="auto">
          <a:xfrm>
            <a:off x="1704294" y="1765738"/>
            <a:ext cx="6301961" cy="472226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State Update—Virginia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782053" y="1636295"/>
            <a:ext cx="7676147" cy="4572000"/>
          </a:xfrm>
        </p:spPr>
        <p:txBody>
          <a:bodyPr/>
          <a:lstStyle/>
          <a:p>
            <a:pPr>
              <a:buNone/>
            </a:pPr>
            <a:r>
              <a:rPr lang="en-US" b="1" dirty="0" smtClean="0">
                <a:solidFill>
                  <a:schemeClr val="accent1">
                    <a:lumMod val="75000"/>
                  </a:schemeClr>
                </a:solidFill>
                <a:latin typeface="Times New Roman" pitchFamily="18" charset="0"/>
                <a:cs typeface="Times New Roman" pitchFamily="18" charset="0"/>
              </a:rPr>
              <a:t>SAVE</a:t>
            </a:r>
          </a:p>
          <a:p>
            <a:r>
              <a:rPr lang="en-US" dirty="0" smtClean="0">
                <a:latin typeface="Times New Roman" pitchFamily="18" charset="0"/>
                <a:cs typeface="Times New Roman" pitchFamily="18" charset="0"/>
              </a:rPr>
              <a:t>Passage of Steps to Advance Virginia’s Energy Plan  (SAVE) in 2010 -  HB 533 and SB 112.</a:t>
            </a:r>
          </a:p>
          <a:p>
            <a:r>
              <a:rPr lang="en-US" dirty="0" smtClean="0">
                <a:latin typeface="Times New Roman" pitchFamily="18" charset="0"/>
                <a:cs typeface="Times New Roman" pitchFamily="18" charset="0"/>
              </a:rPr>
              <a:t>According to the AGA, the Virginia legislative model is the most successful in the country.</a:t>
            </a:r>
          </a:p>
          <a:p>
            <a:r>
              <a:rPr lang="en-US" dirty="0" smtClean="0">
                <a:latin typeface="Times New Roman" pitchFamily="18" charset="0"/>
                <a:cs typeface="Times New Roman" pitchFamily="18" charset="0"/>
              </a:rPr>
              <a:t>No “caps” or limits on the customer surcharge. </a:t>
            </a:r>
          </a:p>
          <a:p>
            <a:r>
              <a:rPr lang="en-US" dirty="0" smtClean="0">
                <a:latin typeface="Times New Roman" pitchFamily="18" charset="0"/>
                <a:cs typeface="Times New Roman" pitchFamily="18" charset="0"/>
              </a:rPr>
              <a:t>Will condense a 50 year infrastructure replacement program into 5 years.</a:t>
            </a:r>
          </a:p>
          <a:p>
            <a:pPr>
              <a:buNone/>
            </a:pPr>
            <a:r>
              <a:rPr lang="en-US" b="1" dirty="0" smtClean="0">
                <a:solidFill>
                  <a:schemeClr val="accent1">
                    <a:lumMod val="75000"/>
                  </a:schemeClr>
                </a:solidFill>
                <a:latin typeface="Times New Roman" pitchFamily="18" charset="0"/>
                <a:cs typeface="Times New Roman" pitchFamily="18" charset="0"/>
              </a:rPr>
              <a:t>NEED</a:t>
            </a:r>
          </a:p>
          <a:p>
            <a:r>
              <a:rPr lang="en-US" dirty="0" smtClean="0">
                <a:latin typeface="Times New Roman" pitchFamily="18" charset="0"/>
                <a:cs typeface="Times New Roman" pitchFamily="18" charset="0"/>
              </a:rPr>
              <a:t>Passage of the Virginia New Energy and Economic Development (NEED) bills in 2012 - HB 559 and SB511</a:t>
            </a:r>
          </a:p>
          <a:p>
            <a:r>
              <a:rPr lang="en-US" dirty="0" smtClean="0">
                <a:latin typeface="Times New Roman" pitchFamily="18" charset="0"/>
                <a:cs typeface="Times New Roman" pitchFamily="18" charset="0"/>
              </a:rPr>
              <a:t>Allows natural gas utilities to expand infrastructure as necessary to provide natural gas to economic development projects where it is not already available, and when a project developer commits to at least a five-year contract for natural gas use. </a:t>
            </a:r>
          </a:p>
          <a:p>
            <a:pPr lvl="1"/>
            <a:endParaRPr lang="en-US" dirty="0" smtClean="0">
              <a:latin typeface="Times New Roman" pitchFamily="18" charset="0"/>
              <a:cs typeface="Times New Roman" pitchFamily="18" charset="0"/>
            </a:endParaRPr>
          </a:p>
          <a:p>
            <a:pPr lvl="1">
              <a:buNone/>
            </a:pPr>
            <a:endParaRPr lang="en-US" dirty="0" smtClean="0"/>
          </a:p>
        </p:txBody>
      </p:sp>
      <p:sp>
        <p:nvSpPr>
          <p:cNvPr id="4" name="Text Placeholder 3"/>
          <p:cNvSpPr>
            <a:spLocks noGrp="1"/>
          </p:cNvSpPr>
          <p:nvPr>
            <p:ph type="body" sz="quarter" idx="13"/>
          </p:nvPr>
        </p:nvSpPr>
        <p:spPr>
          <a:xfrm>
            <a:off x="914401" y="1241424"/>
            <a:ext cx="7315200" cy="370807"/>
          </a:xfrm>
        </p:spPr>
        <p:txBody>
          <a:bodyPr/>
          <a:lstStyle/>
          <a:p>
            <a:r>
              <a:rPr lang="en-US" sz="2300" b="1" dirty="0" smtClean="0">
                <a:latin typeface="Times New Roman" pitchFamily="18" charset="0"/>
                <a:cs typeface="Times New Roman" pitchFamily="18" charset="0"/>
              </a:rPr>
              <a:t>On the Right Path</a:t>
            </a:r>
            <a:endParaRPr lang="en-US" sz="23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State Update—Maryland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914400" y="1621766"/>
            <a:ext cx="7315200" cy="4317791"/>
          </a:xfrm>
        </p:spPr>
        <p:txBody>
          <a:bodyPr/>
          <a:lstStyle/>
          <a:p>
            <a:r>
              <a:rPr lang="en-US" b="1" dirty="0" smtClean="0">
                <a:latin typeface="Times New Roman" pitchFamily="18" charset="0"/>
                <a:cs typeface="Times New Roman" pitchFamily="18" charset="0"/>
              </a:rPr>
              <a:t>STRIDE Infrastructure Legislation 2012</a:t>
            </a:r>
            <a:endParaRPr lang="en-US" b="1" dirty="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Passed House by wide margin.</a:t>
            </a:r>
          </a:p>
          <a:p>
            <a:pPr lvl="1"/>
            <a:r>
              <a:rPr lang="en-US" dirty="0" smtClean="0">
                <a:latin typeface="Times New Roman" pitchFamily="18" charset="0"/>
                <a:cs typeface="Times New Roman" pitchFamily="18" charset="0"/>
              </a:rPr>
              <a:t>Failed Senate by two votes on reconsideration.</a:t>
            </a:r>
          </a:p>
          <a:p>
            <a:pPr lvl="1"/>
            <a:r>
              <a:rPr lang="en-US" dirty="0" smtClean="0">
                <a:latin typeface="Times New Roman" pitchFamily="18" charset="0"/>
                <a:cs typeface="Times New Roman" pitchFamily="18" charset="0"/>
              </a:rPr>
              <a:t>Will be reintroduced in 2013 session.</a:t>
            </a:r>
          </a:p>
          <a:p>
            <a:pPr lvl="1"/>
            <a:r>
              <a:rPr lang="en-US" dirty="0" smtClean="0">
                <a:latin typeface="Times New Roman" pitchFamily="18" charset="0"/>
                <a:cs typeface="Times New Roman" pitchFamily="18" charset="0"/>
              </a:rPr>
              <a:t>Building wider alliances and strengthen existing ones.</a:t>
            </a:r>
          </a:p>
          <a:p>
            <a:pPr lvl="1"/>
            <a:r>
              <a:rPr lang="en-US" dirty="0" smtClean="0">
                <a:latin typeface="Times New Roman" pitchFamily="18" charset="0"/>
                <a:cs typeface="Times New Roman" pitchFamily="18" charset="0"/>
              </a:rPr>
              <a:t>Stiff opposition from AARP</a:t>
            </a:r>
          </a:p>
          <a:p>
            <a:pPr lvl="1">
              <a:spcBef>
                <a:spcPts val="0"/>
              </a:spcBef>
              <a:buNone/>
            </a:pPr>
            <a:endParaRPr lang="en-US" b="1" dirty="0" smtClean="0">
              <a:latin typeface="Times New Roman" pitchFamily="18" charset="0"/>
              <a:cs typeface="Times New Roman" pitchFamily="18" charset="0"/>
            </a:endParaRPr>
          </a:p>
          <a:p>
            <a:pPr lvl="1">
              <a:spcBef>
                <a:spcPts val="0"/>
              </a:spcBef>
              <a:buNone/>
            </a:pP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Gas Leaks – Trees &amp; Vegetation - Introduced as HB 1199 in 2012</a:t>
            </a:r>
          </a:p>
          <a:p>
            <a:pPr lvl="1"/>
            <a:r>
              <a:rPr lang="en-US" dirty="0" smtClean="0">
                <a:latin typeface="Times New Roman" pitchFamily="18" charset="0"/>
                <a:cs typeface="Times New Roman" pitchFamily="18" charset="0"/>
              </a:rPr>
              <a:t>Swiftly defeated within the House Economic Matters Committee.</a:t>
            </a:r>
          </a:p>
          <a:p>
            <a:pPr lvl="1"/>
            <a:r>
              <a:rPr lang="en-US" dirty="0" smtClean="0">
                <a:latin typeface="Times New Roman" pitchFamily="18" charset="0"/>
                <a:cs typeface="Times New Roman" pitchFamily="18" charset="0"/>
              </a:rPr>
              <a:t>Advocates claiming gas leaks are “killing trees” and created widespread public hazards.</a:t>
            </a:r>
          </a:p>
          <a:p>
            <a:pPr lvl="1"/>
            <a:r>
              <a:rPr lang="en-US" dirty="0" smtClean="0">
                <a:latin typeface="Times New Roman" pitchFamily="18" charset="0"/>
                <a:cs typeface="Times New Roman" pitchFamily="18" charset="0"/>
              </a:rPr>
              <a:t>Idea and legislation were sourced from a similar attempt in Massachusetts.</a:t>
            </a:r>
          </a:p>
        </p:txBody>
      </p:sp>
      <p:sp>
        <p:nvSpPr>
          <p:cNvPr id="4" name="Text Placeholder 3"/>
          <p:cNvSpPr>
            <a:spLocks noGrp="1"/>
          </p:cNvSpPr>
          <p:nvPr>
            <p:ph type="body" sz="quarter" idx="13"/>
          </p:nvPr>
        </p:nvSpPr>
        <p:spPr/>
        <p:txBody>
          <a:bodyPr/>
          <a:lstStyle/>
          <a:p>
            <a:r>
              <a:rPr lang="en-US" sz="2000" b="1" dirty="0" smtClean="0">
                <a:latin typeface="Times New Roman" pitchFamily="18" charset="0"/>
                <a:cs typeface="Times New Roman" pitchFamily="18" charset="0"/>
              </a:rPr>
              <a:t>More Work Remaining</a:t>
            </a:r>
            <a:endParaRPr lang="en-US" sz="2000" b="1" dirty="0">
              <a:latin typeface="Times New Roman" pitchFamily="18" charset="0"/>
              <a:cs typeface="Times New Roman" pitchFamily="18" charset="0"/>
            </a:endParaRPr>
          </a:p>
        </p:txBody>
      </p:sp>
      <p:pic>
        <p:nvPicPr>
          <p:cNvPr id="7" name="Picture 2"/>
          <p:cNvPicPr>
            <a:picLocks noChangeAspect="1" noChangeArrowheads="1"/>
          </p:cNvPicPr>
          <p:nvPr/>
        </p:nvPicPr>
        <p:blipFill>
          <a:blip r:embed="rId3" cstate="print"/>
          <a:srcRect/>
          <a:stretch>
            <a:fillRect/>
          </a:stretch>
        </p:blipFill>
        <p:spPr bwMode="auto">
          <a:xfrm>
            <a:off x="6573328" y="1621766"/>
            <a:ext cx="1570008" cy="15527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State Update—District of Columbia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914400" y="1831975"/>
            <a:ext cx="7315200" cy="4460541"/>
          </a:xfrm>
        </p:spPr>
        <p:txBody>
          <a:bodyPr/>
          <a:lstStyle/>
          <a:p>
            <a:pPr>
              <a:buNone/>
            </a:pPr>
            <a:r>
              <a:rPr lang="en-US" b="1" dirty="0" smtClean="0">
                <a:solidFill>
                  <a:schemeClr val="accent1">
                    <a:lumMod val="75000"/>
                  </a:schemeClr>
                </a:solidFill>
                <a:latin typeface="Times New Roman" pitchFamily="18" charset="0"/>
                <a:cs typeface="Times New Roman" pitchFamily="18" charset="0"/>
              </a:rPr>
              <a:t>Legislative:</a:t>
            </a:r>
          </a:p>
          <a:p>
            <a:r>
              <a:rPr lang="en-US" sz="1400" b="1" dirty="0" smtClean="0">
                <a:latin typeface="Times New Roman" pitchFamily="18" charset="0"/>
                <a:cs typeface="Times New Roman" pitchFamily="18" charset="0"/>
              </a:rPr>
              <a:t>Legislation pending to allow for Community Energy Generating – Bill 19-715.</a:t>
            </a:r>
          </a:p>
          <a:p>
            <a:r>
              <a:rPr lang="en-US" sz="1400" b="1" dirty="0" smtClean="0">
                <a:latin typeface="Times New Roman" pitchFamily="18" charset="0"/>
                <a:cs typeface="Times New Roman" pitchFamily="18" charset="0"/>
              </a:rPr>
              <a:t>Solar and cogeneration personal property tax exemption legislation pending – Bill 19-749.</a:t>
            </a:r>
          </a:p>
          <a:p>
            <a:pPr>
              <a:buNone/>
            </a:pPr>
            <a:r>
              <a:rPr lang="en-US" b="1" dirty="0" smtClean="0">
                <a:solidFill>
                  <a:schemeClr val="accent1">
                    <a:lumMod val="75000"/>
                  </a:schemeClr>
                </a:solidFill>
                <a:latin typeface="Times New Roman" pitchFamily="18" charset="0"/>
                <a:cs typeface="Times New Roman" pitchFamily="18" charset="0"/>
              </a:rPr>
              <a:t>Regulatory:</a:t>
            </a:r>
          </a:p>
          <a:p>
            <a:r>
              <a:rPr lang="en-US" sz="1400" b="1" dirty="0" smtClean="0">
                <a:latin typeface="Times New Roman" pitchFamily="18" charset="0"/>
                <a:cs typeface="Times New Roman" pitchFamily="18" charset="0"/>
              </a:rPr>
              <a:t>Washington Gas called in by the PSC to file a rate case to investigate base rates.</a:t>
            </a:r>
          </a:p>
          <a:p>
            <a:pPr lvl="1"/>
            <a:r>
              <a:rPr lang="en-US" sz="1400" b="1" dirty="0" smtClean="0">
                <a:latin typeface="Times New Roman" pitchFamily="18" charset="0"/>
                <a:cs typeface="Times New Roman" pitchFamily="18" charset="0"/>
              </a:rPr>
              <a:t>Case is currently underway in the discovery phase.</a:t>
            </a:r>
          </a:p>
          <a:p>
            <a:pPr lvl="1"/>
            <a:r>
              <a:rPr lang="en-US" sz="1400" b="1" dirty="0" smtClean="0">
                <a:latin typeface="Times New Roman" pitchFamily="18" charset="0"/>
                <a:cs typeface="Times New Roman" pitchFamily="18" charset="0"/>
              </a:rPr>
              <a:t>A STRIDE-like infrastructure replacement surcharge is included in WGL’s filing.</a:t>
            </a:r>
          </a:p>
          <a:p>
            <a:pPr lvl="1"/>
            <a:r>
              <a:rPr lang="en-US" sz="1400" b="1" dirty="0" smtClean="0">
                <a:latin typeface="Times New Roman" pitchFamily="18" charset="0"/>
                <a:cs typeface="Times New Roman" pitchFamily="18" charset="0"/>
              </a:rPr>
              <a:t>New Commissioner Nominee</a:t>
            </a:r>
          </a:p>
          <a:p>
            <a:pPr>
              <a:buNone/>
            </a:pPr>
            <a:r>
              <a:rPr lang="en-US" b="1" dirty="0" smtClean="0">
                <a:solidFill>
                  <a:schemeClr val="accent1">
                    <a:lumMod val="75000"/>
                  </a:schemeClr>
                </a:solidFill>
                <a:latin typeface="Times New Roman" pitchFamily="18" charset="0"/>
                <a:cs typeface="Times New Roman" pitchFamily="18" charset="0"/>
              </a:rPr>
              <a:t>Political:</a:t>
            </a:r>
          </a:p>
          <a:p>
            <a:r>
              <a:rPr lang="en-US" sz="1400" b="1" dirty="0" smtClean="0">
                <a:latin typeface="Times New Roman" pitchFamily="18" charset="0"/>
                <a:cs typeface="Times New Roman" pitchFamily="18" charset="0"/>
              </a:rPr>
              <a:t>Major political uncertainty in executive and legislative branches.</a:t>
            </a:r>
          </a:p>
          <a:p>
            <a:pPr lvl="2"/>
            <a:r>
              <a:rPr lang="en-US" b="1" dirty="0" smtClean="0">
                <a:latin typeface="Times New Roman" pitchFamily="18" charset="0"/>
                <a:cs typeface="Times New Roman" pitchFamily="18" charset="0"/>
              </a:rPr>
              <a:t>Interim City Council Chairman</a:t>
            </a:r>
          </a:p>
          <a:p>
            <a:pPr lvl="2"/>
            <a:r>
              <a:rPr lang="en-US" b="1" dirty="0" smtClean="0">
                <a:latin typeface="Times New Roman" pitchFamily="18" charset="0"/>
                <a:cs typeface="Times New Roman" pitchFamily="18" charset="0"/>
              </a:rPr>
              <a:t>Special election in November</a:t>
            </a:r>
          </a:p>
          <a:p>
            <a:pPr lvl="2"/>
            <a:r>
              <a:rPr lang="en-US" b="1" dirty="0" smtClean="0">
                <a:latin typeface="Times New Roman" pitchFamily="18" charset="0"/>
                <a:cs typeface="Times New Roman" pitchFamily="18" charset="0"/>
              </a:rPr>
              <a:t>Mayor under investigation</a:t>
            </a:r>
          </a:p>
        </p:txBody>
      </p:sp>
      <p:sp>
        <p:nvSpPr>
          <p:cNvPr id="4" name="Text Placeholder 3"/>
          <p:cNvSpPr>
            <a:spLocks noGrp="1"/>
          </p:cNvSpPr>
          <p:nvPr>
            <p:ph type="body" sz="quarter" idx="13"/>
          </p:nvPr>
        </p:nvSpPr>
        <p:spPr/>
        <p:txBody>
          <a:bodyPr/>
          <a:lstStyle/>
          <a:p>
            <a:r>
              <a:rPr lang="en-US" sz="2000" b="1" dirty="0" smtClean="0">
                <a:latin typeface="Times New Roman" pitchFamily="18" charset="0"/>
                <a:cs typeface="Times New Roman" pitchFamily="18" charset="0"/>
              </a:rPr>
              <a:t>Energy Efficiency Policy Focus</a:t>
            </a:r>
            <a:endParaRPr lang="en-US"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838200"/>
            <a:ext cx="7164387" cy="688675"/>
          </a:xfrm>
        </p:spPr>
        <p:txBody>
          <a:bodyPr/>
          <a:lstStyle/>
          <a:p>
            <a:pPr algn="ctr" eaLnBrk="1" hangingPunct="1"/>
            <a:r>
              <a:rPr lang="en-US" sz="2000" dirty="0" smtClean="0">
                <a:solidFill>
                  <a:schemeClr val="accent1">
                    <a:lumMod val="75000"/>
                  </a:schemeClr>
                </a:solidFill>
                <a:latin typeface="Times New Roman" pitchFamily="18" charset="0"/>
                <a:cs typeface="Times New Roman" pitchFamily="18" charset="0"/>
              </a:rPr>
              <a:t>Virginia, Maryland and DC </a:t>
            </a:r>
            <a:br>
              <a:rPr lang="en-US" sz="2000" dirty="0" smtClean="0">
                <a:solidFill>
                  <a:schemeClr val="accent1">
                    <a:lumMod val="75000"/>
                  </a:schemeClr>
                </a:solidFill>
                <a:latin typeface="Times New Roman" pitchFamily="18" charset="0"/>
                <a:cs typeface="Times New Roman" pitchFamily="18" charset="0"/>
              </a:rPr>
            </a:br>
            <a:r>
              <a:rPr lang="en-US" sz="2000" dirty="0" smtClean="0">
                <a:solidFill>
                  <a:schemeClr val="accent1">
                    <a:lumMod val="75000"/>
                  </a:schemeClr>
                </a:solidFill>
                <a:latin typeface="Times New Roman" pitchFamily="18" charset="0"/>
                <a:cs typeface="Times New Roman" pitchFamily="18" charset="0"/>
              </a:rPr>
              <a:t>Infrastructure Replacement Plans</a:t>
            </a:r>
          </a:p>
        </p:txBody>
      </p:sp>
      <p:sp>
        <p:nvSpPr>
          <p:cNvPr id="4099" name="Rectangle 3"/>
          <p:cNvSpPr>
            <a:spLocks noGrp="1" noChangeArrowheads="1"/>
          </p:cNvSpPr>
          <p:nvPr>
            <p:ph type="body" idx="1"/>
          </p:nvPr>
        </p:nvSpPr>
        <p:spPr>
          <a:xfrm>
            <a:off x="76200" y="1676400"/>
            <a:ext cx="8991600" cy="533400"/>
          </a:xfrm>
        </p:spPr>
        <p:txBody>
          <a:bodyPr/>
          <a:lstStyle/>
          <a:p>
            <a:pPr eaLnBrk="1" hangingPunct="1">
              <a:buFontTx/>
              <a:buNone/>
            </a:pPr>
            <a:endParaRPr lang="en-US" sz="1800" b="1" dirty="0" smtClean="0"/>
          </a:p>
          <a:p>
            <a:pPr eaLnBrk="1" hangingPunct="1">
              <a:buFontTx/>
              <a:buNone/>
            </a:pPr>
            <a:endParaRPr lang="en-US" sz="1800" b="1" dirty="0" smtClean="0"/>
          </a:p>
        </p:txBody>
      </p:sp>
      <p:graphicFrame>
        <p:nvGraphicFramePr>
          <p:cNvPr id="25" name="Table 24"/>
          <p:cNvGraphicFramePr>
            <a:graphicFrameLocks noGrp="1"/>
          </p:cNvGraphicFramePr>
          <p:nvPr/>
        </p:nvGraphicFramePr>
        <p:xfrm>
          <a:off x="533400" y="1648326"/>
          <a:ext cx="8077199" cy="4340776"/>
        </p:xfrm>
        <a:graphic>
          <a:graphicData uri="http://schemas.openxmlformats.org/drawingml/2006/table">
            <a:tbl>
              <a:tblPr/>
              <a:tblGrid>
                <a:gridCol w="3494942"/>
                <a:gridCol w="1475642"/>
                <a:gridCol w="1630973"/>
                <a:gridCol w="1475642"/>
              </a:tblGrid>
              <a:tr h="218574">
                <a:tc>
                  <a:txBody>
                    <a:bodyPr/>
                    <a:lstStyle/>
                    <a:p>
                      <a:pPr marL="0" marR="0" algn="ctr">
                        <a:lnSpc>
                          <a:spcPct val="115000"/>
                        </a:lnSpc>
                        <a:spcBef>
                          <a:spcPts val="0"/>
                        </a:spcBef>
                        <a:spcAft>
                          <a:spcPts val="0"/>
                        </a:spcAft>
                      </a:pPr>
                      <a:endParaRPr lang="en-US" sz="1600" b="1" dirty="0">
                        <a:latin typeface="Arial" pitchFamily="34" charset="0"/>
                        <a:ea typeface="Calibri"/>
                        <a:cs typeface="Arial" pitchFamily="34" charset="0"/>
                      </a:endParaRPr>
                    </a:p>
                  </a:txBody>
                  <a:tcPr marL="63385" marR="633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B9FDD"/>
                    </a:solidFill>
                  </a:tcPr>
                </a:tc>
                <a:tc>
                  <a:txBody>
                    <a:bodyPr/>
                    <a:lstStyle/>
                    <a:p>
                      <a:pPr marL="0" marR="0" algn="ctr">
                        <a:lnSpc>
                          <a:spcPct val="115000"/>
                        </a:lnSpc>
                        <a:spcBef>
                          <a:spcPts val="0"/>
                        </a:spcBef>
                        <a:spcAft>
                          <a:spcPts val="0"/>
                        </a:spcAft>
                      </a:pPr>
                      <a:r>
                        <a:rPr lang="en-US" sz="1600" b="1" dirty="0">
                          <a:latin typeface="Times New Roman" pitchFamily="18" charset="0"/>
                          <a:ea typeface="Calibri"/>
                          <a:cs typeface="Times New Roman" pitchFamily="18" charset="0"/>
                        </a:rPr>
                        <a:t>Virginia</a:t>
                      </a:r>
                    </a:p>
                  </a:txBody>
                  <a:tcPr marL="63385" marR="633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B9FDD"/>
                    </a:solidFill>
                  </a:tcPr>
                </a:tc>
                <a:tc>
                  <a:txBody>
                    <a:bodyPr/>
                    <a:lstStyle/>
                    <a:p>
                      <a:pPr marL="0" marR="0" algn="ctr">
                        <a:lnSpc>
                          <a:spcPct val="115000"/>
                        </a:lnSpc>
                        <a:spcBef>
                          <a:spcPts val="0"/>
                        </a:spcBef>
                        <a:spcAft>
                          <a:spcPts val="0"/>
                        </a:spcAft>
                      </a:pPr>
                      <a:r>
                        <a:rPr lang="en-US" sz="1600" b="1" dirty="0">
                          <a:latin typeface="Times New Roman" pitchFamily="18" charset="0"/>
                          <a:ea typeface="Calibri"/>
                          <a:cs typeface="Times New Roman" pitchFamily="18" charset="0"/>
                        </a:rPr>
                        <a:t>Maryland</a:t>
                      </a:r>
                    </a:p>
                  </a:txBody>
                  <a:tcPr marL="63385" marR="633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B9FDD"/>
                    </a:solidFill>
                  </a:tcPr>
                </a:tc>
                <a:tc>
                  <a:txBody>
                    <a:bodyPr/>
                    <a:lstStyle/>
                    <a:p>
                      <a:pPr marL="0" marR="0" algn="ctr">
                        <a:lnSpc>
                          <a:spcPct val="115000"/>
                        </a:lnSpc>
                        <a:spcBef>
                          <a:spcPts val="0"/>
                        </a:spcBef>
                        <a:spcAft>
                          <a:spcPts val="0"/>
                        </a:spcAft>
                      </a:pPr>
                      <a:r>
                        <a:rPr lang="en-US" sz="1600" b="1" dirty="0">
                          <a:latin typeface="Times New Roman" pitchFamily="18" charset="0"/>
                          <a:ea typeface="Calibri"/>
                          <a:cs typeface="Times New Roman" pitchFamily="18" charset="0"/>
                        </a:rPr>
                        <a:t>D.C. 1027</a:t>
                      </a:r>
                    </a:p>
                  </a:txBody>
                  <a:tcPr marL="63385" marR="633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B9FDD"/>
                    </a:solidFill>
                  </a:tcPr>
                </a:tc>
              </a:tr>
              <a:tr h="342900">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Initial Timeframe</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2010-2014</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2012-2016</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2010-2016</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42900">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Initial Capital Expenditures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$116.5 mm</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$115.0 mm</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$28 mm</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Total Plan</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15 Years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30 Years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7 Years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400" dirty="0" smtClean="0">
                          <a:latin typeface="Times New Roman" pitchFamily="18" charset="0"/>
                          <a:ea typeface="Calibri"/>
                          <a:cs typeface="Times New Roman" pitchFamily="18" charset="0"/>
                        </a:rPr>
                        <a:t>Jobs Created</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149</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124</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n/a</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400" dirty="0" smtClean="0">
                          <a:latin typeface="Times New Roman" pitchFamily="18" charset="0"/>
                          <a:ea typeface="Calibri"/>
                          <a:cs typeface="Times New Roman" pitchFamily="18" charset="0"/>
                        </a:rPr>
                        <a:t>GHG</a:t>
                      </a:r>
                      <a:r>
                        <a:rPr lang="en-US" sz="1400" baseline="0" dirty="0" smtClean="0">
                          <a:latin typeface="Times New Roman" pitchFamily="18" charset="0"/>
                          <a:ea typeface="Calibri"/>
                          <a:cs typeface="Times New Roman" pitchFamily="18" charset="0"/>
                        </a:rPr>
                        <a:t> Emission Cumulative Reduction</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Equiv.</a:t>
                      </a:r>
                      <a:r>
                        <a:rPr lang="en-US" sz="1400" baseline="0" dirty="0" smtClean="0">
                          <a:latin typeface="Times New Roman" pitchFamily="18" charset="0"/>
                          <a:ea typeface="Calibri"/>
                          <a:cs typeface="Times New Roman" pitchFamily="18" charset="0"/>
                        </a:rPr>
                        <a:t> of 6,300 cars off the road</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Equiv. of 7,917 cars off the road</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n/a</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gn="ctr">
                        <a:lnSpc>
                          <a:spcPct val="115000"/>
                        </a:lnSpc>
                        <a:spcBef>
                          <a:spcPts val="0"/>
                        </a:spcBef>
                        <a:spcAft>
                          <a:spcPts val="0"/>
                        </a:spcAft>
                      </a:pPr>
                      <a:r>
                        <a:rPr lang="en-US" sz="1600" b="1" dirty="0">
                          <a:latin typeface="Times New Roman" pitchFamily="18" charset="0"/>
                          <a:ea typeface="Calibri"/>
                          <a:cs typeface="Times New Roman" pitchFamily="18" charset="0"/>
                        </a:rPr>
                        <a:t>Programs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B9FDD"/>
                    </a:solidFill>
                  </a:tcPr>
                </a:tc>
                <a:tc>
                  <a:txBody>
                    <a:bodyPr/>
                    <a:lstStyle/>
                    <a:p>
                      <a:pPr marL="0" marR="0" algn="ctr">
                        <a:lnSpc>
                          <a:spcPct val="115000"/>
                        </a:lnSpc>
                        <a:spcBef>
                          <a:spcPts val="0"/>
                        </a:spcBef>
                        <a:spcAft>
                          <a:spcPts val="0"/>
                        </a:spcAft>
                      </a:pPr>
                      <a:r>
                        <a:rPr lang="en-US" sz="1600" b="1" dirty="0">
                          <a:latin typeface="Times New Roman" pitchFamily="18" charset="0"/>
                          <a:ea typeface="Calibri"/>
                          <a:cs typeface="Times New Roman" pitchFamily="18" charset="0"/>
                        </a:rPr>
                        <a:t>Virginia</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B9FDD"/>
                    </a:solidFill>
                  </a:tcPr>
                </a:tc>
                <a:tc>
                  <a:txBody>
                    <a:bodyPr/>
                    <a:lstStyle/>
                    <a:p>
                      <a:pPr marL="0" marR="0" algn="ctr">
                        <a:lnSpc>
                          <a:spcPct val="115000"/>
                        </a:lnSpc>
                        <a:spcBef>
                          <a:spcPts val="0"/>
                        </a:spcBef>
                        <a:spcAft>
                          <a:spcPts val="0"/>
                        </a:spcAft>
                      </a:pPr>
                      <a:r>
                        <a:rPr lang="en-US" sz="1600" b="1" dirty="0">
                          <a:latin typeface="Times New Roman" pitchFamily="18" charset="0"/>
                          <a:ea typeface="Calibri"/>
                          <a:cs typeface="Times New Roman" pitchFamily="18" charset="0"/>
                        </a:rPr>
                        <a:t>Maryland</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B9FDD"/>
                    </a:solidFill>
                  </a:tcPr>
                </a:tc>
                <a:tc>
                  <a:txBody>
                    <a:bodyPr/>
                    <a:lstStyle/>
                    <a:p>
                      <a:pPr marL="0" marR="0" algn="ctr">
                        <a:lnSpc>
                          <a:spcPct val="115000"/>
                        </a:lnSpc>
                        <a:spcBef>
                          <a:spcPts val="0"/>
                        </a:spcBef>
                        <a:spcAft>
                          <a:spcPts val="0"/>
                        </a:spcAft>
                      </a:pPr>
                      <a:r>
                        <a:rPr lang="en-US" sz="1600" b="1" dirty="0">
                          <a:latin typeface="Times New Roman" pitchFamily="18" charset="0"/>
                          <a:ea typeface="Calibri"/>
                          <a:cs typeface="Times New Roman" pitchFamily="18" charset="0"/>
                        </a:rPr>
                        <a:t>D.C. 1027</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B9FDD"/>
                    </a:solidFill>
                  </a:tcPr>
                </a:tc>
              </a:tr>
              <a:tr h="483530">
                <a:tc>
                  <a:txBody>
                    <a:bodyPr/>
                    <a:lstStyle/>
                    <a:p>
                      <a:pPr marL="0" marR="0">
                        <a:lnSpc>
                          <a:spcPct val="100000"/>
                        </a:lnSpc>
                        <a:spcBef>
                          <a:spcPts val="0"/>
                        </a:spcBef>
                        <a:spcAft>
                          <a:spcPts val="0"/>
                        </a:spcAft>
                      </a:pPr>
                      <a:r>
                        <a:rPr lang="en-US" sz="1400" baseline="0" dirty="0">
                          <a:latin typeface="Times New Roman" pitchFamily="18" charset="0"/>
                          <a:ea typeface="Calibri"/>
                          <a:cs typeface="Times New Roman" pitchFamily="18" charset="0"/>
                        </a:rPr>
                        <a:t>Bare and/or Unprotected Steel Services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400" baseline="0" dirty="0">
                          <a:latin typeface="Times New Roman" pitchFamily="18" charset="0"/>
                          <a:ea typeface="Calibri"/>
                          <a:cs typeface="Times New Roman" pitchFamily="18" charset="0"/>
                        </a:rPr>
                        <a:t>18,000</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400" baseline="0" dirty="0">
                          <a:latin typeface="Times New Roman" pitchFamily="18" charset="0"/>
                          <a:ea typeface="Calibri"/>
                          <a:cs typeface="Times New Roman" pitchFamily="18" charset="0"/>
                        </a:rPr>
                        <a:t>20,000</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400" baseline="0" dirty="0" smtClean="0">
                          <a:latin typeface="Times New Roman" pitchFamily="18" charset="0"/>
                          <a:ea typeface="Calibri"/>
                          <a:cs typeface="Times New Roman" pitchFamily="18" charset="0"/>
                        </a:rPr>
                        <a:t>n/a</a:t>
                      </a:r>
                      <a:endParaRPr lang="en-US" sz="1400" baseline="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Bare and Unprotected Steel Mains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37 miles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152 miles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n/a</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2">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Vintage Mechanically Coupled Pipe</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34,250 services</a:t>
                      </a:r>
                      <a:r>
                        <a:rPr lang="en-US" sz="1400" dirty="0">
                          <a:latin typeface="Times New Roman" pitchFamily="18" charset="0"/>
                          <a:ea typeface="Calibri"/>
                          <a:cs typeface="Times New Roman" pitchFamily="18" charset="0"/>
                        </a:rPr>
                        <a:t>; </a:t>
                      </a:r>
                      <a:endParaRPr lang="en-US" sz="1400" dirty="0" smtClean="0">
                        <a:latin typeface="Times New Roman" pitchFamily="18" charset="0"/>
                        <a:ea typeface="Calibri"/>
                        <a:cs typeface="Times New Roman" pitchFamily="18" charset="0"/>
                      </a:endParaRPr>
                    </a:p>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408 </a:t>
                      </a:r>
                      <a:r>
                        <a:rPr lang="en-US" sz="1400" dirty="0">
                          <a:latin typeface="Times New Roman" pitchFamily="18" charset="0"/>
                          <a:ea typeface="Calibri"/>
                          <a:cs typeface="Times New Roman" pitchFamily="18" charset="0"/>
                        </a:rPr>
                        <a:t>miles of main</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34,500 services; </a:t>
                      </a:r>
                      <a:endParaRPr lang="en-US" sz="1400" dirty="0" smtClean="0">
                        <a:latin typeface="Times New Roman" pitchFamily="18" charset="0"/>
                        <a:ea typeface="Calibri"/>
                        <a:cs typeface="Times New Roman" pitchFamily="18" charset="0"/>
                      </a:endParaRPr>
                    </a:p>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401 </a:t>
                      </a:r>
                      <a:r>
                        <a:rPr lang="en-US" sz="1400" dirty="0">
                          <a:latin typeface="Times New Roman" pitchFamily="18" charset="0"/>
                          <a:ea typeface="Calibri"/>
                          <a:cs typeface="Times New Roman" pitchFamily="18" charset="0"/>
                        </a:rPr>
                        <a:t>miles of main</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3,455 services; </a:t>
                      </a:r>
                      <a:endParaRPr lang="en-US" sz="1400" dirty="0" smtClean="0">
                        <a:latin typeface="Times New Roman" pitchFamily="18" charset="0"/>
                        <a:ea typeface="Calibri"/>
                        <a:cs typeface="Times New Roman" pitchFamily="18" charset="0"/>
                      </a:endParaRPr>
                    </a:p>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25.9 </a:t>
                      </a:r>
                      <a:r>
                        <a:rPr lang="en-US" sz="1400" dirty="0">
                          <a:latin typeface="Times New Roman" pitchFamily="18" charset="0"/>
                          <a:ea typeface="Calibri"/>
                          <a:cs typeface="Times New Roman" pitchFamily="18" charset="0"/>
                        </a:rPr>
                        <a:t>miles of main</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nSpc>
                          <a:spcPct val="115000"/>
                        </a:lnSpc>
                        <a:spcBef>
                          <a:spcPts val="0"/>
                        </a:spcBef>
                        <a:spcAft>
                          <a:spcPts val="0"/>
                        </a:spcAft>
                      </a:pPr>
                      <a:r>
                        <a:rPr lang="en-US" sz="1400" dirty="0">
                          <a:latin typeface="Times New Roman" pitchFamily="18" charset="0"/>
                          <a:ea typeface="Calibri"/>
                          <a:cs typeface="Times New Roman" pitchFamily="18" charset="0"/>
                        </a:rPr>
                        <a:t>Cast Iron Mains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n/a</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75 miles</a:t>
                      </a: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Calibri"/>
                          <a:cs typeface="Times New Roman" pitchFamily="18" charset="0"/>
                        </a:rPr>
                        <a:t>n/a</a:t>
                      </a:r>
                      <a:endParaRPr lang="en-US" sz="1400" dirty="0">
                        <a:latin typeface="Times New Roman" pitchFamily="18" charset="0"/>
                        <a:ea typeface="Calibri"/>
                        <a:cs typeface="Times New Roman" pitchFamily="18" charset="0"/>
                      </a:endParaRPr>
                    </a:p>
                  </a:txBody>
                  <a:tcPr marL="63385" marR="633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a839c4af37e9fb775237f959e1658ef4eeea9cb"/>
</p:tagLst>
</file>

<file path=ppt/theme/theme1.xml><?xml version="1.0" encoding="utf-8"?>
<a:theme xmlns:a="http://schemas.openxmlformats.org/drawingml/2006/main" name="Office Theme">
  <a:themeElements>
    <a:clrScheme name="WGL">
      <a:dk1>
        <a:sysClr val="windowText" lastClr="000000"/>
      </a:dk1>
      <a:lt1>
        <a:sysClr val="window" lastClr="FFFFFF"/>
      </a:lt1>
      <a:dk2>
        <a:srgbClr val="0079C1"/>
      </a:dk2>
      <a:lt2>
        <a:srgbClr val="F2F2F2"/>
      </a:lt2>
      <a:accent1>
        <a:srgbClr val="79BDE8"/>
      </a:accent1>
      <a:accent2>
        <a:srgbClr val="97993F"/>
      </a:accent2>
      <a:accent3>
        <a:srgbClr val="8E8EAE"/>
      </a:accent3>
      <a:accent4>
        <a:srgbClr val="D3B419"/>
      </a:accent4>
      <a:accent5>
        <a:srgbClr val="80561B"/>
      </a:accent5>
      <a:accent6>
        <a:srgbClr val="439539"/>
      </a:accent6>
      <a:hlink>
        <a:srgbClr val="ADAF53"/>
      </a:hlink>
      <a:folHlink>
        <a:srgbClr val="ABABCB"/>
      </a:folHlink>
    </a:clrScheme>
    <a:fontScheme name="WG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4300</TotalTime>
  <Words>1842</Words>
  <Application>Microsoft Office PowerPoint</Application>
  <PresentationFormat>On-screen Show (4:3)</PresentationFormat>
  <Paragraphs>197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Utilities State Government Organization Summer Conference</vt:lpstr>
      <vt:lpstr>About Washington Gas</vt:lpstr>
      <vt:lpstr>Infrastructure Replacement – Automatic Cost Recovery</vt:lpstr>
      <vt:lpstr>INFRASTRUCTURE COST RECOVERY  Mechanisms as of March 2012 Source: American Gas Association </vt:lpstr>
      <vt:lpstr>State Update—Virginia</vt:lpstr>
      <vt:lpstr>State Update—Maryland</vt:lpstr>
      <vt:lpstr>State Update—District of Columbia</vt:lpstr>
      <vt:lpstr>Virginia, Maryland and DC  Infrastructure Replacement Plans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KatGeorges</dc:creator>
  <cp:lastModifiedBy>sj4796</cp:lastModifiedBy>
  <cp:revision>126</cp:revision>
  <dcterms:created xsi:type="dcterms:W3CDTF">2012-01-20T16:02:45Z</dcterms:created>
  <dcterms:modified xsi:type="dcterms:W3CDTF">2012-07-05T19:23:34Z</dcterms:modified>
</cp:coreProperties>
</file>