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90" d="100"/>
          <a:sy n="90" d="100"/>
        </p:scale>
        <p:origin x="1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7/27/2016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url?sa=i&amp;rct=j&amp;q=&amp;esrc=s&amp;source=images&amp;cd=&amp;cad=rja&amp;uact=8&amp;docid=BZ5hq45frl1FNM&amp;tbnid=d2YG00OKJpQVqM:&amp;ved=0CAUQjRw&amp;url=http://www.levo.com/articles/career-advice/get-a-seat-at-the-table-4-tips&amp;ei=Xn9NU7HAJMaIygGC8IDoAQ&amp;bvm=bv.64764171,d.aWc&amp;psig=AFQjCNEXnMphlTUAaw3BSI7m2lVW8M_UpA&amp;ust=139767413191025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/url?sa=i&amp;rct=j&amp;q=&amp;esrc=s&amp;source=images&amp;cd=&amp;cad=rja&amp;uact=8&amp;docid=x18F5YrNWCURUM&amp;tbnid=_UhcKNTydg8CnM:&amp;ved=0CAUQjRw&amp;url=http://cynthiarossaffairs.blogspot.com/2010/06/menu-cardsare-they-really-necessary.html&amp;ei=-n1NU6uBK5S4yAHKmYAw&amp;psig=AFQjCNHwIeEZgHiBoAhSJxp05YoTuyYvGA&amp;ust=139767365213375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/url?sa=i&amp;rct=j&amp;q=&amp;esrc=s&amp;source=images&amp;cd=&amp;cad=rja&amp;uact=8&amp;docid=RHK2aldhkww3dM&amp;tbnid=m5z_-i_MEt5YdM:&amp;ved=0CAUQjRw&amp;url=http://www.dailymail.co.uk/home/moslive/article-2007229/Homer-Plato-Boris-Johnson-greatest-ancient-Greeks.html&amp;ei=639NU4ztAeKMyQG7-4GoDA&amp;bvm=bv.64764171,d.aWc&amp;psig=AFQjCNFPDueNse79lMn3-dibdjVEBXMyYA&amp;ust=1397674311569821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/url?sa=i&amp;rct=j&amp;q=&amp;esrc=s&amp;source=images&amp;cd=&amp;cad=rja&amp;uact=8&amp;docid=rYFSsA1WkJRj8M&amp;tbnid=eMPbDKamqw6vZM:&amp;ved=0CAUQjRw&amp;url=http://www.gagbay.com/gag/manute_bol_playing_defense_in_1984-425485/&amp;ei=X4FNU8WnOqqqyAHg04CwBw&amp;bvm=bv.64764171,d.aWc&amp;psig=AFQjCNESQNB13QxSYSkzR5GrL6ydB1Wlrw&amp;ust=1397674594001242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/url?sa=i&amp;rct=j&amp;q=&amp;esrc=s&amp;source=images&amp;cd=&amp;cad=rja&amp;uact=8&amp;docid=7f-TKtVTjSgnrM&amp;tbnid=QSQ6D5fqBDbp9M:&amp;ved=0CAUQjRw&amp;url=http://packerville.blogspot.com/2010_08_01_archive.html&amp;ei=M4JNU_ifN4OyyAGes4C4Aw&amp;bvm=bv.64764171,d.aWc&amp;psig=AFQjCNEMwIZpOAbQS138OfGeD7cQiqOS4w&amp;ust=1397674831096463" TargetMode="Externa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m/url?sa=i&amp;rct=j&amp;q=&amp;esrc=s&amp;source=images&amp;cd=&amp;cad=rja&amp;uact=8&amp;docid=kl3Cb1Bh9WH0MM&amp;tbnid=OBiF5UCgbdqRhM:&amp;ved=0CAUQjRw&amp;url=http://www.dreamstime.com/stock-image-future-road-to-energy-image4504421&amp;ei=hoJNU-znJ-OIyAH9z4HACg&amp;psig=AFQjCNG0YM5WcLRTkMu42ZAs3OYBkUyKZA&amp;ust=1397674991131915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dirty="0"/>
              <a:t>WUA State Report – 2016, USGO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A Legislative Perspective</a:t>
            </a:r>
          </a:p>
        </p:txBody>
      </p:sp>
    </p:spTree>
    <p:extLst>
      <p:ext uri="{BB962C8B-B14F-4D97-AF65-F5344CB8AC3E}">
        <p14:creationId xmlns:p14="http://schemas.microsoft.com/office/powerpoint/2010/main" val="1760296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“</a:t>
            </a:r>
            <a:r>
              <a:rPr lang="en-US" b="1" i="1" dirty="0"/>
              <a:t>If you’re not at the table…” </a:t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 descr="https://encrypted-tbn2.gstatic.com/images?q=tbn:ANd9GcTEjaHz0KoqQOrtsHPetttUO-wdB2HzsETWnLFpl5J5bxRUPqtfAw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1609" y="2259725"/>
            <a:ext cx="4351283" cy="44592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8204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“…you’re on the menu”</a:t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 descr="https://encrypted-tbn0.gstatic.com/images?q=tbn:ANd9GcRP5Wng_eF-7lGLodDKW6ea5JrzRaGZAFwHzy9bTG9tMXgfkImW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857" y="2155371"/>
            <a:ext cx="4486503" cy="446688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87603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1219200"/>
            <a:ext cx="9613861" cy="614966"/>
          </a:xfrm>
        </p:spPr>
        <p:txBody>
          <a:bodyPr>
            <a:normAutofit fontScale="90000"/>
          </a:bodyPr>
          <a:lstStyle/>
          <a:p>
            <a:r>
              <a:rPr lang="en-US" b="1" i="1" dirty="0"/>
              <a:t>"Just because you do not take an interest in politics doesn't mean politics won't take an interest in you." -- Pericles, 430 B.C</a:t>
            </a:r>
            <a:br>
              <a:rPr lang="en-US" dirty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365" y="2495603"/>
            <a:ext cx="4700058" cy="35993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/>
              <a:t> </a:t>
            </a:r>
            <a:endParaRPr lang="en-US" dirty="0"/>
          </a:p>
          <a:p>
            <a:pPr lvl="0"/>
            <a:r>
              <a:rPr lang="en-US" dirty="0"/>
              <a:t>Many bills affecting utilities</a:t>
            </a:r>
          </a:p>
          <a:p>
            <a:pPr lvl="0"/>
            <a:r>
              <a:rPr lang="en-US" dirty="0"/>
              <a:t>Over 36 individual proposals </a:t>
            </a:r>
          </a:p>
          <a:p>
            <a:pPr lvl="0"/>
            <a:r>
              <a:rPr lang="en-US" dirty="0"/>
              <a:t>WUA took active positions on 13 of those 36 bills; and</a:t>
            </a:r>
          </a:p>
          <a:p>
            <a:pPr lvl="0"/>
            <a:r>
              <a:rPr lang="en-US" dirty="0"/>
              <a:t>We prevailed 13 out of 13 times:  Teamwork!  </a:t>
            </a:r>
          </a:p>
          <a:p>
            <a:endParaRPr lang="en-US" dirty="0"/>
          </a:p>
        </p:txBody>
      </p:sp>
      <p:pic>
        <p:nvPicPr>
          <p:cNvPr id="5" name="Content Placeholder 4" descr="https://encrypted-tbn3.gstatic.com/images?q=tbn:ANd9GcQj4Qa4zF-CLfq_b8gdFlR0YrSS58rpJ6vzojbncwhpeB9KF8xjRQ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701" y="2495603"/>
            <a:ext cx="4126481" cy="38679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0033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 Landscape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753710"/>
            <a:ext cx="4272800" cy="3657600"/>
          </a:xfrm>
        </p:spPr>
        <p:txBody>
          <a:bodyPr>
            <a:normAutofit lnSpcReduction="10000"/>
          </a:bodyPr>
          <a:lstStyle/>
          <a:p>
            <a:r>
              <a:rPr lang="en-US" sz="2100" b="1" dirty="0"/>
              <a:t>GOP controls State Assembly, 63-36</a:t>
            </a:r>
          </a:p>
          <a:p>
            <a:endParaRPr lang="en-US" sz="2100" b="1" dirty="0"/>
          </a:p>
          <a:p>
            <a:r>
              <a:rPr lang="en-US" sz="2100" b="1" dirty="0"/>
              <a:t>GOP controls State Senate,18-15</a:t>
            </a:r>
          </a:p>
          <a:p>
            <a:endParaRPr lang="en-US" sz="2100" b="1" dirty="0"/>
          </a:p>
          <a:p>
            <a:r>
              <a:rPr lang="en-US" sz="2100" b="1" dirty="0"/>
              <a:t>GOP Governor Scott Walker</a:t>
            </a:r>
          </a:p>
          <a:p>
            <a:endParaRPr lang="en-US" sz="2100" b="1" dirty="0"/>
          </a:p>
          <a:p>
            <a:r>
              <a:rPr lang="en-US" sz="2100" b="1" dirty="0"/>
              <a:t>GOP-appointed 3-Member Public Service Commission to staggered 6-year terms</a:t>
            </a:r>
            <a:endParaRPr lang="en-US" dirty="0"/>
          </a:p>
          <a:p>
            <a:endParaRPr lang="en-US" dirty="0"/>
          </a:p>
        </p:txBody>
      </p:sp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 bwMode="auto">
          <a:xfrm>
            <a:off x="5717628" y="2432820"/>
            <a:ext cx="4265642" cy="37017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1296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Playing Defense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5385" y="2336873"/>
            <a:ext cx="5539882" cy="3599316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30% RPS for state facilities; </a:t>
            </a:r>
          </a:p>
          <a:p>
            <a:pPr lvl="0"/>
            <a:r>
              <a:rPr lang="en-US" dirty="0"/>
              <a:t>Eliminate current 10% RPS; </a:t>
            </a:r>
          </a:p>
          <a:p>
            <a:pPr lvl="0"/>
            <a:r>
              <a:rPr lang="en-US" dirty="0"/>
              <a:t>Create new state agency devoted to implementing programs for developing renewables; and </a:t>
            </a:r>
          </a:p>
          <a:p>
            <a:pPr lvl="0"/>
            <a:r>
              <a:rPr lang="en-US" dirty="0"/>
              <a:t>Grant a “pocket veto” to the Legislature to require active legislative approval of rulemakings, including federal rules.</a:t>
            </a:r>
          </a:p>
          <a:p>
            <a:pPr marL="0" lvl="0" indent="0">
              <a:buNone/>
            </a:pPr>
            <a:endParaRPr lang="en-US" dirty="0"/>
          </a:p>
        </p:txBody>
      </p:sp>
      <p:pic>
        <p:nvPicPr>
          <p:cNvPr id="4" name="Picture 3" descr="https://encrypted-tbn3.gstatic.com/images?q=tbn:ANd9GcS9VMOy2bipSSx3xXGVsdPBgq71qIItGA-9le05Q6mmz04ufAmOb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21" y="2327574"/>
            <a:ext cx="5510893" cy="360861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6662057" y="6161314"/>
            <a:ext cx="4833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prevented passage of all of these proposals.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370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Playing Offense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dirty="0"/>
              <a:t>Exempt out of state utility workers from state &amp; local taxes, fees and permits to restore service during a declared emergency;</a:t>
            </a:r>
          </a:p>
          <a:p>
            <a:pPr lvl="0"/>
            <a:r>
              <a:rPr lang="en-US" dirty="0"/>
              <a:t>Repeal Nuclear Moratorium;</a:t>
            </a:r>
          </a:p>
          <a:p>
            <a:pPr lvl="0"/>
            <a:r>
              <a:rPr lang="en-US" dirty="0"/>
              <a:t>Create new crime of intentional utility property trespass with intent to substantially damage;</a:t>
            </a:r>
          </a:p>
          <a:p>
            <a:pPr lvl="0"/>
            <a:r>
              <a:rPr lang="en-US" dirty="0"/>
              <a:t>Require locals to convey gas line easements if PSC issues a CA;</a:t>
            </a:r>
          </a:p>
          <a:p>
            <a:pPr lvl="0"/>
            <a:r>
              <a:rPr lang="en-US" dirty="0"/>
              <a:t>Maintain PSC positions at current levels to ensure timely service; and</a:t>
            </a:r>
          </a:p>
          <a:p>
            <a:pPr lvl="0"/>
            <a:r>
              <a:rPr lang="en-US" dirty="0"/>
              <a:t>Improve worker safety by prohibiting cell phone use in traffic construction zones.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endParaRPr lang="en-US"/>
          </a:p>
        </p:txBody>
      </p:sp>
      <p:pic>
        <p:nvPicPr>
          <p:cNvPr id="5" name="Picture 4" descr="http://4.bp.blogspot.com/_Pk49mVrUKD0/THk2UnOGqoI/AAAAAAAADWU/MCzAVHMuROQ/s1600/64-jerry-kramer(2)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4123" y="2336873"/>
            <a:ext cx="5943600" cy="395922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702659" y="6115730"/>
            <a:ext cx="4653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All of these proposals passed.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116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Looking Ahead to 2017-18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4377" y="2576359"/>
            <a:ext cx="4698358" cy="243107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dirty="0"/>
              <a:t>Retail Choice;</a:t>
            </a:r>
          </a:p>
          <a:p>
            <a:pPr lvl="0"/>
            <a:r>
              <a:rPr lang="en-US" dirty="0"/>
              <a:t>Industrial Rate Relief: Require offer of RTMP for existing load; </a:t>
            </a:r>
          </a:p>
          <a:p>
            <a:pPr lvl="0"/>
            <a:r>
              <a:rPr lang="en-US" dirty="0"/>
              <a:t>Require PSC to consider least-cost for G&amp;T projects and extend to non-union contractors;</a:t>
            </a:r>
          </a:p>
          <a:p>
            <a:pPr lvl="0"/>
            <a:r>
              <a:rPr lang="en-US" dirty="0"/>
              <a:t>Require full retail buyback rates for rooftop solar;</a:t>
            </a:r>
          </a:p>
          <a:p>
            <a:pPr lvl="0"/>
            <a:r>
              <a:rPr lang="en-US" dirty="0"/>
              <a:t>Repeal RPS; and</a:t>
            </a:r>
          </a:p>
          <a:p>
            <a:pPr lvl="0"/>
            <a:r>
              <a:rPr lang="en-US" dirty="0"/>
              <a:t>Increase RPS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endParaRPr lang="en-US"/>
          </a:p>
        </p:txBody>
      </p:sp>
      <p:pic>
        <p:nvPicPr>
          <p:cNvPr id="5" name="Picture 4" descr="https://encrypted-tbn1.gstatic.com/images?q=tbn:ANd9GcQN1LmNEtVe0gLxy2DkKgZZloubFVyj7pOkppY2CSNSdCZWcSApDw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6444" y="2336873"/>
            <a:ext cx="4757737" cy="361625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507285" y="5280684"/>
            <a:ext cx="46754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Most of these are not yet proposed but many were submitted as comments in the Strategic Energy Assessment.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47929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344</TotalTime>
  <Words>287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WUA State Report – 2016, USGO</vt:lpstr>
      <vt:lpstr>“If you’re not at the table…”  </vt:lpstr>
      <vt:lpstr>“…you’re on the menu” </vt:lpstr>
      <vt:lpstr>"Just because you do not take an interest in politics doesn't mean politics won't take an interest in you." -- Pericles, 430 B.C </vt:lpstr>
      <vt:lpstr>Strategic Landscape </vt:lpstr>
      <vt:lpstr>Playing Defense </vt:lpstr>
      <vt:lpstr>Playing Offense </vt:lpstr>
      <vt:lpstr>Looking Ahead to 2017-18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2014 WUA Legislative Wrap Up</dc:title>
  <dc:creator>Genie Kelly</dc:creator>
  <cp:lastModifiedBy>Bill Skewes</cp:lastModifiedBy>
  <cp:revision>24</cp:revision>
  <dcterms:created xsi:type="dcterms:W3CDTF">2014-04-11T18:46:43Z</dcterms:created>
  <dcterms:modified xsi:type="dcterms:W3CDTF">2016-07-27T19:06:01Z</dcterms:modified>
</cp:coreProperties>
</file>