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67" r:id="rId2"/>
  </p:sldMasterIdLst>
  <p:notesMasterIdLst>
    <p:notesMasterId r:id="rId11"/>
  </p:notesMasterIdLst>
  <p:sldIdLst>
    <p:sldId id="716" r:id="rId3"/>
    <p:sldId id="717" r:id="rId4"/>
    <p:sldId id="723" r:id="rId5"/>
    <p:sldId id="718" r:id="rId6"/>
    <p:sldId id="719" r:id="rId7"/>
    <p:sldId id="720" r:id="rId8"/>
    <p:sldId id="721" r:id="rId9"/>
    <p:sldId id="724" r:id="rId10"/>
  </p:sldIdLst>
  <p:sldSz cx="9144000" cy="6858000" type="screen4x3"/>
  <p:notesSz cx="9429750" cy="7086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DDDDDD"/>
    <a:srgbClr val="B5BA84"/>
    <a:srgbClr val="FFFFCC"/>
    <a:srgbClr val="99FF66"/>
    <a:srgbClr val="FF9933"/>
    <a:srgbClr val="C5C5C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1350" autoAdjust="0"/>
    <p:restoredTop sz="94622" autoAdjust="0"/>
  </p:normalViewPr>
  <p:slideViewPr>
    <p:cSldViewPr snapToGrid="0" snapToObjects="1">
      <p:cViewPr varScale="1">
        <p:scale>
          <a:sx n="75" d="100"/>
          <a:sy n="75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Sheet1!$A$2:$A$24</c:f>
              <c:strCache>
                <c:ptCount val="23"/>
                <c:pt idx="0">
                  <c:v>Building 1</c:v>
                </c:pt>
                <c:pt idx="1">
                  <c:v>Building 2</c:v>
                </c:pt>
                <c:pt idx="2">
                  <c:v>Building 3</c:v>
                </c:pt>
                <c:pt idx="3">
                  <c:v>Building 4</c:v>
                </c:pt>
                <c:pt idx="4">
                  <c:v>Building 5</c:v>
                </c:pt>
                <c:pt idx="5">
                  <c:v>Building 6</c:v>
                </c:pt>
                <c:pt idx="6">
                  <c:v>Building 7</c:v>
                </c:pt>
                <c:pt idx="7">
                  <c:v>Building 8</c:v>
                </c:pt>
                <c:pt idx="8">
                  <c:v>Building 9</c:v>
                </c:pt>
                <c:pt idx="9">
                  <c:v>Building 10</c:v>
                </c:pt>
                <c:pt idx="10">
                  <c:v>Building 11</c:v>
                </c:pt>
                <c:pt idx="11">
                  <c:v>Building 12</c:v>
                </c:pt>
                <c:pt idx="12">
                  <c:v>Building 13</c:v>
                </c:pt>
                <c:pt idx="13">
                  <c:v>Building 14</c:v>
                </c:pt>
                <c:pt idx="14">
                  <c:v>Building 15</c:v>
                </c:pt>
                <c:pt idx="15">
                  <c:v>Building 16</c:v>
                </c:pt>
                <c:pt idx="16">
                  <c:v>Building 17</c:v>
                </c:pt>
                <c:pt idx="17">
                  <c:v>Building 18</c:v>
                </c:pt>
                <c:pt idx="18">
                  <c:v>Building 19</c:v>
                </c:pt>
                <c:pt idx="19">
                  <c:v>Building 20</c:v>
                </c:pt>
                <c:pt idx="20">
                  <c:v>Building 21</c:v>
                </c:pt>
                <c:pt idx="21">
                  <c:v>Building 22</c:v>
                </c:pt>
                <c:pt idx="22">
                  <c:v>Building 23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0.21570689306859916</c:v>
                </c:pt>
                <c:pt idx="1">
                  <c:v>0.21213021309376229</c:v>
                </c:pt>
                <c:pt idx="2">
                  <c:v>6.7620141199650943E-2</c:v>
                </c:pt>
                <c:pt idx="3">
                  <c:v>9.3052171349460852E-2</c:v>
                </c:pt>
                <c:pt idx="4">
                  <c:v>0.10260147728327086</c:v>
                </c:pt>
                <c:pt idx="5">
                  <c:v>0.13267554048396374</c:v>
                </c:pt>
                <c:pt idx="6">
                  <c:v>0.12068662861720993</c:v>
                </c:pt>
                <c:pt idx="7">
                  <c:v>0.12165265060448568</c:v>
                </c:pt>
                <c:pt idx="8">
                  <c:v>6.9721646710074081E-2</c:v>
                </c:pt>
                <c:pt idx="9">
                  <c:v>5.0574047823652525E-2</c:v>
                </c:pt>
                <c:pt idx="10">
                  <c:v>0.13559897293588991</c:v>
                </c:pt>
                <c:pt idx="11">
                  <c:v>6.6234410500720556E-2</c:v>
                </c:pt>
                <c:pt idx="12">
                  <c:v>6.1465925106821235E-3</c:v>
                </c:pt>
                <c:pt idx="13">
                  <c:v>4.6873381444010917E-2</c:v>
                </c:pt>
                <c:pt idx="14">
                  <c:v>7.4993010524098389E-2</c:v>
                </c:pt>
                <c:pt idx="15">
                  <c:v>4.3534671599864634E-2</c:v>
                </c:pt>
                <c:pt idx="16">
                  <c:v>3.5881241733063216E-2</c:v>
                </c:pt>
                <c:pt idx="17">
                  <c:v>2.6964886460249953E-2</c:v>
                </c:pt>
                <c:pt idx="18">
                  <c:v>3.026840023456738E-2</c:v>
                </c:pt>
                <c:pt idx="19">
                  <c:v>3.8567720340401047E-2</c:v>
                </c:pt>
                <c:pt idx="20">
                  <c:v>2.6392684507592204E-2</c:v>
                </c:pt>
                <c:pt idx="21">
                  <c:v>3.2906094924626206E-2</c:v>
                </c:pt>
                <c:pt idx="22">
                  <c:v>2.327103716616832E-2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Operational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Sheet1!$A$2:$A$24</c:f>
              <c:strCache>
                <c:ptCount val="23"/>
                <c:pt idx="0">
                  <c:v>Building 1</c:v>
                </c:pt>
                <c:pt idx="1">
                  <c:v>Building 2</c:v>
                </c:pt>
                <c:pt idx="2">
                  <c:v>Building 3</c:v>
                </c:pt>
                <c:pt idx="3">
                  <c:v>Building 4</c:v>
                </c:pt>
                <c:pt idx="4">
                  <c:v>Building 5</c:v>
                </c:pt>
                <c:pt idx="5">
                  <c:v>Building 6</c:v>
                </c:pt>
                <c:pt idx="6">
                  <c:v>Building 7</c:v>
                </c:pt>
                <c:pt idx="7">
                  <c:v>Building 8</c:v>
                </c:pt>
                <c:pt idx="8">
                  <c:v>Building 9</c:v>
                </c:pt>
                <c:pt idx="9">
                  <c:v>Building 10</c:v>
                </c:pt>
                <c:pt idx="10">
                  <c:v>Building 11</c:v>
                </c:pt>
                <c:pt idx="11">
                  <c:v>Building 12</c:v>
                </c:pt>
                <c:pt idx="12">
                  <c:v>Building 13</c:v>
                </c:pt>
                <c:pt idx="13">
                  <c:v>Building 14</c:v>
                </c:pt>
                <c:pt idx="14">
                  <c:v>Building 15</c:v>
                </c:pt>
                <c:pt idx="15">
                  <c:v>Building 16</c:v>
                </c:pt>
                <c:pt idx="16">
                  <c:v>Building 17</c:v>
                </c:pt>
                <c:pt idx="17">
                  <c:v>Building 18</c:v>
                </c:pt>
                <c:pt idx="18">
                  <c:v>Building 19</c:v>
                </c:pt>
                <c:pt idx="19">
                  <c:v>Building 20</c:v>
                </c:pt>
                <c:pt idx="20">
                  <c:v>Building 21</c:v>
                </c:pt>
                <c:pt idx="21">
                  <c:v>Building 22</c:v>
                </c:pt>
                <c:pt idx="22">
                  <c:v>Building 23</c:v>
                </c:pt>
              </c:strCache>
            </c:strRef>
          </c:cat>
          <c:val>
            <c:numRef>
              <c:f>Sheet1!$C$2:$C$24</c:f>
              <c:numCache>
                <c:formatCode>0%</c:formatCode>
                <c:ptCount val="23"/>
                <c:pt idx="0">
                  <c:v>7.0453615403343189E-2</c:v>
                </c:pt>
                <c:pt idx="1">
                  <c:v>6.9714154537856149E-2</c:v>
                </c:pt>
                <c:pt idx="2">
                  <c:v>0.13767424097765896</c:v>
                </c:pt>
                <c:pt idx="3">
                  <c:v>9.8336030166792779E-2</c:v>
                </c:pt>
                <c:pt idx="4">
                  <c:v>8.8722882226520486E-2</c:v>
                </c:pt>
                <c:pt idx="5">
                  <c:v>5.4416427663841783E-2</c:v>
                </c:pt>
                <c:pt idx="6">
                  <c:v>5.5312736490348596E-2</c:v>
                </c:pt>
                <c:pt idx="7">
                  <c:v>5.12608673679497E-2</c:v>
                </c:pt>
                <c:pt idx="8">
                  <c:v>9.8643196333716876E-2</c:v>
                </c:pt>
                <c:pt idx="9">
                  <c:v>0.10837700693936873</c:v>
                </c:pt>
                <c:pt idx="10">
                  <c:v>1.9610539323892208E-2</c:v>
                </c:pt>
                <c:pt idx="11">
                  <c:v>8.490880872721826E-2</c:v>
                </c:pt>
                <c:pt idx="12">
                  <c:v>0.13553261290705054</c:v>
                </c:pt>
                <c:pt idx="13">
                  <c:v>9.3119626394116223E-2</c:v>
                </c:pt>
                <c:pt idx="14">
                  <c:v>5.4476091345673529E-2</c:v>
                </c:pt>
                <c:pt idx="15">
                  <c:v>8.0180618020469691E-2</c:v>
                </c:pt>
                <c:pt idx="16">
                  <c:v>7.3009071146273793E-2</c:v>
                </c:pt>
                <c:pt idx="17">
                  <c:v>5.4916558700887123E-2</c:v>
                </c:pt>
                <c:pt idx="18">
                  <c:v>4.6285671606575339E-2</c:v>
                </c:pt>
                <c:pt idx="19">
                  <c:v>2.9029714020167838E-2</c:v>
                </c:pt>
                <c:pt idx="20">
                  <c:v>2.865810590880381E-2</c:v>
                </c:pt>
                <c:pt idx="21">
                  <c:v>6.7018855371760999E-3</c:v>
                </c:pt>
                <c:pt idx="22">
                  <c:v>1.6236634600907598E-2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48209792"/>
        <c:axId val="248211328"/>
      </c:barChart>
      <c:catAx>
        <c:axId val="24820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600"/>
            </a:pPr>
            <a:endParaRPr lang="en-US"/>
          </a:p>
        </c:txPr>
        <c:crossAx val="248211328"/>
        <c:crosses val="autoZero"/>
        <c:auto val="1"/>
        <c:lblAlgn val="ctr"/>
        <c:lblOffset val="100"/>
        <c:noMultiLvlLbl val="0"/>
      </c:catAx>
      <c:valAx>
        <c:axId val="2482113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248209792"/>
        <c:crosses val="autoZero"/>
        <c:crossBetween val="between"/>
      </c:valAx>
      <c:spPr>
        <a:gradFill flip="none" rotWithShape="1">
          <a:gsLst>
            <a:gs pos="0">
              <a:schemeClr val="bg1">
                <a:lumMod val="85000"/>
              </a:schemeClr>
            </a:gs>
            <a:gs pos="1000">
              <a:schemeClr val="bg1"/>
            </a:gs>
          </a:gsLst>
          <a:lin ang="16200000" scaled="1"/>
          <a:tileRect/>
        </a:gradFill>
      </c:spPr>
    </c:plotArea>
    <c:legend>
      <c:legendPos val="r"/>
      <c:layout>
        <c:manualLayout>
          <c:xMode val="edge"/>
          <c:yMode val="edge"/>
          <c:x val="0.69467438068349696"/>
          <c:y val="0.38558668758780917"/>
          <c:w val="0.28895860069840423"/>
          <c:h val="9.3716123370475093E-2"/>
        </c:manualLayout>
      </c:layout>
      <c:overlay val="1"/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127000" dist="203200" dir="5460000" sx="90000" sy="90000" rotWithShape="0">
        <a:prstClr val="black">
          <a:alpha val="15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9429750" cy="7086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9429750" cy="7086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0830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3" tIns="47097" rIns="94193" bIns="47097" numCol="1" anchor="t" anchorCtr="0" compatLnSpc="1">
            <a:prstTxWarp prst="textNoShape">
              <a:avLst/>
            </a:prstTxWarp>
          </a:bodyPr>
          <a:lstStyle>
            <a:lvl1pPr defTabSz="44608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06438" algn="l"/>
                <a:tab pos="1412875" algn="l"/>
                <a:tab pos="2120900" algn="l"/>
                <a:tab pos="2827338" algn="l"/>
                <a:tab pos="3533775" algn="l"/>
              </a:tabLst>
              <a:defRPr sz="1300" b="0">
                <a:solidFill>
                  <a:srgbClr val="000000"/>
                </a:solidFill>
                <a:latin typeface="Times New Roman" pitchFamily="18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341938" y="0"/>
            <a:ext cx="40830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3" tIns="47097" rIns="94193" bIns="47097" numCol="1" anchor="t" anchorCtr="0" compatLnSpc="1">
            <a:prstTxWarp prst="textNoShape">
              <a:avLst/>
            </a:prstTxWarp>
          </a:bodyPr>
          <a:lstStyle>
            <a:lvl1pPr algn="r" defTabSz="44608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06438" algn="l"/>
                <a:tab pos="1412875" algn="l"/>
                <a:tab pos="2120900" algn="l"/>
                <a:tab pos="2827338" algn="l"/>
                <a:tab pos="3533775" algn="l"/>
              </a:tabLst>
              <a:defRPr sz="1300" b="0">
                <a:solidFill>
                  <a:srgbClr val="000000"/>
                </a:solidFill>
                <a:latin typeface="Times New Roman" pitchFamily="18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4813" y="531813"/>
            <a:ext cx="3538537" cy="2654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42975" y="3367088"/>
            <a:ext cx="7540625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3" tIns="47097" rIns="94193" bIns="4709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6729413"/>
            <a:ext cx="40830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3" tIns="47097" rIns="94193" bIns="47097" numCol="1" anchor="b" anchorCtr="0" compatLnSpc="1">
            <a:prstTxWarp prst="textNoShape">
              <a:avLst/>
            </a:prstTxWarp>
          </a:bodyPr>
          <a:lstStyle>
            <a:lvl1pPr defTabSz="44608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06438" algn="l"/>
                <a:tab pos="1412875" algn="l"/>
                <a:tab pos="2120900" algn="l"/>
                <a:tab pos="2827338" algn="l"/>
                <a:tab pos="3533775" algn="l"/>
              </a:tabLst>
              <a:defRPr sz="1300" b="0">
                <a:solidFill>
                  <a:srgbClr val="000000"/>
                </a:solidFill>
                <a:latin typeface="Times New Roman" pitchFamily="18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341938" y="6729413"/>
            <a:ext cx="40830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3" tIns="47097" rIns="94193" bIns="47097" numCol="1" anchor="b" anchorCtr="0" compatLnSpc="1">
            <a:prstTxWarp prst="textNoShape">
              <a:avLst/>
            </a:prstTxWarp>
          </a:bodyPr>
          <a:lstStyle>
            <a:lvl1pPr algn="r" defTabSz="44608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06438" algn="l"/>
                <a:tab pos="1412875" algn="l"/>
                <a:tab pos="2120900" algn="l"/>
                <a:tab pos="2827338" algn="l"/>
                <a:tab pos="3533775" algn="l"/>
              </a:tabLst>
              <a:defRPr sz="1300" b="0">
                <a:solidFill>
                  <a:srgbClr val="000000"/>
                </a:solidFill>
                <a:latin typeface="Times New Roman" pitchFamily="18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51710067-7E9B-4643-A8A4-A19C4F94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9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/>
              <a:t>To address the broader Commercial Building Market, its important to recognize the different needs of business customers.</a:t>
            </a:r>
          </a:p>
          <a:p>
            <a:endParaRPr lang="en-US" sz="1400"/>
          </a:p>
          <a:p>
            <a:r>
              <a:rPr lang="en-US" sz="1400"/>
              <a:t>We therefore have developed a tiered offering to provider both large scale engagement and participation, while allowing medium and large customers to be provided with deeper insights and functionality into their energy performance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55004" indent="-223182" defTabSz="444815" eaLnBrk="0" fontAlgn="base" hangingPunct="0">
              <a:spcBef>
                <a:spcPct val="0"/>
              </a:spcBef>
              <a:spcAft>
                <a:spcPct val="0"/>
              </a:spcAft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01368" indent="-223182" defTabSz="444815" eaLnBrk="0" fontAlgn="base" hangingPunct="0">
              <a:spcBef>
                <a:spcPct val="0"/>
              </a:spcBef>
              <a:spcAft>
                <a:spcPct val="0"/>
              </a:spcAft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47733" indent="-223182" defTabSz="444815" eaLnBrk="0" fontAlgn="base" hangingPunct="0">
              <a:spcBef>
                <a:spcPct val="0"/>
              </a:spcBef>
              <a:spcAft>
                <a:spcPct val="0"/>
              </a:spcAft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94097" indent="-223182" defTabSz="444815" eaLnBrk="0" fontAlgn="base" hangingPunct="0">
              <a:spcBef>
                <a:spcPct val="0"/>
              </a:spcBef>
              <a:spcAft>
                <a:spcPct val="0"/>
              </a:spcAft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2613D5C-CF3F-4353-BB55-261B254734D4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/>
              <a:t>Our entry level offering is designed for broad engagement – with all C&amp;I customers from the smallest pizza store to the largest convention center.  </a:t>
            </a:r>
          </a:p>
          <a:p>
            <a:endParaRPr lang="en-US" sz="1400"/>
          </a:p>
          <a:p>
            <a:r>
              <a:rPr lang="en-US" sz="1400"/>
              <a:t>It provides a benchmark of how a business uses energy, against their peers, as well as against themselves historically.</a:t>
            </a:r>
          </a:p>
          <a:p>
            <a:endParaRPr lang="en-US" sz="1400"/>
          </a:p>
          <a:p>
            <a:r>
              <a:rPr lang="en-US" sz="1400"/>
              <a:t>This is the first energy engagement platform for business customers – helping small customers understand their usage and leverage programs, and driving medium and large businesses to dig deeper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defTabSz="444815" eaLnBrk="0" hangingPunct="0"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55004" indent="-223182" defTabSz="444815" eaLnBrk="0" fontAlgn="base" hangingPunct="0">
              <a:spcBef>
                <a:spcPct val="0"/>
              </a:spcBef>
              <a:spcAft>
                <a:spcPct val="0"/>
              </a:spcAft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01368" indent="-223182" defTabSz="444815" eaLnBrk="0" fontAlgn="base" hangingPunct="0">
              <a:spcBef>
                <a:spcPct val="0"/>
              </a:spcBef>
              <a:spcAft>
                <a:spcPct val="0"/>
              </a:spcAft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47733" indent="-223182" defTabSz="444815" eaLnBrk="0" fontAlgn="base" hangingPunct="0">
              <a:spcBef>
                <a:spcPct val="0"/>
              </a:spcBef>
              <a:spcAft>
                <a:spcPct val="0"/>
              </a:spcAft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94097" indent="-223182" defTabSz="444815" eaLnBrk="0" fontAlgn="base" hangingPunct="0">
              <a:spcBef>
                <a:spcPct val="0"/>
              </a:spcBef>
              <a:spcAft>
                <a:spcPct val="0"/>
              </a:spcAft>
              <a:tabLst>
                <a:tab pos="705194" algn="l"/>
                <a:tab pos="1411938" algn="l"/>
                <a:tab pos="2120231" algn="l"/>
                <a:tab pos="2826974" algn="l"/>
                <a:tab pos="3532168" algn="l"/>
              </a:tabLst>
              <a:defRPr sz="31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8CD216D-7981-484C-9676-2EC6302642C3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>
            <a:fillRect/>
          </a:stretch>
        </p:blipFill>
        <p:spPr bwMode="auto">
          <a:xfrm>
            <a:off x="7239000" y="1563688"/>
            <a:ext cx="1905000" cy="52943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9141" y="1905000"/>
            <a:ext cx="6248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9141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00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00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fld id="{FF868FEB-C55E-4225-8A80-B238BCA4C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0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7620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E76E-974E-4259-AAE7-49DD01190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9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 flipH="1">
            <a:off x="896938" y="1165225"/>
            <a:ext cx="8248650" cy="1905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65000"/>
                </a:schemeClr>
              </a:gs>
              <a:gs pos="0">
                <a:srgbClr val="DDDDDD"/>
              </a:gs>
              <a:gs pos="100000">
                <a:srgbClr val="008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US" sz="1400" dirty="0"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762000"/>
            <a:ext cx="80962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5240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DD81-A859-4C13-A650-63D64D99F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0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82296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1867-024D-4EFD-BD4C-DFEE04D0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 flipH="1">
            <a:off x="896938" y="1165225"/>
            <a:ext cx="8248650" cy="1905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65000"/>
                </a:schemeClr>
              </a:gs>
              <a:gs pos="0">
                <a:srgbClr val="DDDDDD"/>
              </a:gs>
              <a:gs pos="100000">
                <a:srgbClr val="008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US" sz="1400" dirty="0"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762000"/>
            <a:ext cx="80962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5240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69D4-5C2A-4FA5-93A0-FB00E7778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905000"/>
            <a:ext cx="6248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E30BFD-D884-42F8-9560-07294A838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7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712B-16E5-40D0-AF1C-98682EDAA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94B9E-DBAE-487B-876F-B3AAE608D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8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DD2E0-5F4C-46F1-9DD8-C9B760ACD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1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4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6C9E-6270-479E-9D00-442989A3B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12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8F9C-66B8-4394-B82B-C84D5A4B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 flipH="1">
            <a:off x="896938" y="1165225"/>
            <a:ext cx="8248650" cy="1905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65000"/>
                </a:schemeClr>
              </a:gs>
              <a:gs pos="0">
                <a:srgbClr val="DDDDDD"/>
              </a:gs>
              <a:gs pos="100000">
                <a:srgbClr val="008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US" sz="1400" dirty="0">
              <a:latin typeface="Calibri" pitchFamily="34" charset="0"/>
              <a:ea typeface="ＭＳ Ｐゴシック" pitchFamily="-80" charset="-128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44" y="1524000"/>
            <a:ext cx="8721256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3644" y="6559578"/>
            <a:ext cx="2133600" cy="161925"/>
          </a:xfrm>
        </p:spPr>
        <p:txBody>
          <a:bodyPr/>
          <a:lstStyle>
            <a:lvl1pPr algn="l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DF02B79-0454-4804-A0D9-F7021EE6A6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438900"/>
            <a:ext cx="21717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97DA-86AC-4432-8E86-3AAA71345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6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 flipH="1">
            <a:off x="896938" y="1165225"/>
            <a:ext cx="8248650" cy="1905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65000"/>
                </a:schemeClr>
              </a:gs>
              <a:gs pos="0">
                <a:srgbClr val="DDDDDD"/>
              </a:gs>
              <a:gs pos="100000">
                <a:srgbClr val="008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US" sz="1400" dirty="0"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F1D9-70F9-4171-8460-9165F2E32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 flipH="1">
            <a:off x="896938" y="1165225"/>
            <a:ext cx="8248650" cy="1905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65000"/>
                </a:schemeClr>
              </a:gs>
              <a:gs pos="0">
                <a:srgbClr val="DDDDDD"/>
              </a:gs>
              <a:gs pos="100000">
                <a:srgbClr val="008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US" sz="1400" dirty="0"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0A8A-6BF4-4666-AB14-361DF80EA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H="1">
            <a:off x="896938" y="1165225"/>
            <a:ext cx="8248650" cy="1905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65000"/>
                </a:schemeClr>
              </a:gs>
              <a:gs pos="0">
                <a:srgbClr val="DDDDDD"/>
              </a:gs>
              <a:gs pos="100000">
                <a:srgbClr val="008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US" sz="1400" dirty="0"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81A1-AB39-4BCB-93C2-042AF6813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6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233A0-2C31-4511-9E17-7F0D34A1B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61D6-F058-4E46-BEB5-7DBF8B91D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E38F-5CB3-453C-88BE-BCFF4B740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F977-C5CC-4182-9856-8D1474415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8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r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9150" y="762000"/>
            <a:ext cx="809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38925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rgbClr val="008000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634163"/>
            <a:ext cx="28956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008000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9400"/>
            <a:ext cx="21336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8000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F7DF2C22-C659-4940-B140-3B7A16F7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90" r:id="rId11"/>
    <p:sldLayoutId id="2147483978" r:id="rId12"/>
    <p:sldLayoutId id="214748399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cs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cs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cs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cs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Shruti" pitchFamily="34" charset="0"/>
          <a:ea typeface="+mn-ea"/>
          <a:cs typeface="Shrut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Shruti" pitchFamily="34" charset="0"/>
          <a:cs typeface="Shrut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Shruti" pitchFamily="34" charset="0"/>
          <a:cs typeface="Shrut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hruti" pitchFamily="34" charset="0"/>
          <a:cs typeface="Shrut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hruti" pitchFamily="34" charset="0"/>
          <a:cs typeface="Shrut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r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9150" y="762000"/>
            <a:ext cx="809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38925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rgbClr val="008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634163"/>
            <a:ext cx="28956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008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9400"/>
            <a:ext cx="21336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8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7228C06-5BB7-4708-9EAB-0E287D2A0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 flipH="1">
            <a:off x="896938" y="1165225"/>
            <a:ext cx="8248650" cy="1905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65000"/>
                </a:schemeClr>
              </a:gs>
              <a:gs pos="0">
                <a:srgbClr val="DDDDDD"/>
              </a:gs>
              <a:gs pos="100000">
                <a:srgbClr val="008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US" sz="1400" dirty="0">
              <a:ea typeface="ＭＳ Ｐゴシック" pitchFamily="-8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cs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cs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cs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Calibri" pitchFamily="34" charset="0"/>
          <a:cs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8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8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8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s-go.org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firstfuel.com/images/first-fuel.png?1316700822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ChangeArrowheads="1"/>
          </p:cNvSpPr>
          <p:nvPr/>
        </p:nvSpPr>
        <p:spPr bwMode="auto">
          <a:xfrm>
            <a:off x="3025775" y="3698875"/>
            <a:ext cx="4100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2800"/>
          </a:p>
          <a:p>
            <a:pPr algn="r">
              <a:spcBef>
                <a:spcPct val="20000"/>
              </a:spcBef>
            </a:pPr>
            <a:endParaRPr lang="en-US" sz="2800"/>
          </a:p>
          <a:p>
            <a:pPr algn="r">
              <a:spcBef>
                <a:spcPct val="20000"/>
              </a:spcBef>
            </a:pPr>
            <a:r>
              <a:rPr lang="en-US" sz="1800"/>
              <a:t>July 10, 2012</a:t>
            </a:r>
          </a:p>
        </p:txBody>
      </p:sp>
      <p:sp>
        <p:nvSpPr>
          <p:cNvPr id="33795" name="Content Placeholder 1"/>
          <p:cNvSpPr>
            <a:spLocks noGrp="1"/>
          </p:cNvSpPr>
          <p:nvPr/>
        </p:nvSpPr>
        <p:spPr bwMode="auto">
          <a:xfrm>
            <a:off x="1206500" y="4725988"/>
            <a:ext cx="46275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1800">
                <a:solidFill>
                  <a:schemeClr val="tx2"/>
                </a:solidFill>
                <a:cs typeface="Calibri" pitchFamily="34" charset="0"/>
              </a:rPr>
              <a:t>Sam Krasnow</a:t>
            </a:r>
          </a:p>
          <a:p>
            <a:pPr marL="0" lvl="1" indent="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1800">
                <a:solidFill>
                  <a:schemeClr val="tx2"/>
                </a:solidFill>
                <a:cs typeface="Calibri" pitchFamily="34" charset="0"/>
              </a:rPr>
              <a:t>VP, Regulatory Affairs &amp; Market Development</a:t>
            </a:r>
          </a:p>
        </p:txBody>
      </p:sp>
      <p:pic>
        <p:nvPicPr>
          <p:cNvPr id="33796" name="Picture 2" descr="http://www.us-go.org/images/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966788"/>
            <a:ext cx="50546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3798" name="Picture 5" descr="Description: Description: http://www.firstfuel.com/images/first-fuel.png?1316700822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5757863"/>
            <a:ext cx="3271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3800" name="Content Placeholder 2"/>
          <p:cNvSpPr txBox="1">
            <a:spLocks/>
          </p:cNvSpPr>
          <p:nvPr/>
        </p:nvSpPr>
        <p:spPr bwMode="auto">
          <a:xfrm>
            <a:off x="2159000" y="1676400"/>
            <a:ext cx="5580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1600">
                <a:latin typeface="Trebuchet MS" pitchFamily="34" charset="0"/>
              </a:rPr>
              <a:t>2012 Annual Meeting </a:t>
            </a:r>
          </a:p>
          <a:p>
            <a:pPr eaLnBrk="0" hangingPunct="0">
              <a:spcBef>
                <a:spcPts val="2400"/>
              </a:spcBef>
            </a:pPr>
            <a:r>
              <a:rPr lang="en-US" sz="1800" b="0">
                <a:latin typeface="Trebuchet MS" pitchFamily="34" charset="0"/>
              </a:rPr>
              <a:t>Energy Efficiency Opportunities and Challenges</a:t>
            </a:r>
          </a:p>
          <a:p>
            <a:pPr algn="ctr" eaLnBrk="0" hangingPunct="0">
              <a:spcBef>
                <a:spcPct val="20000"/>
              </a:spcBef>
            </a:pPr>
            <a:endParaRPr lang="en-US" sz="2800">
              <a:solidFill>
                <a:srgbClr val="008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Building Energy Information Gap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0344" y="2761456"/>
            <a:ext cx="4215931" cy="3721099"/>
          </a:xfrm>
        </p:spPr>
        <p:txBody>
          <a:bodyPr/>
          <a:lstStyle/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Meeting increasingly aggressive EE goals</a:t>
            </a:r>
            <a:endParaRPr lang="en-US" sz="1800" dirty="0" smtClean="0"/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Effectively target and engage large</a:t>
            </a:r>
            <a:r>
              <a:rPr lang="en-US" sz="1800" dirty="0" smtClean="0"/>
              <a:t>, </a:t>
            </a:r>
            <a:r>
              <a:rPr lang="en-US" sz="1800" dirty="0" smtClean="0"/>
              <a:t>medium </a:t>
            </a:r>
            <a:r>
              <a:rPr lang="en-US" sz="1800" dirty="0" smtClean="0"/>
              <a:t>&amp; </a:t>
            </a:r>
            <a:r>
              <a:rPr lang="en-US" sz="1800" dirty="0"/>
              <a:t>s</a:t>
            </a:r>
            <a:r>
              <a:rPr lang="en-US" sz="1800" dirty="0" smtClean="0"/>
              <a:t>mall businesses</a:t>
            </a:r>
            <a:endParaRPr lang="en-US" sz="1800" dirty="0" smtClean="0"/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Identify new and best opportunities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Track and attribute </a:t>
            </a:r>
            <a:r>
              <a:rPr lang="en-US" sz="1800" dirty="0" smtClean="0"/>
              <a:t>savings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Prove/facilitate persistence </a:t>
            </a:r>
            <a:endParaRPr lang="en-US" sz="1800" dirty="0" smtClean="0"/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Engage </a:t>
            </a:r>
            <a:r>
              <a:rPr lang="en-US" sz="1800" dirty="0"/>
              <a:t>service providers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07498-837D-4DC0-8946-4EC7039FDC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55963"/>
            <a:ext cx="3294063" cy="2351087"/>
          </a:xfrm>
          <a:prstGeom prst="rect">
            <a:avLst/>
          </a:prstGeom>
          <a:noFill/>
          <a:ln w="38100" algn="ctr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493644" y="1542890"/>
            <a:ext cx="37385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670" algn="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dirty="0" smtClean="0">
                <a:latin typeface="Trebuchet MS" pitchFamily="34" charset="0"/>
              </a:rPr>
              <a:t>In order for utilities to scale efficiency investments…</a:t>
            </a:r>
            <a:endParaRPr lang="en-US" sz="2200" dirty="0">
              <a:latin typeface="Trebuchet MS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4702175" y="2825750"/>
            <a:ext cx="1089025" cy="403225"/>
          </a:xfrm>
          <a:prstGeom prst="wedgeRoundRectCallout">
            <a:avLst>
              <a:gd name="adj1" fmla="val 63921"/>
              <a:gd name="adj2" fmla="val 142708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 dirty="0" smtClean="0"/>
              <a:t>What is the cooling efficiency?</a:t>
            </a:r>
            <a:endParaRPr lang="en-US" sz="800" dirty="0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7683500" y="2825750"/>
            <a:ext cx="1252538" cy="403225"/>
          </a:xfrm>
          <a:prstGeom prst="wedgeRoundRectCallout">
            <a:avLst>
              <a:gd name="adj1" fmla="val -54727"/>
              <a:gd name="adj2" fmla="val 174824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 dirty="0" smtClean="0"/>
              <a:t>Which program makes the most sense here?</a:t>
            </a:r>
            <a:endParaRPr lang="en-US" sz="800" dirty="0"/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4702175" y="3986213"/>
            <a:ext cx="955675" cy="582612"/>
          </a:xfrm>
          <a:prstGeom prst="wedgeRoundRectCallout">
            <a:avLst>
              <a:gd name="adj1" fmla="val 135282"/>
              <a:gd name="adj2" fmla="val 71991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 dirty="0" smtClean="0"/>
              <a:t>Is the HVAC problem in the assets or the operations?</a:t>
            </a:r>
            <a:endParaRPr lang="en-US" sz="800" dirty="0"/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4702175" y="5607050"/>
            <a:ext cx="955675" cy="473075"/>
          </a:xfrm>
          <a:prstGeom prst="wedgeRoundRectCallout">
            <a:avLst>
              <a:gd name="adj1" fmla="val 140917"/>
              <a:gd name="adj2" fmla="val -138361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 dirty="0" smtClean="0"/>
              <a:t>What is the source of the high </a:t>
            </a:r>
            <a:r>
              <a:rPr lang="en-US" sz="800" dirty="0" err="1" smtClean="0"/>
              <a:t>baseload</a:t>
            </a:r>
            <a:r>
              <a:rPr lang="en-US" sz="800" dirty="0" smtClean="0"/>
              <a:t>?</a:t>
            </a:r>
            <a:endParaRPr lang="en-US" sz="800" dirty="0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7980363" y="5759450"/>
            <a:ext cx="955675" cy="603250"/>
          </a:xfrm>
          <a:prstGeom prst="wedgeRoundRectCallout">
            <a:avLst>
              <a:gd name="adj1" fmla="val -24343"/>
              <a:gd name="adj2" fmla="val -249139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 dirty="0" smtClean="0"/>
              <a:t>What is the </a:t>
            </a:r>
            <a:r>
              <a:rPr lang="en-US" sz="800" dirty="0" err="1" smtClean="0"/>
              <a:t>RCx</a:t>
            </a:r>
            <a:r>
              <a:rPr lang="en-US" sz="800" dirty="0" smtClean="0"/>
              <a:t> opportunity? How hard is it to realize?</a:t>
            </a:r>
            <a:endParaRPr lang="en-US" sz="800" dirty="0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397625" y="5759450"/>
            <a:ext cx="954088" cy="473075"/>
          </a:xfrm>
          <a:prstGeom prst="wedgeRoundRectCallout">
            <a:avLst>
              <a:gd name="adj1" fmla="val 59227"/>
              <a:gd name="adj2" fmla="val -244486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/>
            <a:r>
              <a:rPr lang="en-US" sz="800" dirty="0" smtClean="0"/>
              <a:t>How to make the ROI case to the CFO?</a:t>
            </a:r>
            <a:endParaRPr lang="en-US" sz="800" dirty="0"/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196013" y="2654300"/>
            <a:ext cx="1155700" cy="525463"/>
          </a:xfrm>
          <a:prstGeom prst="wedgeRoundRectCallout">
            <a:avLst>
              <a:gd name="adj1" fmla="val -13435"/>
              <a:gd name="adj2" fmla="val 167778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 dirty="0" smtClean="0"/>
              <a:t>Why is the EUI so high in a partially occupied building?</a:t>
            </a:r>
            <a:endParaRPr lang="en-US" sz="8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956175" y="1540388"/>
            <a:ext cx="37385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670" algn="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dirty="0" smtClean="0">
                <a:latin typeface="Trebuchet MS" pitchFamily="34" charset="0"/>
              </a:rPr>
              <a:t>…we need actionable consistent </a:t>
            </a:r>
            <a:r>
              <a:rPr lang="en-US" sz="2200" dirty="0">
                <a:latin typeface="Trebuchet MS" pitchFamily="34" charset="0"/>
              </a:rPr>
              <a:t>building energy </a:t>
            </a:r>
            <a:r>
              <a:rPr lang="en-US" sz="2200" dirty="0" smtClean="0">
                <a:latin typeface="Trebuchet MS" pitchFamily="34" charset="0"/>
              </a:rPr>
              <a:t>information</a:t>
            </a:r>
            <a:endParaRPr lang="en-US" sz="2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8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70344" y="762000"/>
            <a:ext cx="8645056" cy="381000"/>
          </a:xfrm>
        </p:spPr>
        <p:txBody>
          <a:bodyPr anchor="b"/>
          <a:lstStyle/>
          <a:p>
            <a:r>
              <a:rPr lang="en-US" dirty="0" smtClean="0"/>
              <a:t>Interval Data + Advanced Data Analytics: </a:t>
            </a:r>
            <a:br>
              <a:rPr lang="en-US" dirty="0" smtClean="0"/>
            </a:br>
            <a:r>
              <a:rPr lang="en-US" dirty="0" smtClean="0"/>
              <a:t>A Scalable </a:t>
            </a:r>
            <a:r>
              <a:rPr lang="en-US" dirty="0"/>
              <a:t>B</a:t>
            </a:r>
            <a:r>
              <a:rPr lang="en-US" dirty="0" smtClean="0"/>
              <a:t>ridge for the Information Gap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07498-837D-4DC0-8946-4EC7039FDC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849563"/>
            <a:ext cx="3294063" cy="2351087"/>
          </a:xfrm>
          <a:prstGeom prst="rect">
            <a:avLst/>
          </a:prstGeom>
          <a:noFill/>
          <a:ln w="38100" algn="ctr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4702175" y="2419350"/>
            <a:ext cx="955675" cy="403225"/>
          </a:xfrm>
          <a:prstGeom prst="wedgeRoundRectCallout">
            <a:avLst>
              <a:gd name="adj1" fmla="val 63921"/>
              <a:gd name="adj2" fmla="val 142708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/>
              <a:t>Poor Cooling Efficiency-</a:t>
            </a: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7683500" y="2571750"/>
            <a:ext cx="1252538" cy="250825"/>
          </a:xfrm>
          <a:prstGeom prst="wedgeRoundRectCallout">
            <a:avLst>
              <a:gd name="adj1" fmla="val -54727"/>
              <a:gd name="adj2" fmla="val 174824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/>
              <a:t>High Lighting Load</a:t>
            </a: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4702175" y="3579813"/>
            <a:ext cx="955675" cy="582612"/>
          </a:xfrm>
          <a:prstGeom prst="wedgeRoundRectCallout">
            <a:avLst>
              <a:gd name="adj1" fmla="val 135282"/>
              <a:gd name="adj2" fmla="val 71991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/>
              <a:t>Simultaneous Heating &amp; Cooling</a:t>
            </a: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4702175" y="5200650"/>
            <a:ext cx="955675" cy="473075"/>
          </a:xfrm>
          <a:prstGeom prst="wedgeRoundRectCallout">
            <a:avLst>
              <a:gd name="adj1" fmla="val 140917"/>
              <a:gd name="adj2" fmla="val -138361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/>
              <a:t>Large Data Center</a:t>
            </a:r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7980363" y="5353050"/>
            <a:ext cx="955675" cy="320675"/>
          </a:xfrm>
          <a:prstGeom prst="wedgeRoundRectCallout">
            <a:avLst>
              <a:gd name="adj1" fmla="val -24343"/>
              <a:gd name="adj2" fmla="val -249139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/>
              <a:t>24 Hour A/C-</a:t>
            </a: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397625" y="5353050"/>
            <a:ext cx="954088" cy="473075"/>
          </a:xfrm>
          <a:prstGeom prst="wedgeRoundRectCallout">
            <a:avLst>
              <a:gd name="adj1" fmla="val 59227"/>
              <a:gd name="adj2" fmla="val -244486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/>
              <a:t>Economizers Not Working</a:t>
            </a:r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196013" y="2419350"/>
            <a:ext cx="1155700" cy="354013"/>
          </a:xfrm>
          <a:prstGeom prst="wedgeRoundRectCallout">
            <a:avLst>
              <a:gd name="adj1" fmla="val -13435"/>
              <a:gd name="adj2" fmla="val 167778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en-US" sz="800"/>
              <a:t>Equipment Sequencing Issues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r="43613"/>
          <a:stretch/>
        </p:blipFill>
        <p:spPr bwMode="auto">
          <a:xfrm>
            <a:off x="685801" y="2159517"/>
            <a:ext cx="2920999" cy="440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95244" y="1542890"/>
            <a:ext cx="82360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670" algn="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dirty="0" smtClean="0">
                <a:latin typeface="Trebuchet MS" pitchFamily="34" charset="0"/>
              </a:rPr>
              <a:t>FirstFuel uses utility data to produce building energy insight</a:t>
            </a:r>
            <a:endParaRPr lang="en-US" sz="2200" dirty="0">
              <a:latin typeface="Trebuchet MS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759200" y="3579813"/>
            <a:ext cx="660400" cy="7797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0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668214" y="23446"/>
            <a:ext cx="8229600" cy="1167423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dirty="0" smtClean="0"/>
              <a:t>What Can Analytics Do?</a:t>
            </a:r>
            <a:br>
              <a:rPr lang="en-US" dirty="0" smtClean="0"/>
            </a:br>
            <a:r>
              <a:rPr lang="en-US" b="1" dirty="0" smtClean="0">
                <a:effectLst/>
              </a:rPr>
              <a:t>Segmented </a:t>
            </a:r>
            <a:r>
              <a:rPr lang="en-US" b="1" dirty="0" smtClean="0">
                <a:effectLst/>
              </a:rPr>
              <a:t>Commercial Engagement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108109" y="1504623"/>
            <a:ext cx="4842527" cy="3635702"/>
            <a:chOff x="1795" y="240"/>
            <a:chExt cx="3087" cy="2669"/>
          </a:xfrm>
          <a:scene3d>
            <a:camera prst="orthographicFront"/>
            <a:lightRig rig="twoPt" dir="t"/>
          </a:scene3d>
        </p:grpSpPr>
        <p:sp>
          <p:nvSpPr>
            <p:cNvPr id="8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p3d prstMaterial="dkEdge">
              <a:bevelT prst="angle"/>
            </a:sp3d>
          </p:spPr>
          <p:txBody>
            <a:bodyPr/>
            <a:lstStyle/>
            <a:p>
              <a:pPr algn="ctr">
                <a:defRPr/>
              </a:pPr>
              <a:r>
                <a:rPr lang="en-US" sz="1400" dirty="0"/>
                <a:t>Largest</a:t>
              </a:r>
            </a:p>
            <a:p>
              <a:pPr algn="ctr">
                <a:defRPr/>
              </a:pPr>
              <a:r>
                <a:rPr lang="en-US" sz="1200" dirty="0"/>
                <a:t>(2MW+)</a:t>
              </a:r>
            </a:p>
          </p:txBody>
        </p:sp>
        <p:sp>
          <p:nvSpPr>
            <p:cNvPr id="9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p3d prstMaterial="dkEdge">
              <a:bevelT prst="angle"/>
            </a:sp3d>
          </p:spPr>
          <p:txBody>
            <a:bodyPr/>
            <a:lstStyle/>
            <a:p>
              <a:pPr algn="ctr">
                <a:defRPr/>
              </a:pPr>
              <a:endParaRPr lang="en-US" sz="1600" dirty="0"/>
            </a:p>
            <a:p>
              <a:pPr algn="ctr">
                <a:defRPr/>
              </a:pPr>
              <a:r>
                <a:rPr lang="en-US" sz="1600" dirty="0"/>
                <a:t>Medium &amp; Large Business</a:t>
              </a:r>
            </a:p>
            <a:p>
              <a:pPr algn="ctr">
                <a:defRPr/>
              </a:pPr>
              <a:r>
                <a:rPr lang="en-US" sz="1400" dirty="0"/>
                <a:t>(100kW - 2MW)</a:t>
              </a:r>
            </a:p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0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p3d prstMaterial="dkEdge">
              <a:bevelT prst="angle"/>
            </a:sp3d>
          </p:spPr>
          <p:txBody>
            <a:bodyPr/>
            <a:lstStyle/>
            <a:p>
              <a:pPr algn="ctr">
                <a:defRPr/>
              </a:pPr>
              <a:endParaRPr lang="en-US" sz="1600" dirty="0"/>
            </a:p>
            <a:p>
              <a:pPr algn="ctr">
                <a:defRPr/>
              </a:pPr>
              <a:r>
                <a:rPr lang="en-US" sz="1600" dirty="0"/>
                <a:t>Small Business </a:t>
              </a:r>
            </a:p>
            <a:p>
              <a:pPr algn="ctr">
                <a:defRPr/>
              </a:pPr>
              <a:r>
                <a:rPr lang="en-US" sz="1400" dirty="0"/>
                <a:t>(&lt;100 kW)</a:t>
              </a:r>
              <a:endParaRPr lang="en-US" sz="1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75394" y="1785938"/>
            <a:ext cx="16301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Portfolio Wide</a:t>
            </a:r>
          </a:p>
          <a:p>
            <a:pPr algn="ctr" defTabSz="914400"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Energy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1500" y="4241800"/>
            <a:ext cx="2070375" cy="9618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Comparative Energy</a:t>
            </a:r>
          </a:p>
          <a:p>
            <a:pPr algn="ctr" defTabSz="914400"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Benchmarking</a:t>
            </a:r>
          </a:p>
          <a:p>
            <a:pPr algn="ctr" defTabSz="914400">
              <a:spcBef>
                <a:spcPts val="300"/>
              </a:spcBef>
              <a:defRPr/>
            </a:pPr>
            <a:r>
              <a:rPr lang="en-US" sz="1800" b="0" dirty="0">
                <a:solidFill>
                  <a:prstClr val="black"/>
                </a:solidFill>
                <a:cs typeface="Calibri" pitchFamily="34" charset="0"/>
              </a:rPr>
              <a:t>(Tier 1)</a:t>
            </a:r>
            <a:endParaRPr lang="en-US" sz="1800" b="0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4111" y="2932113"/>
            <a:ext cx="1953227" cy="9618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Remote Building </a:t>
            </a:r>
          </a:p>
          <a:p>
            <a:pPr algn="ctr" defTabSz="914400"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Assessments (RBA)</a:t>
            </a:r>
          </a:p>
          <a:p>
            <a:pPr algn="ctr" defTabSz="914400">
              <a:spcBef>
                <a:spcPts val="300"/>
              </a:spcBef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(Tier 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6792" y="1785938"/>
            <a:ext cx="15124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Large Account</a:t>
            </a:r>
          </a:p>
          <a:p>
            <a:pPr algn="ctr" defTabSz="914400"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Engagement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431" y="4241800"/>
            <a:ext cx="19615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800" b="0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Broad Engagement</a:t>
            </a:r>
            <a:endParaRPr lang="en-US" sz="1800" b="0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833" y="2967038"/>
            <a:ext cx="1901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Calibri" pitchFamily="34" charset="0"/>
              </a:rPr>
              <a:t>Deep Engagement</a:t>
            </a:r>
          </a:p>
        </p:txBody>
      </p:sp>
      <p:sp>
        <p:nvSpPr>
          <p:cNvPr id="35850" name="Content Placeholder 1"/>
          <p:cNvSpPr>
            <a:spLocks noGrp="1"/>
          </p:cNvSpPr>
          <p:nvPr/>
        </p:nvSpPr>
        <p:spPr bwMode="auto">
          <a:xfrm>
            <a:off x="701675" y="5461000"/>
            <a:ext cx="7654925" cy="5524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lvl="1" indent="0" algn="ctr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chemeClr val="bg1"/>
                </a:solidFill>
                <a:cs typeface="Calibri" pitchFamily="34" charset="0"/>
              </a:rPr>
              <a:t>Supporting faster, </a:t>
            </a:r>
            <a:r>
              <a:rPr lang="en-US" sz="1800" dirty="0">
                <a:solidFill>
                  <a:schemeClr val="bg1"/>
                </a:solidFill>
                <a:cs typeface="Calibri" pitchFamily="34" charset="0"/>
              </a:rPr>
              <a:t>broader, and </a:t>
            </a:r>
            <a:r>
              <a:rPr lang="en-US" sz="1800" dirty="0" smtClean="0">
                <a:solidFill>
                  <a:schemeClr val="bg1"/>
                </a:solidFill>
                <a:cs typeface="Calibri" pitchFamily="34" charset="0"/>
              </a:rPr>
              <a:t>deeper </a:t>
            </a:r>
            <a:r>
              <a:rPr lang="en-US" sz="1800" dirty="0">
                <a:solidFill>
                  <a:schemeClr val="bg1"/>
                </a:solidFill>
                <a:cs typeface="Calibri" pitchFamily="34" charset="0"/>
              </a:rPr>
              <a:t>efficiency </a:t>
            </a:r>
            <a:r>
              <a:rPr lang="en-US" sz="1800" dirty="0" smtClean="0">
                <a:solidFill>
                  <a:schemeClr val="bg1"/>
                </a:solidFill>
                <a:cs typeface="Calibri" pitchFamily="34" charset="0"/>
              </a:rPr>
              <a:t>savings across all segments</a:t>
            </a:r>
            <a:endParaRPr lang="en-US" sz="1800" b="0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109538" y="87312"/>
            <a:ext cx="8785225" cy="1068387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ffectLst/>
              </a:rPr>
            </a:br>
            <a:r>
              <a:rPr lang="en-US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ffectLst/>
              </a:rPr>
            </a:br>
            <a:r>
              <a:rPr lang="en-US" sz="2800" b="1" dirty="0" smtClean="0">
                <a:effectLst/>
              </a:rPr>
              <a:t>FirstFuel:  </a:t>
            </a:r>
            <a:r>
              <a:rPr lang="en-US" sz="2800" b="1" dirty="0" smtClean="0">
                <a:effectLst/>
              </a:rPr>
              <a:t>Broad Engagement</a:t>
            </a:r>
            <a:br>
              <a:rPr lang="en-US" sz="2800" b="1" dirty="0" smtClean="0">
                <a:effectLst/>
              </a:rPr>
            </a:br>
            <a:r>
              <a:rPr lang="en-US" sz="2200" b="0" dirty="0" smtClean="0">
                <a:solidFill>
                  <a:schemeClr val="tx1"/>
                </a:solidFill>
                <a:effectLst/>
              </a:rPr>
              <a:t>Use Commercial Customer Insights to Drive Program Participation, EE Goals</a:t>
            </a:r>
            <a:endParaRPr lang="en-US" sz="22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4905649" y="4627917"/>
            <a:ext cx="3989114" cy="150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8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8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8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cs typeface="+mn-cs"/>
              </a:defRPr>
            </a:lvl9pPr>
          </a:lstStyle>
          <a:p>
            <a:pPr marL="173037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Intelligent Benchmarking  Against Historical and Peer Usage, Demand</a:t>
            </a:r>
            <a:endParaRPr lang="en-US" sz="1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73037" lvl="1" indent="-17145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Analytics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into Operations and Weather</a:t>
            </a:r>
            <a:endParaRPr lang="en-US" sz="1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73037" lvl="1" indent="-17145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Connects customized insights directly to utility programs: Efficiency, Demand, others</a:t>
            </a:r>
          </a:p>
          <a:p>
            <a:pPr marL="173037" lvl="1" indent="-17145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 every commercial customer</a:t>
            </a:r>
            <a:endParaRPr lang="en-US" sz="1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r="1536"/>
          <a:stretch/>
        </p:blipFill>
        <p:spPr bwMode="auto">
          <a:xfrm>
            <a:off x="4900890" y="1357450"/>
            <a:ext cx="4243110" cy="305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r="1356"/>
          <a:stretch/>
        </p:blipFill>
        <p:spPr bwMode="auto">
          <a:xfrm>
            <a:off x="393700" y="1357450"/>
            <a:ext cx="4039513" cy="290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r="1464"/>
          <a:stretch/>
        </p:blipFill>
        <p:spPr bwMode="auto">
          <a:xfrm>
            <a:off x="943051" y="4218285"/>
            <a:ext cx="3643695" cy="26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8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</p:nvPr>
        </p:nvSpPr>
        <p:spPr bwMode="auto">
          <a:xfrm>
            <a:off x="38100" y="-41276"/>
            <a:ext cx="8863013" cy="1184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ffectLst/>
              </a:rPr>
            </a:br>
            <a:r>
              <a:rPr lang="en-US" sz="2800" b="1" dirty="0" smtClean="0">
                <a:effectLst/>
              </a:rPr>
              <a:t>FirstFuel:  </a:t>
            </a:r>
            <a:r>
              <a:rPr lang="en-US" sz="2800" b="1" dirty="0" smtClean="0">
                <a:effectLst/>
              </a:rPr>
              <a:t>Deep Engagement</a:t>
            </a:r>
            <a:r>
              <a:rPr lang="en-US" sz="2800" b="1" dirty="0" smtClean="0">
                <a:solidFill>
                  <a:srgbClr val="00B050"/>
                </a:solidFill>
                <a:effectLst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effectLst/>
              </a:rPr>
            </a:br>
            <a:r>
              <a:rPr lang="en-US" sz="28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200" b="0" dirty="0" smtClean="0">
                <a:solidFill>
                  <a:schemeClr val="tx1"/>
                </a:solidFill>
                <a:effectLst/>
              </a:rPr>
              <a:t>Patented Interval Data Analytics Create Remote, Audit Quality Information</a:t>
            </a:r>
            <a:endParaRPr lang="en-US" sz="22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543925" y="6432550"/>
            <a:ext cx="561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5CE684-679E-4BDD-85F3-D92C238140D6}" type="slidenum">
              <a:rPr lang="en-US" smtClean="0">
                <a:solidFill>
                  <a:srgbClr val="595959"/>
                </a:solidFill>
              </a:rPr>
              <a:pPr/>
              <a:t>6</a:t>
            </a:fld>
            <a:endParaRPr lang="en-US" smtClean="0">
              <a:solidFill>
                <a:srgbClr val="595959"/>
              </a:solidFill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12709"/>
          <a:stretch>
            <a:fillRect/>
          </a:stretch>
        </p:blipFill>
        <p:spPr bwMode="auto">
          <a:xfrm>
            <a:off x="5619749" y="3619499"/>
            <a:ext cx="3413125" cy="2474913"/>
          </a:xfrm>
          <a:prstGeom prst="rect">
            <a:avLst/>
          </a:prstGeom>
          <a:ln>
            <a:noFill/>
          </a:ln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21365" r="15012" b="18748"/>
          <a:stretch>
            <a:fillRect/>
          </a:stretch>
        </p:blipFill>
        <p:spPr bwMode="auto">
          <a:xfrm>
            <a:off x="197455" y="4295774"/>
            <a:ext cx="3413125" cy="1798638"/>
          </a:xfrm>
          <a:prstGeom prst="rect">
            <a:avLst/>
          </a:prstGeom>
          <a:ln>
            <a:noFill/>
          </a:ln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12"/>
          <p:cNvSpPr txBox="1">
            <a:spLocks noChangeArrowheads="1"/>
          </p:cNvSpPr>
          <p:nvPr/>
        </p:nvSpPr>
        <p:spPr bwMode="auto">
          <a:xfrm>
            <a:off x="3895724" y="1666875"/>
            <a:ext cx="1579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/>
              <a:t>Whole Building Savings Analysis</a:t>
            </a:r>
          </a:p>
        </p:txBody>
      </p:sp>
      <p:sp>
        <p:nvSpPr>
          <p:cNvPr id="37896" name="TextBox 13"/>
          <p:cNvSpPr txBox="1">
            <a:spLocks noChangeArrowheads="1"/>
          </p:cNvSpPr>
          <p:nvPr/>
        </p:nvSpPr>
        <p:spPr bwMode="auto">
          <a:xfrm>
            <a:off x="3830637" y="2522384"/>
            <a:ext cx="147796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b="0" dirty="0"/>
              <a:t>End Use </a:t>
            </a:r>
            <a:r>
              <a:rPr lang="en-US" sz="1600" b="0" dirty="0" smtClean="0"/>
              <a:t>Benchmarking</a:t>
            </a:r>
            <a:endParaRPr lang="en-US" sz="1600" b="0" dirty="0"/>
          </a:p>
        </p:txBody>
      </p:sp>
      <p:sp>
        <p:nvSpPr>
          <p:cNvPr id="37897" name="TextBox 14"/>
          <p:cNvSpPr txBox="1">
            <a:spLocks noChangeArrowheads="1"/>
          </p:cNvSpPr>
          <p:nvPr/>
        </p:nvSpPr>
        <p:spPr bwMode="auto">
          <a:xfrm>
            <a:off x="3800474" y="3619499"/>
            <a:ext cx="1508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b="0" dirty="0"/>
              <a:t>Customized Operational &amp; Retrofit Measures</a:t>
            </a:r>
          </a:p>
        </p:txBody>
      </p:sp>
      <p:sp>
        <p:nvSpPr>
          <p:cNvPr id="37898" name="TextBox 15"/>
          <p:cNvSpPr txBox="1">
            <a:spLocks noChangeArrowheads="1"/>
          </p:cNvSpPr>
          <p:nvPr/>
        </p:nvSpPr>
        <p:spPr bwMode="auto">
          <a:xfrm>
            <a:off x="3895724" y="5106578"/>
            <a:ext cx="1617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/>
              <a:t>Portfolio-Wide Investment Prioritization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20611" r="15666" b="13021"/>
          <a:stretch/>
        </p:blipFill>
        <p:spPr bwMode="auto">
          <a:xfrm>
            <a:off x="5619749" y="1447840"/>
            <a:ext cx="3413125" cy="1866514"/>
          </a:xfrm>
          <a:prstGeom prst="rect">
            <a:avLst/>
          </a:prstGeom>
          <a:ln>
            <a:noFill/>
          </a:ln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0" y="1525587"/>
            <a:ext cx="3413125" cy="2619722"/>
          </a:xfrm>
          <a:prstGeom prst="rect">
            <a:avLst/>
          </a:prstGeom>
          <a:ln>
            <a:noFill/>
          </a:ln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Isosceles Triangle 2"/>
          <p:cNvSpPr/>
          <p:nvPr/>
        </p:nvSpPr>
        <p:spPr bwMode="auto">
          <a:xfrm rot="16200000">
            <a:off x="3686174" y="1796107"/>
            <a:ext cx="215900" cy="203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80" charset="-128"/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 rot="5400000" flipH="1">
            <a:off x="5357812" y="2698597"/>
            <a:ext cx="215900" cy="203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80" charset="-128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 flipH="1">
            <a:off x="5357812" y="3803497"/>
            <a:ext cx="215900" cy="203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80" charset="-128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16200000">
            <a:off x="3667124" y="5328145"/>
            <a:ext cx="215900" cy="203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9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725" y="3098800"/>
            <a:ext cx="5565775" cy="34833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Independent Technical </a:t>
            </a:r>
            <a:r>
              <a:rPr lang="en-US" dirty="0" smtClean="0"/>
              <a:t>Validation</a:t>
            </a:r>
            <a:br>
              <a:rPr lang="en-US" dirty="0" smtClean="0"/>
            </a:br>
            <a:r>
              <a:rPr lang="en-US" sz="2200" b="0" dirty="0" err="1" smtClean="0">
                <a:solidFill>
                  <a:schemeClr val="tx1"/>
                </a:solidFill>
              </a:rPr>
              <a:t>Fraunhofer</a:t>
            </a:r>
            <a:r>
              <a:rPr lang="en-US" sz="2200" b="0" dirty="0" smtClean="0">
                <a:solidFill>
                  <a:schemeClr val="tx1"/>
                </a:solidFill>
              </a:rPr>
              <a:t>/US </a:t>
            </a:r>
            <a:r>
              <a:rPr lang="en-US" sz="2200" b="0" dirty="0" err="1" smtClean="0">
                <a:solidFill>
                  <a:schemeClr val="tx1"/>
                </a:solidFill>
              </a:rPr>
              <a:t>Dept</a:t>
            </a:r>
            <a:r>
              <a:rPr lang="en-US" sz="2200" b="0" dirty="0" smtClean="0">
                <a:solidFill>
                  <a:schemeClr val="tx1"/>
                </a:solidFill>
              </a:rPr>
              <a:t> of Energy Study</a:t>
            </a:r>
            <a:endParaRPr lang="en-US" sz="22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6C255D98-CB6D-4796-BA4A-3504BAC74D44}" type="slidenum">
              <a:rPr lang="en-US" smtClean="0">
                <a:ea typeface="+mn-ea"/>
              </a:rPr>
              <a:pPr defTabSz="914400">
                <a:defRPr/>
              </a:pPr>
              <a:t>7</a:t>
            </a:fld>
            <a:endParaRPr lang="en-US" dirty="0">
              <a:ea typeface="+mn-ea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422400"/>
            <a:ext cx="1725612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422400"/>
            <a:ext cx="3670300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5486400" y="1493838"/>
            <a:ext cx="353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“As demonstrated in this study, the remote disaggregation technique developed by FirstFuel has the potential to  be a valuable engine for large scale benchmarking of buildings and to identify energy-saving opportunities without on-site audits.”</a:t>
            </a:r>
          </a:p>
        </p:txBody>
      </p:sp>
    </p:spTree>
    <p:extLst>
      <p:ext uri="{BB962C8B-B14F-4D97-AF65-F5344CB8AC3E}">
        <p14:creationId xmlns:p14="http://schemas.microsoft.com/office/powerpoint/2010/main" val="8233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6" y="762000"/>
            <a:ext cx="8645524" cy="381000"/>
          </a:xfrm>
        </p:spPr>
        <p:txBody>
          <a:bodyPr/>
          <a:lstStyle/>
          <a:p>
            <a:r>
              <a:rPr lang="en-US" dirty="0" smtClean="0"/>
              <a:t>Sample Pilot Results: Engaged Customers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108584"/>
              </p:ext>
            </p:extLst>
          </p:nvPr>
        </p:nvGraphicFramePr>
        <p:xfrm>
          <a:off x="269876" y="1524000"/>
          <a:ext cx="8535458" cy="460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FirstFuel Software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02B79-0454-4804-A0D9-F7021EE6A6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803401" y="1453356"/>
            <a:ext cx="7001934" cy="186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cs typeface="+mn-cs"/>
              </a:defRPr>
            </a:lvl9pPr>
          </a:lstStyle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6-8x Improvement in EE sales cycles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End-customers engaged from Day 1, immediate operational actions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~15- 20% portfolio savings identified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50/50 split between operational/retrofit ECMs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064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stFuel-PPT2010Template-110921">
  <a:themeElements>
    <a:clrScheme name="2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99CC00"/>
      </a:folHlink>
    </a:clrScheme>
    <a:fontScheme name="2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-8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2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99CC00"/>
      </a:folHlink>
    </a:clrScheme>
    <a:fontScheme name="2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99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3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100" dirty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500</Words>
  <Application>Microsoft Office PowerPoint</Application>
  <PresentationFormat>On-screen Show (4:3)</PresentationFormat>
  <Paragraphs>87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FirstFuel-PPT2010Template-110921</vt:lpstr>
      <vt:lpstr>3_Default Design</vt:lpstr>
      <vt:lpstr>PowerPoint Presentation</vt:lpstr>
      <vt:lpstr>Commercial Building Energy Information Gap</vt:lpstr>
      <vt:lpstr>Interval Data + Advanced Data Analytics:  A Scalable Bridge for the Information Gap</vt:lpstr>
      <vt:lpstr> What Can Analytics Do? Segmented Commercial Engagement</vt:lpstr>
      <vt:lpstr>  FirstFuel:  Broad Engagement Use Commercial Customer Insights to Drive Program Participation, EE Goals</vt:lpstr>
      <vt:lpstr> FirstFuel:  Deep Engagement  Patented Interval Data Analytics Create Remote, Audit Quality Information</vt:lpstr>
      <vt:lpstr>Independent Technical Validation Fraunhofer/US Dept of Energy Study</vt:lpstr>
      <vt:lpstr>Sample Pilot Results: Engaged Customers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Cara Giudice</dc:creator>
  <cp:lastModifiedBy>Indy</cp:lastModifiedBy>
  <cp:revision>80</cp:revision>
  <cp:lastPrinted>1601-01-01T00:00:00Z</cp:lastPrinted>
  <dcterms:created xsi:type="dcterms:W3CDTF">2012-04-09T18:05:10Z</dcterms:created>
  <dcterms:modified xsi:type="dcterms:W3CDTF">2012-07-10T04:56:25Z</dcterms:modified>
</cp:coreProperties>
</file>