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2" r:id="rId2"/>
    <p:sldMasterId id="2147483785" r:id="rId3"/>
    <p:sldMasterId id="2147483798" r:id="rId4"/>
    <p:sldMasterId id="2147483810" r:id="rId5"/>
    <p:sldMasterId id="2147483824" r:id="rId6"/>
    <p:sldMasterId id="2147483839" r:id="rId7"/>
    <p:sldMasterId id="2147483851" r:id="rId8"/>
  </p:sldMasterIdLst>
  <p:notesMasterIdLst>
    <p:notesMasterId r:id="rId16"/>
  </p:notesMasterIdLst>
  <p:handoutMasterIdLst>
    <p:handoutMasterId r:id="rId17"/>
  </p:handoutMasterIdLst>
  <p:sldIdLst>
    <p:sldId id="267" r:id="rId9"/>
    <p:sldId id="272" r:id="rId10"/>
    <p:sldId id="280" r:id="rId11"/>
    <p:sldId id="269" r:id="rId12"/>
    <p:sldId id="285" r:id="rId13"/>
    <p:sldId id="287" r:id="rId14"/>
    <p:sldId id="26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D4D4D"/>
    <a:srgbClr val="005CB3"/>
    <a:srgbClr val="5F5F5F"/>
    <a:srgbClr val="0066CC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92540" autoAdjust="0"/>
  </p:normalViewPr>
  <p:slideViewPr>
    <p:cSldViewPr>
      <p:cViewPr>
        <p:scale>
          <a:sx n="80" d="100"/>
          <a:sy n="80" d="100"/>
        </p:scale>
        <p:origin x="-76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22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233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233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233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2330" eaLnBrk="1" hangingPunct="1">
              <a:defRPr sz="1300"/>
            </a:lvl1pPr>
          </a:lstStyle>
          <a:p>
            <a:pPr>
              <a:defRPr/>
            </a:pPr>
            <a:fld id="{1E870F94-9C57-4AAF-91F2-1729C95124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6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233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292" y="0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233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3" y="4416663"/>
            <a:ext cx="5608954" cy="41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233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292" y="8830153"/>
            <a:ext cx="3037523" cy="46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2330" eaLnBrk="1" hangingPunct="1">
              <a:defRPr sz="1300"/>
            </a:lvl1pPr>
          </a:lstStyle>
          <a:p>
            <a:pPr>
              <a:defRPr/>
            </a:pPr>
            <a:fld id="{62899D19-E3C2-4134-9372-931D59441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75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430">
              <a:defRPr>
                <a:solidFill>
                  <a:schemeClr val="tx1"/>
                </a:solidFill>
                <a:latin typeface="Arial" charset="0"/>
              </a:defRPr>
            </a:lvl1pPr>
            <a:lvl2pPr marL="749924" indent="-288432" defTabSz="953430">
              <a:defRPr>
                <a:solidFill>
                  <a:schemeClr val="tx1"/>
                </a:solidFill>
                <a:latin typeface="Arial" charset="0"/>
              </a:defRPr>
            </a:lvl2pPr>
            <a:lvl3pPr marL="1153730" indent="-230746" defTabSz="953430">
              <a:defRPr>
                <a:solidFill>
                  <a:schemeClr val="tx1"/>
                </a:solidFill>
                <a:latin typeface="Arial" charset="0"/>
              </a:defRPr>
            </a:lvl3pPr>
            <a:lvl4pPr marL="1615221" indent="-230746" defTabSz="953430">
              <a:defRPr>
                <a:solidFill>
                  <a:schemeClr val="tx1"/>
                </a:solidFill>
                <a:latin typeface="Arial" charset="0"/>
              </a:defRPr>
            </a:lvl4pPr>
            <a:lvl5pPr marL="2076713" indent="-230746" defTabSz="953430">
              <a:defRPr>
                <a:solidFill>
                  <a:schemeClr val="tx1"/>
                </a:solidFill>
                <a:latin typeface="Arial" charset="0"/>
              </a:defRPr>
            </a:lvl5pPr>
            <a:lvl6pPr marL="2538205" indent="-230746" defTabSz="953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697" indent="-230746" defTabSz="953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1189" indent="-230746" defTabSz="953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681" indent="-230746" defTabSz="953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ACEEE Summer Study August 2008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430">
              <a:defRPr>
                <a:solidFill>
                  <a:schemeClr val="tx1"/>
                </a:solidFill>
                <a:latin typeface="Arial" charset="0"/>
              </a:defRPr>
            </a:lvl1pPr>
            <a:lvl2pPr marL="749924" indent="-288432" defTabSz="953430">
              <a:defRPr>
                <a:solidFill>
                  <a:schemeClr val="tx1"/>
                </a:solidFill>
                <a:latin typeface="Arial" charset="0"/>
              </a:defRPr>
            </a:lvl2pPr>
            <a:lvl3pPr marL="1153730" indent="-230746" defTabSz="953430">
              <a:defRPr>
                <a:solidFill>
                  <a:schemeClr val="tx1"/>
                </a:solidFill>
                <a:latin typeface="Arial" charset="0"/>
              </a:defRPr>
            </a:lvl3pPr>
            <a:lvl4pPr marL="1615221" indent="-230746" defTabSz="953430">
              <a:defRPr>
                <a:solidFill>
                  <a:schemeClr val="tx1"/>
                </a:solidFill>
                <a:latin typeface="Arial" charset="0"/>
              </a:defRPr>
            </a:lvl4pPr>
            <a:lvl5pPr marL="2076713" indent="-230746" defTabSz="953430">
              <a:defRPr>
                <a:solidFill>
                  <a:schemeClr val="tx1"/>
                </a:solidFill>
                <a:latin typeface="Arial" charset="0"/>
              </a:defRPr>
            </a:lvl5pPr>
            <a:lvl6pPr marL="2538205" indent="-230746" defTabSz="953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697" indent="-230746" defTabSz="953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1189" indent="-230746" defTabSz="953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681" indent="-230746" defTabSz="9534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08D9A3-05B5-4325-AA4E-44EBF0623A6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50913"/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A003F65D-DB90-45E0-B8A8-5B8F968CE4BD}" type="slidenum">
              <a:rPr lang="en-US" smtClean="0">
                <a:solidFill>
                  <a:prstClr val="black"/>
                </a:solidFill>
              </a:rPr>
              <a:pPr defTabSz="950913"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458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2688" y="698500"/>
            <a:ext cx="4645025" cy="3484563"/>
          </a:xfrm>
          <a:ln/>
        </p:spPr>
      </p:sp>
      <p:sp>
        <p:nvSpPr>
          <p:cNvPr id="24581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lIns="93172" tIns="46587" rIns="93172" bIns="46587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4582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7" rIns="93172" bIns="46587" anchor="b"/>
          <a:lstStyle/>
          <a:p>
            <a:pPr algn="r" defTabSz="930275" eaLnBrk="1" hangingPunct="1"/>
            <a:fld id="{E2722EBE-B6A7-459D-BC8A-98C29145DBAB}" type="slidenum">
              <a:rPr lang="en-US" sz="1200">
                <a:solidFill>
                  <a:prstClr val="black"/>
                </a:solidFill>
              </a:rPr>
              <a:pPr algn="r" defTabSz="930275" eaLnBrk="1" hangingPunct="1"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E2AEC-B0D6-4A0C-9314-0D8887BA48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899D19-E3C2-4134-9372-931D594415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8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330">
              <a:defRPr>
                <a:solidFill>
                  <a:schemeClr val="tx1"/>
                </a:solidFill>
                <a:latin typeface="Arial" charset="0"/>
              </a:defRPr>
            </a:lvl1pPr>
            <a:lvl2pPr marL="742058" indent="-285407" defTabSz="932330">
              <a:defRPr>
                <a:solidFill>
                  <a:schemeClr val="tx1"/>
                </a:solidFill>
                <a:latin typeface="Arial" charset="0"/>
              </a:defRPr>
            </a:lvl2pPr>
            <a:lvl3pPr marL="1141628" indent="-228326" defTabSz="932330">
              <a:defRPr>
                <a:solidFill>
                  <a:schemeClr val="tx1"/>
                </a:solidFill>
                <a:latin typeface="Arial" charset="0"/>
              </a:defRPr>
            </a:lvl3pPr>
            <a:lvl4pPr marL="1598280" indent="-228326" defTabSz="932330">
              <a:defRPr>
                <a:solidFill>
                  <a:schemeClr val="tx1"/>
                </a:solidFill>
                <a:latin typeface="Arial" charset="0"/>
              </a:defRPr>
            </a:lvl4pPr>
            <a:lvl5pPr marL="2054931" indent="-228326" defTabSz="932330">
              <a:defRPr>
                <a:solidFill>
                  <a:schemeClr val="tx1"/>
                </a:solidFill>
                <a:latin typeface="Arial" charset="0"/>
              </a:defRPr>
            </a:lvl5pPr>
            <a:lvl6pPr marL="2511582" indent="-228326" defTabSz="932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234" indent="-228326" defTabSz="932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4885" indent="-228326" defTabSz="932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1537" indent="-228326" defTabSz="932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0DD117-448C-40D2-908E-E08EEE630E20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1200"/>
            <a:chExt cx="5760" cy="0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Line 38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43" descr="ENELOGO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181600"/>
            <a:ext cx="20939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86600" cy="19812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518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512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6ADEB-4F87-4DCF-923E-FE1CD1B72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156D-C5E9-4CE8-B847-C7DCC35635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2667000"/>
            <a:ext cx="9144000" cy="0"/>
            <a:chOff x="0" y="2667000"/>
            <a:chExt cx="9144000" cy="0"/>
          </a:xfrm>
        </p:grpSpPr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2667000"/>
              <a:ext cx="9144000" cy="0"/>
            </a:xfrm>
            <a:prstGeom prst="line">
              <a:avLst/>
            </a:prstGeom>
            <a:noFill/>
            <a:ln w="279400">
              <a:solidFill>
                <a:srgbClr val="65B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17"/>
            <p:cNvSpPr>
              <a:spLocks noChangeShapeType="1"/>
            </p:cNvSpPr>
            <p:nvPr userDrawn="1"/>
          </p:nvSpPr>
          <p:spPr bwMode="auto">
            <a:xfrm>
              <a:off x="0" y="2667000"/>
              <a:ext cx="914400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12" descr="ENE logo final mediu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86600" cy="19812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819400"/>
            <a:ext cx="5181600" cy="3352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47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4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5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412760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229731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3707455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135416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3111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610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201205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2727084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2321873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148329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0" y="2667000"/>
            <a:ext cx="9144000" cy="0"/>
            <a:chOff x="0" y="2667000"/>
            <a:chExt cx="9144000" cy="0"/>
          </a:xfrm>
        </p:grpSpPr>
        <p:sp>
          <p:nvSpPr>
            <p:cNvPr id="5" name="Line 18"/>
            <p:cNvSpPr>
              <a:spLocks noChangeShapeType="1"/>
            </p:cNvSpPr>
            <p:nvPr userDrawn="1"/>
          </p:nvSpPr>
          <p:spPr bwMode="auto">
            <a:xfrm>
              <a:off x="0" y="2667000"/>
              <a:ext cx="9144000" cy="0"/>
            </a:xfrm>
            <a:prstGeom prst="line">
              <a:avLst/>
            </a:prstGeom>
            <a:noFill/>
            <a:ln w="279400">
              <a:solidFill>
                <a:srgbClr val="65B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6" name="Line 17"/>
            <p:cNvSpPr>
              <a:spLocks noChangeShapeType="1"/>
            </p:cNvSpPr>
            <p:nvPr userDrawn="1"/>
          </p:nvSpPr>
          <p:spPr bwMode="auto">
            <a:xfrm>
              <a:off x="0" y="2667000"/>
              <a:ext cx="914400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12" descr="ENE logo final medium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096000"/>
            <a:ext cx="1371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86600" cy="19812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819400"/>
            <a:ext cx="5181600" cy="3352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594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92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876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1447636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35007305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264199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F54B-E182-48B9-AE72-31791D9FA1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02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31094846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1755130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4289316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921492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186248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ACEEE Conference, 2007, Efficiency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3345658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1200"/>
            <a:chExt cx="5760" cy="0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6" name="Line 38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43" descr="ENELOGO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181600"/>
            <a:ext cx="20939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86600" cy="19812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51816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642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47603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3F9F0-2008-4BEF-B9FE-2ABCC900B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54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B8A18-F256-4617-8698-1EAD830540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6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7BC7-6E69-4B43-94CD-317DCC821F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87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4B91-E8A3-49C9-B82A-1A084D5E0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94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02E3-52F8-4806-87F0-DDBACEE40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330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edit]Boston, MA  March 13, 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2165C-8805-4FE0-A7A6-6B219D58C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58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edit]Boston, MA  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65E8-C769-4916-B738-9DB713BCF3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9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edit]Boston, MA  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DFFE3-60D5-4835-8AD6-2A6CFFD110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024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edit]Boston, MA  March 13,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82A4-E870-4159-AEF7-FBFE2FE9FB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8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Location, Date [go to View, Header and Footer to edit]Boston, MA  March 13,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5E46-BF5D-471F-832B-46F4200E7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91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1200"/>
            <a:chExt cx="5760" cy="0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38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43" descr="ENE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5857875"/>
            <a:ext cx="1190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86600" cy="19812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5181600" cy="3352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988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181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0143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67D1-0DC5-4F2B-A686-9031AA91F4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C0553-54B6-4615-BF3F-7F21F4868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88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C581B-C252-4691-A0CC-8B3686733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40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4F36-4C24-402E-9E3E-6FBFFA2F9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60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96C7-2C2F-4600-B64E-3EF734793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80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42BF-7086-417B-9DDF-390851148E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8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2600-FD57-4C7B-B8C2-0525CA03A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22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0D23-3DED-41A1-8C6F-1043E2106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81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9F83-9E9C-4F50-8085-AE96FF895F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234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E4B0-BAD9-45BA-A93A-7841C4520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89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2514600"/>
            <a:chExt cx="9144000" cy="0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 userDrawn="1"/>
        </p:nvGrpSpPr>
        <p:grpSpPr bwMode="auto">
          <a:xfrm>
            <a:off x="152400" y="2667000"/>
            <a:ext cx="9144000" cy="0"/>
            <a:chOff x="152400" y="2667000"/>
            <a:chExt cx="9144000" cy="0"/>
          </a:xfrm>
        </p:grpSpPr>
        <p:sp>
          <p:nvSpPr>
            <p:cNvPr id="6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705-CB3C-46D0-8F1D-6D35B038B2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083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2514600"/>
            <a:chExt cx="9144000" cy="0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 userDrawn="1"/>
        </p:nvGrpSpPr>
        <p:grpSpPr bwMode="auto">
          <a:xfrm>
            <a:off x="152400" y="2667000"/>
            <a:ext cx="9144000" cy="0"/>
            <a:chOff x="152400" y="2667000"/>
            <a:chExt cx="9144000" cy="0"/>
          </a:xfrm>
        </p:grpSpPr>
        <p:sp>
          <p:nvSpPr>
            <p:cNvPr id="6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489D-6DFB-4B3A-BC4F-FFC86381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D4B82-2D14-41F3-820C-D790755D1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936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1200"/>
            <a:chExt cx="5760" cy="0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Line 38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" name="Picture 43" descr="ENE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5857875"/>
            <a:ext cx="11906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86600" cy="19812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5181600" cy="3352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554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181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July 12,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34471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67D1-0DC5-4F2B-A686-9031AA91F4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44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C581B-C252-4691-A0CC-8B3686733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82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4F36-4C24-402E-9E3E-6FBFFA2F9B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45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96C7-2C2F-4600-B64E-3EF734793F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73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42BF-7086-417B-9DDF-390851148E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84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2600-FD57-4C7B-B8C2-0525CA03A5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30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0D23-3DED-41A1-8C6F-1043E21064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79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9F83-9E9C-4F50-8085-AE96FF895F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34823-41F7-47A3-9AA5-EA18490FF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85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E4B0-BAD9-45BA-A93A-7841C4520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295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2514600"/>
            <a:chExt cx="9144000" cy="0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 userDrawn="1"/>
        </p:nvGrpSpPr>
        <p:grpSpPr bwMode="auto">
          <a:xfrm>
            <a:off x="152400" y="2667000"/>
            <a:ext cx="9144000" cy="0"/>
            <a:chOff x="152400" y="2667000"/>
            <a:chExt cx="9144000" cy="0"/>
          </a:xfrm>
        </p:grpSpPr>
        <p:sp>
          <p:nvSpPr>
            <p:cNvPr id="6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705-CB3C-46D0-8F1D-6D35B038B2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43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2514600"/>
            <a:chExt cx="9144000" cy="0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 userDrawn="1"/>
        </p:nvGrpSpPr>
        <p:grpSpPr bwMode="auto">
          <a:xfrm>
            <a:off x="152400" y="2667000"/>
            <a:ext cx="9144000" cy="0"/>
            <a:chOff x="152400" y="2667000"/>
            <a:chExt cx="9144000" cy="0"/>
          </a:xfrm>
        </p:grpSpPr>
        <p:sp>
          <p:nvSpPr>
            <p:cNvPr id="6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489D-6DFB-4B3A-BC4F-FFC8638198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346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06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089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24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32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696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82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89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81B35-AF99-45C2-A171-E9FBE7D13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228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793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606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33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8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1200"/>
            <a:chExt cx="5760" cy="0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6" name="Line 38"/>
            <p:cNvSpPr>
              <a:spLocks noChangeShapeType="1"/>
            </p:cNvSpPr>
            <p:nvPr userDrawn="1"/>
          </p:nvSpPr>
          <p:spPr bwMode="auto">
            <a:xfrm>
              <a:off x="0" y="1200"/>
              <a:ext cx="576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endParaRPr>
            </a:p>
          </p:txBody>
        </p:sp>
      </p:grpSp>
      <p:pic>
        <p:nvPicPr>
          <p:cNvPr id="7" name="Picture 11" descr="logo final larg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0"/>
            <a:ext cx="23193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086600" cy="19812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76600"/>
            <a:ext cx="5181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1442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C961-D94A-4605-A971-28FBC3AA2D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181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75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37F6-312D-4431-BE99-C26146AEAE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69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64E8-D15E-4012-B732-D90A5B13A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67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9EBC9-8DEA-40C9-BA71-2753CD6794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784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0F90F-D71D-48C8-A2FA-DB8755471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248400"/>
            <a:ext cx="5181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Location, Date [go to View, Header and Footer to edit]Boston, MA  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33400" y="6324600"/>
            <a:ext cx="8229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3889-CD15-4237-A670-9C61952D1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759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85545-13E9-4373-A969-0B45837A8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19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DB620-52EF-4A48-8F0F-A19572B17F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174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338E-48AE-45BC-BECE-162F90DF4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490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28F1C-A93B-41CD-AB17-FF60A3FFB1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142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8BF0-38A8-4FF7-ADE2-884921B3B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 userDrawn="1"/>
        </p:nvGrpSpPr>
        <p:grpSpPr bwMode="auto">
          <a:xfrm>
            <a:off x="0" y="2514600"/>
            <a:ext cx="9144000" cy="0"/>
            <a:chOff x="0" y="2514600"/>
            <a:chExt cx="9144000" cy="0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4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ＭＳ Ｐゴシック" charset="-128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 userDrawn="1"/>
        </p:nvGrpSpPr>
        <p:grpSpPr bwMode="auto">
          <a:xfrm>
            <a:off x="152400" y="2667000"/>
            <a:ext cx="9144000" cy="0"/>
            <a:chOff x="152400" y="2667000"/>
            <a:chExt cx="9144000" cy="0"/>
          </a:xfrm>
        </p:grpSpPr>
        <p:sp>
          <p:nvSpPr>
            <p:cNvPr id="6" name="Line 39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279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Line 38"/>
            <p:cNvSpPr>
              <a:spLocks noChangeShapeType="1"/>
            </p:cNvSpPr>
            <p:nvPr userDrawn="1"/>
          </p:nvSpPr>
          <p:spPr bwMode="auto">
            <a:xfrm>
              <a:off x="0" y="2147483647"/>
              <a:ext cx="6350" cy="0"/>
            </a:xfrm>
            <a:prstGeom prst="line">
              <a:avLst/>
            </a:prstGeom>
            <a:noFill/>
            <a:ln w="1778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0D30-EFE0-49CC-8648-4153D2C761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79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17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77800">
            <a:solidFill>
              <a:srgbClr val="005C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0" name="Picture 23" descr="ENELOGO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172200"/>
            <a:ext cx="119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5C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NESEA Building Energy 09 – RGGI &amp; Regional Programs: Lessons Learned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7"/>
          <p:cNvGrpSpPr>
            <a:grpSpLocks/>
          </p:cNvGrpSpPr>
          <p:nvPr userDrawn="1"/>
        </p:nvGrpSpPr>
        <p:grpSpPr bwMode="auto">
          <a:xfrm>
            <a:off x="0" y="1371600"/>
            <a:ext cx="9144000" cy="0"/>
            <a:chOff x="0" y="1371600"/>
            <a:chExt cx="9144000" cy="0"/>
          </a:xfrm>
        </p:grpSpPr>
        <p:sp>
          <p:nvSpPr>
            <p:cNvPr id="1031" name="Line 18"/>
            <p:cNvSpPr>
              <a:spLocks noChangeShapeType="1"/>
            </p:cNvSpPr>
            <p:nvPr userDrawn="1"/>
          </p:nvSpPr>
          <p:spPr bwMode="auto">
            <a:xfrm>
              <a:off x="0" y="1371600"/>
              <a:ext cx="9144000" cy="0"/>
            </a:xfrm>
            <a:prstGeom prst="line">
              <a:avLst/>
            </a:prstGeom>
            <a:noFill/>
            <a:ln w="279400">
              <a:solidFill>
                <a:srgbClr val="65B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2" name="Line 17"/>
            <p:cNvSpPr>
              <a:spLocks noChangeShapeType="1"/>
            </p:cNvSpPr>
            <p:nvPr userDrawn="1"/>
          </p:nvSpPr>
          <p:spPr bwMode="auto">
            <a:xfrm>
              <a:off x="0" y="1371600"/>
              <a:ext cx="914400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030" name="Picture 8" descr="ENE logo final medium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0"/>
            <a:ext cx="1371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23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5C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NESEA Building Energy 09 – RGGI &amp; Regional Programs: Lessons Learned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7"/>
          <p:cNvGrpSpPr>
            <a:grpSpLocks/>
          </p:cNvGrpSpPr>
          <p:nvPr userDrawn="1"/>
        </p:nvGrpSpPr>
        <p:grpSpPr bwMode="auto">
          <a:xfrm>
            <a:off x="0" y="1371600"/>
            <a:ext cx="9144000" cy="0"/>
            <a:chOff x="0" y="1371600"/>
            <a:chExt cx="9144000" cy="0"/>
          </a:xfrm>
        </p:grpSpPr>
        <p:sp>
          <p:nvSpPr>
            <p:cNvPr id="4114" name="Line 18"/>
            <p:cNvSpPr>
              <a:spLocks noChangeShapeType="1"/>
            </p:cNvSpPr>
            <p:nvPr userDrawn="1"/>
          </p:nvSpPr>
          <p:spPr bwMode="auto">
            <a:xfrm>
              <a:off x="0" y="1371600"/>
              <a:ext cx="9144000" cy="0"/>
            </a:xfrm>
            <a:prstGeom prst="line">
              <a:avLst/>
            </a:prstGeom>
            <a:noFill/>
            <a:ln w="279400">
              <a:solidFill>
                <a:srgbClr val="65B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 userDrawn="1"/>
          </p:nvSpPr>
          <p:spPr bwMode="auto">
            <a:xfrm>
              <a:off x="0" y="1371600"/>
              <a:ext cx="9144000" cy="0"/>
            </a:xfrm>
            <a:prstGeom prst="line">
              <a:avLst/>
            </a:prstGeom>
            <a:noFill/>
            <a:ln w="177800">
              <a:solidFill>
                <a:srgbClr val="005CB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1030" name="Picture 8" descr="ENE logo final medium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6096000"/>
            <a:ext cx="1371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65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79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17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77800">
            <a:solidFill>
              <a:srgbClr val="005C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030" name="Picture 23" descr="ENELOGO_RG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172200"/>
            <a:ext cx="119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03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79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5CB3"/>
                </a:solidFill>
              </a:defRPr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17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77800">
            <a:solidFill>
              <a:srgbClr val="005CB3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23" descr="ENELOGO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0925" y="6172200"/>
            <a:ext cx="1193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3246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2C5849FB-9910-44BE-B601-3EA4D57625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5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79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5CB3"/>
                </a:solidFill>
              </a:defRPr>
            </a:lvl1pPr>
          </a:lstStyle>
          <a:p>
            <a:pPr>
              <a:defRPr/>
            </a:pPr>
            <a:r>
              <a:rPr lang="en-US" dirty="0"/>
              <a:t>Location, Date [go to View, Header and Footer to edit]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17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77800">
            <a:solidFill>
              <a:srgbClr val="005CB3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23" descr="ENELOGO_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00925" y="6172200"/>
            <a:ext cx="1193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3246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2C5849FB-9910-44BE-B601-3EA4D57625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BE80CE0-8122-4077-BC09-260CAC29EA7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7/9/2012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A3E9B7D-3C90-44A1-AFC5-809195C05B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72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8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79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5CB3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Line 17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77800">
            <a:solidFill>
              <a:srgbClr val="005CB3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031" name="Picture 23" descr="ENELOGO_RG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6172200"/>
            <a:ext cx="119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324600"/>
            <a:ext cx="822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charset="-128"/>
              </a:defRPr>
            </a:lvl1pPr>
          </a:lstStyle>
          <a:p>
            <a:pPr eaLnBrk="1" hangingPunct="1">
              <a:defRPr/>
            </a:pPr>
            <a:fld id="{E4E5EB43-8B20-4CB0-801C-2043A0AB4DF2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0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5CB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0000"/>
        </a:spcAft>
        <a:buClr>
          <a:srgbClr val="005CB3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mcdiarmid@env-ne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v-n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0614" y="304800"/>
            <a:ext cx="8114414" cy="19812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Advancing </a:t>
            </a:r>
            <a:r>
              <a:rPr lang="en-US" sz="3200" b="1" dirty="0"/>
              <a:t>Energy Efficiency in </a:t>
            </a:r>
            <a:r>
              <a:rPr lang="en-US" sz="3200" b="1" dirty="0" smtClean="0"/>
              <a:t>Massachusetts and New England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570614" y="29718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05CB3"/>
              </a:buClr>
              <a:buSzPct val="70000"/>
              <a:buFont typeface="Wingdings" pitchFamily="2" charset="2"/>
              <a:buNone/>
              <a:defRPr sz="20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05CB3"/>
              </a:buClr>
              <a:buSzPct val="7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05CB3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05CB3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005CB3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10000"/>
              </a:spcAft>
              <a:buClr>
                <a:srgbClr val="005CB3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10000"/>
              </a:spcAft>
              <a:buClr>
                <a:srgbClr val="005CB3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10000"/>
              </a:spcAft>
              <a:buClr>
                <a:srgbClr val="005CB3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10000"/>
              </a:spcAft>
              <a:buClr>
                <a:srgbClr val="005CB3"/>
              </a:buClr>
              <a:buSzPct val="7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USGO Annual Meeting 2012</a:t>
            </a:r>
            <a:endParaRPr lang="en-US" sz="2400" b="1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July 10, </a:t>
            </a:r>
            <a:r>
              <a:rPr lang="en-US" sz="2400" dirty="0" smtClean="0"/>
              <a:t>2012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Jeremy C. McDiarmid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Massachusetts Director </a:t>
            </a:r>
          </a:p>
        </p:txBody>
      </p:sp>
    </p:spTree>
    <p:extLst>
      <p:ext uri="{BB962C8B-B14F-4D97-AF65-F5344CB8AC3E}">
        <p14:creationId xmlns:p14="http://schemas.microsoft.com/office/powerpoint/2010/main" val="24053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 </a:t>
            </a:r>
            <a:endParaRPr lang="en-US" sz="24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5105400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Environmental policy, research, &amp; advocacy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Rockport, ME / Portland, ME / Boston, MA / Providence, RI / Hartford, CT / Ottawa, ON, Canada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Program areas: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Energy policy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Climate change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Transportation &amp; diesel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Forest practices &amp; land use</a:t>
            </a:r>
          </a:p>
        </p:txBody>
      </p:sp>
      <p:pic>
        <p:nvPicPr>
          <p:cNvPr id="15364" name="Picture 4" descr="NE Eastern Ca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32273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4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686800" cy="944562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charset="-128"/>
              </a:rPr>
              <a:t>Policy Goal: Adopt All Cost Effective Efficiency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781800" cy="502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59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</a:t>
            </a:r>
            <a:r>
              <a:rPr lang="en-US" dirty="0" smtClean="0"/>
              <a:t>Policy Drivers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 as an Energy Resource</a:t>
            </a:r>
            <a:endParaRPr lang="en-US" dirty="0" smtClean="0"/>
          </a:p>
          <a:p>
            <a:pPr lvl="1"/>
            <a:r>
              <a:rPr lang="en-US" dirty="0" smtClean="0"/>
              <a:t>All Cost-Effective </a:t>
            </a:r>
            <a:r>
              <a:rPr lang="en-US" dirty="0" smtClean="0"/>
              <a:t>Efficiency Mandate</a:t>
            </a:r>
            <a:endParaRPr lang="en-US" dirty="0" smtClean="0"/>
          </a:p>
          <a:p>
            <a:r>
              <a:rPr lang="en-US" dirty="0" smtClean="0"/>
              <a:t>Stakeholder </a:t>
            </a:r>
            <a:r>
              <a:rPr lang="en-US" dirty="0" smtClean="0"/>
              <a:t>Council</a:t>
            </a:r>
          </a:p>
          <a:p>
            <a:pPr lvl="1"/>
            <a:r>
              <a:rPr lang="en-US" dirty="0" smtClean="0"/>
              <a:t>Broad Stakeholder Representation</a:t>
            </a:r>
          </a:p>
          <a:p>
            <a:pPr lvl="1"/>
            <a:r>
              <a:rPr lang="en-US" dirty="0" smtClean="0"/>
              <a:t>Expert Consultants</a:t>
            </a:r>
            <a:endParaRPr lang="en-US" dirty="0" smtClean="0"/>
          </a:p>
          <a:p>
            <a:r>
              <a:rPr lang="en-US" dirty="0" smtClean="0"/>
              <a:t>Aligning Utility Economic Interests</a:t>
            </a:r>
            <a:endParaRPr lang="en-US" dirty="0" smtClean="0"/>
          </a:p>
          <a:p>
            <a:pPr lvl="1"/>
            <a:r>
              <a:rPr lang="en-US" dirty="0" smtClean="0"/>
              <a:t>Performance Incentives</a:t>
            </a:r>
          </a:p>
          <a:p>
            <a:pPr lvl="1"/>
            <a:r>
              <a:rPr lang="en-US" dirty="0" smtClean="0"/>
              <a:t>Revenue Decoupling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Outcome: Annual Savings Goals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57999" cy="497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9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b="1" dirty="0" smtClean="0"/>
              <a:t>Jeremy C. McDiarmid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dirty="0" smtClean="0"/>
              <a:t>Massachusetts Director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dirty="0" smtClean="0"/>
              <a:t>(617) 742 0054 x102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dirty="0" smtClean="0">
                <a:hlinkClick r:id="rId3"/>
              </a:rPr>
              <a:t>jmcdiarmid@env-ne.org</a:t>
            </a:r>
            <a:r>
              <a:rPr lang="en-US" sz="2200" dirty="0" smtClean="0"/>
              <a:t> 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endParaRPr lang="en-US" sz="2200" dirty="0" smtClean="0"/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endParaRPr lang="en-US" sz="2200" dirty="0" smtClean="0"/>
          </a:p>
          <a:p>
            <a:pPr marL="0" indent="0"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b="1" dirty="0" smtClean="0"/>
              <a:t>ENE (Environment Northeast)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dirty="0" smtClean="0"/>
              <a:t>Rockport, ME / Portland, ME / Boston, MA 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dirty="0" smtClean="0"/>
              <a:t>Providence, RI / Hartford, CT / Ottawa, ON, Canada</a:t>
            </a:r>
          </a:p>
          <a:p>
            <a:pPr algn="ctr" eaLnBrk="1" hangingPunct="1">
              <a:lnSpc>
                <a:spcPct val="80000"/>
              </a:lnSpc>
              <a:spcAft>
                <a:spcPts val="600"/>
              </a:spcAft>
              <a:buNone/>
            </a:pPr>
            <a:r>
              <a:rPr lang="en-US" sz="2200" dirty="0" smtClean="0">
                <a:hlinkClick r:id="rId4"/>
              </a:rPr>
              <a:t>www.env-ne.org</a:t>
            </a:r>
            <a:r>
              <a:rPr lang="en-US" sz="2200" dirty="0" smtClean="0"/>
              <a:t>  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 Template">
  <a:themeElements>
    <a:clrScheme name="ENE Templa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EN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E 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NE Template">
  <a:themeElements>
    <a:clrScheme name="ENE Templa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EN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E 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NE Template">
  <a:themeElements>
    <a:clrScheme name="ENE Templa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EN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E 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ENE Template">
  <a:themeElements>
    <a:clrScheme name="ENE Templa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EN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E 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ENE Template">
  <a:themeElements>
    <a:clrScheme name="ENE Template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EN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E Template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E Template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E Template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13213</TotalTime>
  <Words>167</Words>
  <Application>Microsoft Office PowerPoint</Application>
  <PresentationFormat>On-screen Show (4:3)</PresentationFormat>
  <Paragraphs>47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ENE Template</vt:lpstr>
      <vt:lpstr>Pixel</vt:lpstr>
      <vt:lpstr>1_Pixel</vt:lpstr>
      <vt:lpstr>1_ENE Template</vt:lpstr>
      <vt:lpstr>2_ENE Template</vt:lpstr>
      <vt:lpstr>3_ENE Template</vt:lpstr>
      <vt:lpstr>Office Theme</vt:lpstr>
      <vt:lpstr>4_ENE Template</vt:lpstr>
      <vt:lpstr>Advancing Energy Efficiency in Massachusetts and New England</vt:lpstr>
      <vt:lpstr>ENE </vt:lpstr>
      <vt:lpstr>Policy Goal: Adopt All Cost Effective Efficiency</vt:lpstr>
      <vt:lpstr>Energy Efficiency Policy Drivers </vt:lpstr>
      <vt:lpstr>PowerPoint Presentation</vt:lpstr>
      <vt:lpstr>Outcome: Annual Savings Goals</vt:lpstr>
      <vt:lpstr>Contact Info</vt:lpstr>
    </vt:vector>
  </TitlesOfParts>
  <Company>KM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Allocation of a Regional Cap</dc:title>
  <dc:creator>Derek K. Murrow</dc:creator>
  <cp:lastModifiedBy>Admin</cp:lastModifiedBy>
  <cp:revision>663</cp:revision>
  <cp:lastPrinted>2012-07-09T13:40:51Z</cp:lastPrinted>
  <dcterms:created xsi:type="dcterms:W3CDTF">2004-10-01T18:23:15Z</dcterms:created>
  <dcterms:modified xsi:type="dcterms:W3CDTF">2012-07-09T16:31:45Z</dcterms:modified>
</cp:coreProperties>
</file>