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9" r:id="rId1"/>
    <p:sldMasterId id="2147483662" r:id="rId2"/>
    <p:sldMasterId id="2147483675" r:id="rId3"/>
  </p:sldMasterIdLst>
  <p:notesMasterIdLst>
    <p:notesMasterId r:id="rId22"/>
  </p:notesMasterIdLst>
  <p:handoutMasterIdLst>
    <p:handoutMasterId r:id="rId23"/>
  </p:handoutMasterIdLst>
  <p:sldIdLst>
    <p:sldId id="870" r:id="rId4"/>
    <p:sldId id="884" r:id="rId5"/>
    <p:sldId id="892" r:id="rId6"/>
    <p:sldId id="893" r:id="rId7"/>
    <p:sldId id="886" r:id="rId8"/>
    <p:sldId id="894" r:id="rId9"/>
    <p:sldId id="887" r:id="rId10"/>
    <p:sldId id="888" r:id="rId11"/>
    <p:sldId id="890" r:id="rId12"/>
    <p:sldId id="895" r:id="rId13"/>
    <p:sldId id="825" r:id="rId14"/>
    <p:sldId id="891" r:id="rId15"/>
    <p:sldId id="896" r:id="rId16"/>
    <p:sldId id="897" r:id="rId17"/>
    <p:sldId id="900" r:id="rId18"/>
    <p:sldId id="898" r:id="rId19"/>
    <p:sldId id="899" r:id="rId20"/>
    <p:sldId id="901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FF00"/>
    <a:srgbClr val="9966FF"/>
    <a:srgbClr val="33CCFF"/>
    <a:srgbClr val="EAEAEA"/>
    <a:srgbClr val="7DB3E9"/>
    <a:srgbClr val="87C2D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93" autoAdjust="0"/>
  </p:normalViewPr>
  <p:slideViewPr>
    <p:cSldViewPr snapToGrid="0">
      <p:cViewPr varScale="1">
        <p:scale>
          <a:sx n="104" d="100"/>
          <a:sy n="104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4F3E4-CF96-4213-BF68-300BDA189E4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ED1ED2-9092-4BE1-80FB-1B6E31D42666}">
      <dgm:prSet phldrT="[Text]"/>
      <dgm:spPr/>
      <dgm:t>
        <a:bodyPr/>
        <a:lstStyle/>
        <a:p>
          <a:r>
            <a:rPr lang="en-US" dirty="0" smtClean="0"/>
            <a:t>Utilities</a:t>
          </a:r>
          <a:endParaRPr lang="en-US" dirty="0"/>
        </a:p>
      </dgm:t>
    </dgm:pt>
    <dgm:pt modelId="{960A3A30-09CF-440F-B599-A928DA3BFD3F}" type="parTrans" cxnId="{A4214A40-30A9-4066-88C0-006B446AD3BC}">
      <dgm:prSet/>
      <dgm:spPr/>
      <dgm:t>
        <a:bodyPr/>
        <a:lstStyle/>
        <a:p>
          <a:endParaRPr lang="en-US"/>
        </a:p>
      </dgm:t>
    </dgm:pt>
    <dgm:pt modelId="{9E901040-5370-48B5-B82E-48F3AEA66C4D}" type="sibTrans" cxnId="{A4214A40-30A9-4066-88C0-006B446AD3BC}">
      <dgm:prSet/>
      <dgm:spPr/>
      <dgm:t>
        <a:bodyPr/>
        <a:lstStyle/>
        <a:p>
          <a:endParaRPr lang="en-US"/>
        </a:p>
      </dgm:t>
    </dgm:pt>
    <dgm:pt modelId="{FFC30AE2-AE5F-4D7D-B95C-977B0C265FD8}">
      <dgm:prSet phldrT="[Text]" custT="1"/>
      <dgm:spPr/>
      <dgm:t>
        <a:bodyPr/>
        <a:lstStyle/>
        <a:p>
          <a:r>
            <a:rPr lang="en-US" sz="1200" dirty="0" smtClean="0"/>
            <a:t>Negligible n</a:t>
          </a:r>
          <a:r>
            <a:rPr lang="en-US" sz="1200" dirty="0" smtClean="0"/>
            <a:t>ear-term revenues</a:t>
          </a:r>
          <a:endParaRPr lang="en-US" sz="1200" dirty="0"/>
        </a:p>
      </dgm:t>
    </dgm:pt>
    <dgm:pt modelId="{C86C8C2B-06F6-4FF5-86A2-45CA238DE0A9}" type="parTrans" cxnId="{3563805F-2CC3-46A3-9EEC-B7B021622D25}">
      <dgm:prSet/>
      <dgm:spPr/>
      <dgm:t>
        <a:bodyPr/>
        <a:lstStyle/>
        <a:p>
          <a:endParaRPr lang="en-US"/>
        </a:p>
      </dgm:t>
    </dgm:pt>
    <dgm:pt modelId="{9191AB11-D64C-44CF-B3E2-A5B240050B70}" type="sibTrans" cxnId="{3563805F-2CC3-46A3-9EEC-B7B021622D25}">
      <dgm:prSet/>
      <dgm:spPr/>
      <dgm:t>
        <a:bodyPr/>
        <a:lstStyle/>
        <a:p>
          <a:endParaRPr lang="en-US"/>
        </a:p>
      </dgm:t>
    </dgm:pt>
    <dgm:pt modelId="{40453E3A-2E02-4D49-819B-4E1F47D1649A}">
      <dgm:prSet phldrT="[Text]" custT="1"/>
      <dgm:spPr/>
      <dgm:t>
        <a:bodyPr/>
        <a:lstStyle/>
        <a:p>
          <a:r>
            <a:rPr lang="en-US" sz="1200" dirty="0" smtClean="0"/>
            <a:t>Long-term regulated revenues good for ratepayers</a:t>
          </a:r>
          <a:endParaRPr lang="en-US" sz="1200" dirty="0"/>
        </a:p>
      </dgm:t>
    </dgm:pt>
    <dgm:pt modelId="{C869EF4B-5F14-49F4-9971-19BF6D93F412}" type="parTrans" cxnId="{B044500B-DACD-413C-86EF-99FBE52F4605}">
      <dgm:prSet/>
      <dgm:spPr/>
      <dgm:t>
        <a:bodyPr/>
        <a:lstStyle/>
        <a:p>
          <a:endParaRPr lang="en-US"/>
        </a:p>
      </dgm:t>
    </dgm:pt>
    <dgm:pt modelId="{8AF071F8-227C-4C5B-BF93-306DB7D28445}" type="sibTrans" cxnId="{B044500B-DACD-413C-86EF-99FBE52F4605}">
      <dgm:prSet/>
      <dgm:spPr/>
      <dgm:t>
        <a:bodyPr/>
        <a:lstStyle/>
        <a:p>
          <a:endParaRPr lang="en-US"/>
        </a:p>
      </dgm:t>
    </dgm:pt>
    <dgm:pt modelId="{4D049E29-BFB0-4DEA-83B8-C2368D6B1D4D}">
      <dgm:prSet phldrT="[Text]"/>
      <dgm:spPr/>
      <dgm:t>
        <a:bodyPr/>
        <a:lstStyle/>
        <a:p>
          <a:r>
            <a:rPr lang="en-US" dirty="0" smtClean="0"/>
            <a:t>Automakers</a:t>
          </a:r>
          <a:endParaRPr lang="en-US" dirty="0"/>
        </a:p>
      </dgm:t>
    </dgm:pt>
    <dgm:pt modelId="{17960F56-00F2-46CE-8894-224B7D57E927}" type="parTrans" cxnId="{542CB719-CFA2-44A3-A670-3B1A03F2E26E}">
      <dgm:prSet/>
      <dgm:spPr/>
      <dgm:t>
        <a:bodyPr/>
        <a:lstStyle/>
        <a:p>
          <a:endParaRPr lang="en-US"/>
        </a:p>
      </dgm:t>
    </dgm:pt>
    <dgm:pt modelId="{827D3BD3-AAF9-46D5-A5C6-1F2E7572BECB}" type="sibTrans" cxnId="{542CB719-CFA2-44A3-A670-3B1A03F2E26E}">
      <dgm:prSet/>
      <dgm:spPr/>
      <dgm:t>
        <a:bodyPr/>
        <a:lstStyle/>
        <a:p>
          <a:endParaRPr lang="en-US"/>
        </a:p>
      </dgm:t>
    </dgm:pt>
    <dgm:pt modelId="{0AA347A9-C35C-4BF4-8451-932422269DBA}">
      <dgm:prSet phldrT="[Text]" custT="1"/>
      <dgm:spPr/>
      <dgm:t>
        <a:bodyPr/>
        <a:lstStyle/>
        <a:p>
          <a:r>
            <a:rPr lang="en-US" sz="1200" dirty="0" smtClean="0"/>
            <a:t>Negligible n</a:t>
          </a:r>
          <a:r>
            <a:rPr lang="en-US" sz="1200" dirty="0" smtClean="0"/>
            <a:t>ear-term revenues with large development costs</a:t>
          </a:r>
          <a:endParaRPr lang="en-US" sz="1200" dirty="0"/>
        </a:p>
      </dgm:t>
    </dgm:pt>
    <dgm:pt modelId="{08AD2C4C-4F32-43F6-A29A-413B83F7EB1F}" type="parTrans" cxnId="{B1618BD5-98BA-4C90-A7D2-E1942D206544}">
      <dgm:prSet/>
      <dgm:spPr/>
      <dgm:t>
        <a:bodyPr/>
        <a:lstStyle/>
        <a:p>
          <a:endParaRPr lang="en-US"/>
        </a:p>
      </dgm:t>
    </dgm:pt>
    <dgm:pt modelId="{979675D2-116D-44BD-8082-2C36665D954A}" type="sibTrans" cxnId="{B1618BD5-98BA-4C90-A7D2-E1942D206544}">
      <dgm:prSet/>
      <dgm:spPr/>
      <dgm:t>
        <a:bodyPr/>
        <a:lstStyle/>
        <a:p>
          <a:endParaRPr lang="en-US"/>
        </a:p>
      </dgm:t>
    </dgm:pt>
    <dgm:pt modelId="{2E9D24AC-6ECB-4F2D-A9BB-B3BD8D0FFAE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EV Service Providers</a:t>
          </a:r>
          <a:endParaRPr lang="en-US" dirty="0"/>
        </a:p>
      </dgm:t>
    </dgm:pt>
    <dgm:pt modelId="{E5FC60FB-9A39-4133-8EB7-B92A2851846B}" type="parTrans" cxnId="{E98DB75A-A856-4D4A-BECA-AA888B444757}">
      <dgm:prSet/>
      <dgm:spPr/>
      <dgm:t>
        <a:bodyPr/>
        <a:lstStyle/>
        <a:p>
          <a:endParaRPr lang="en-US"/>
        </a:p>
      </dgm:t>
    </dgm:pt>
    <dgm:pt modelId="{9A99E5CD-78F8-4E64-89AC-AA482F94B1FD}" type="sibTrans" cxnId="{E98DB75A-A856-4D4A-BECA-AA888B444757}">
      <dgm:prSet/>
      <dgm:spPr/>
      <dgm:t>
        <a:bodyPr/>
        <a:lstStyle/>
        <a:p>
          <a:endParaRPr lang="en-US"/>
        </a:p>
      </dgm:t>
    </dgm:pt>
    <dgm:pt modelId="{B9C67A99-6FEA-434E-B2A0-0BF6FADE9BC1}">
      <dgm:prSet phldrT="[Text]" custT="1"/>
      <dgm:spPr/>
      <dgm:t>
        <a:bodyPr/>
        <a:lstStyle/>
        <a:p>
          <a:r>
            <a:rPr lang="en-US" sz="1200" dirty="0" smtClean="0"/>
            <a:t>Several received significant amounts of federal funding</a:t>
          </a:r>
          <a:endParaRPr lang="en-US" sz="1200" dirty="0"/>
        </a:p>
      </dgm:t>
    </dgm:pt>
    <dgm:pt modelId="{4E2416C8-5B44-48B8-8ABF-D94C80A6DC9D}" type="parTrans" cxnId="{6725A0D9-E6AB-4AB6-A373-E3273BF45885}">
      <dgm:prSet/>
      <dgm:spPr/>
      <dgm:t>
        <a:bodyPr/>
        <a:lstStyle/>
        <a:p>
          <a:endParaRPr lang="en-US"/>
        </a:p>
      </dgm:t>
    </dgm:pt>
    <dgm:pt modelId="{2A1093EC-53FE-40AF-9C28-4DFD8D455645}" type="sibTrans" cxnId="{6725A0D9-E6AB-4AB6-A373-E3273BF45885}">
      <dgm:prSet/>
      <dgm:spPr/>
      <dgm:t>
        <a:bodyPr/>
        <a:lstStyle/>
        <a:p>
          <a:endParaRPr lang="en-US"/>
        </a:p>
      </dgm:t>
    </dgm:pt>
    <dgm:pt modelId="{661F85A9-F84E-4B4B-959E-B270AA20548C}">
      <dgm:prSet phldrT="[Text]" custT="1"/>
      <dgm:spPr/>
      <dgm:t>
        <a:bodyPr/>
        <a:lstStyle/>
        <a:p>
          <a:r>
            <a:rPr lang="en-US" sz="1200" dirty="0" smtClean="0"/>
            <a:t>Still exploring sustainable business model</a:t>
          </a:r>
          <a:endParaRPr lang="en-US" sz="1200" dirty="0"/>
        </a:p>
      </dgm:t>
    </dgm:pt>
    <dgm:pt modelId="{98EF1515-CFD1-4431-9A74-073CA30E67E7}" type="parTrans" cxnId="{175AB9DF-C68F-4AD6-A212-C755C29F3ACF}">
      <dgm:prSet/>
      <dgm:spPr/>
      <dgm:t>
        <a:bodyPr/>
        <a:lstStyle/>
        <a:p>
          <a:endParaRPr lang="en-US"/>
        </a:p>
      </dgm:t>
    </dgm:pt>
    <dgm:pt modelId="{7D8097BD-5E25-44C7-BB63-9B7E976BE87E}" type="sibTrans" cxnId="{175AB9DF-C68F-4AD6-A212-C755C29F3ACF}">
      <dgm:prSet/>
      <dgm:spPr/>
      <dgm:t>
        <a:bodyPr/>
        <a:lstStyle/>
        <a:p>
          <a:endParaRPr lang="en-US"/>
        </a:p>
      </dgm:t>
    </dgm:pt>
    <dgm:pt modelId="{908BB3D9-3052-47BC-A647-52B8C09946F8}">
      <dgm:prSet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Private Equity / Capital Markets</a:t>
          </a:r>
        </a:p>
      </dgm:t>
    </dgm:pt>
    <dgm:pt modelId="{59D9106D-09A5-4038-87EB-5758F254C19F}" type="parTrans" cxnId="{E9D247BE-9A93-4F48-A312-99E8CBFBF876}">
      <dgm:prSet/>
      <dgm:spPr/>
      <dgm:t>
        <a:bodyPr/>
        <a:lstStyle/>
        <a:p>
          <a:endParaRPr lang="en-US"/>
        </a:p>
      </dgm:t>
    </dgm:pt>
    <dgm:pt modelId="{F8BFFE6C-4078-4156-B805-E065A936C09D}" type="sibTrans" cxnId="{E9D247BE-9A93-4F48-A312-99E8CBFBF876}">
      <dgm:prSet/>
      <dgm:spPr/>
      <dgm:t>
        <a:bodyPr/>
        <a:lstStyle/>
        <a:p>
          <a:endParaRPr lang="en-US"/>
        </a:p>
      </dgm:t>
    </dgm:pt>
    <dgm:pt modelId="{68137039-38D5-4784-8CB7-FA32D8253F19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Federal Grants</a:t>
          </a:r>
          <a:endParaRPr lang="en-US" dirty="0"/>
        </a:p>
      </dgm:t>
    </dgm:pt>
    <dgm:pt modelId="{9DF53F20-CA7E-44AF-AD49-8F0DCE00E6AF}" type="parTrans" cxnId="{925BC1B9-46E8-4598-9472-560615547E2E}">
      <dgm:prSet/>
      <dgm:spPr/>
      <dgm:t>
        <a:bodyPr/>
        <a:lstStyle/>
        <a:p>
          <a:endParaRPr lang="en-US"/>
        </a:p>
      </dgm:t>
    </dgm:pt>
    <dgm:pt modelId="{D0564D81-1DE8-4C6B-AB01-018761D5A38B}" type="sibTrans" cxnId="{925BC1B9-46E8-4598-9472-560615547E2E}">
      <dgm:prSet/>
      <dgm:spPr/>
      <dgm:t>
        <a:bodyPr/>
        <a:lstStyle/>
        <a:p>
          <a:endParaRPr lang="en-US"/>
        </a:p>
      </dgm:t>
    </dgm:pt>
    <dgm:pt modelId="{E0A43C53-EAEA-4F31-ABCF-3FB05AFDBAE6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Vehicle Incentives</a:t>
          </a:r>
          <a:endParaRPr lang="en-US" dirty="0"/>
        </a:p>
      </dgm:t>
    </dgm:pt>
    <dgm:pt modelId="{DCFDD274-01BF-4BC2-B143-37DE737E4467}" type="parTrans" cxnId="{6A6C2633-D40E-4B10-9BE2-B033BC4C06F3}">
      <dgm:prSet/>
      <dgm:spPr/>
      <dgm:t>
        <a:bodyPr/>
        <a:lstStyle/>
        <a:p>
          <a:endParaRPr lang="en-US"/>
        </a:p>
      </dgm:t>
    </dgm:pt>
    <dgm:pt modelId="{3C25C0DA-4E70-40EE-A91D-8B83E8108492}" type="sibTrans" cxnId="{6A6C2633-D40E-4B10-9BE2-B033BC4C06F3}">
      <dgm:prSet/>
      <dgm:spPr/>
      <dgm:t>
        <a:bodyPr/>
        <a:lstStyle/>
        <a:p>
          <a:endParaRPr lang="en-US"/>
        </a:p>
      </dgm:t>
    </dgm:pt>
    <dgm:pt modelId="{FCFF215F-BF5E-458A-A582-05A1AB520581}">
      <dgm:prSet custT="1"/>
      <dgm:spPr/>
      <dgm:t>
        <a:bodyPr/>
        <a:lstStyle/>
        <a:p>
          <a:pPr marL="119063" marR="0" indent="-1190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/>
            <a:t>Limited pure play opportunities</a:t>
          </a:r>
          <a:endParaRPr lang="en-US" sz="1200" dirty="0"/>
        </a:p>
      </dgm:t>
    </dgm:pt>
    <dgm:pt modelId="{78E608BB-A3FB-4159-BC8A-07D0875A55AA}" type="parTrans" cxnId="{633DA68E-4E12-4304-98CB-5DD0918E2F41}">
      <dgm:prSet/>
      <dgm:spPr/>
      <dgm:t>
        <a:bodyPr/>
        <a:lstStyle/>
        <a:p>
          <a:endParaRPr lang="en-US"/>
        </a:p>
      </dgm:t>
    </dgm:pt>
    <dgm:pt modelId="{C5BA5584-A6F7-4C9F-B1E4-4D3FB8E0E5B6}" type="sibTrans" cxnId="{633DA68E-4E12-4304-98CB-5DD0918E2F41}">
      <dgm:prSet/>
      <dgm:spPr/>
      <dgm:t>
        <a:bodyPr/>
        <a:lstStyle/>
        <a:p>
          <a:endParaRPr lang="en-US"/>
        </a:p>
      </dgm:t>
    </dgm:pt>
    <dgm:pt modelId="{E4ADC03F-EEA3-4622-992D-8149B4218E90}">
      <dgm:prSet custT="1"/>
      <dgm:spPr/>
      <dgm:t>
        <a:bodyPr/>
        <a:lstStyle/>
        <a:p>
          <a:r>
            <a:rPr lang="en-US" sz="1200" dirty="0" smtClean="0"/>
            <a:t>Infrastructure funding went to charging equipment suppliers which preselected winners</a:t>
          </a:r>
          <a:endParaRPr lang="en-US" sz="1200" dirty="0"/>
        </a:p>
      </dgm:t>
    </dgm:pt>
    <dgm:pt modelId="{0BF93CAA-A109-4E55-8114-08CEA6285B08}" type="parTrans" cxnId="{BCAA5B8D-EBC3-4BB2-BF09-2DED56D4D21C}">
      <dgm:prSet/>
      <dgm:spPr/>
      <dgm:t>
        <a:bodyPr/>
        <a:lstStyle/>
        <a:p>
          <a:endParaRPr lang="en-US"/>
        </a:p>
      </dgm:t>
    </dgm:pt>
    <dgm:pt modelId="{9554B75E-448A-4531-9F4D-915A54A388F4}" type="sibTrans" cxnId="{BCAA5B8D-EBC3-4BB2-BF09-2DED56D4D21C}">
      <dgm:prSet/>
      <dgm:spPr/>
      <dgm:t>
        <a:bodyPr/>
        <a:lstStyle/>
        <a:p>
          <a:endParaRPr lang="en-US"/>
        </a:p>
      </dgm:t>
    </dgm:pt>
    <dgm:pt modelId="{98430442-6871-4B9B-B670-F7500A3B420F}">
      <dgm:prSet custT="1"/>
      <dgm:spPr/>
      <dgm:t>
        <a:bodyPr/>
        <a:lstStyle/>
        <a:p>
          <a:r>
            <a:rPr lang="en-US" sz="1200" dirty="0" smtClean="0"/>
            <a:t>$7,500 Federal tax credits for the purchase of a plug-in</a:t>
          </a:r>
          <a:endParaRPr lang="en-US" sz="1200" dirty="0"/>
        </a:p>
      </dgm:t>
    </dgm:pt>
    <dgm:pt modelId="{CB79A833-1B57-41BF-B53A-367C99D1B885}" type="parTrans" cxnId="{BFE98138-051A-4C84-AD7F-F22A0F37B704}">
      <dgm:prSet/>
      <dgm:spPr/>
      <dgm:t>
        <a:bodyPr/>
        <a:lstStyle/>
        <a:p>
          <a:endParaRPr lang="en-US"/>
        </a:p>
      </dgm:t>
    </dgm:pt>
    <dgm:pt modelId="{3D8A2BD4-3F75-4666-BD66-F64C304D718F}" type="sibTrans" cxnId="{BFE98138-051A-4C84-AD7F-F22A0F37B704}">
      <dgm:prSet/>
      <dgm:spPr/>
      <dgm:t>
        <a:bodyPr/>
        <a:lstStyle/>
        <a:p>
          <a:endParaRPr lang="en-US"/>
        </a:p>
      </dgm:t>
    </dgm:pt>
    <dgm:pt modelId="{CDC5BB3A-FCA0-436B-BA8F-B7D633433A74}">
      <dgm:prSet custT="1"/>
      <dgm:spPr/>
      <dgm:t>
        <a:bodyPr/>
        <a:lstStyle/>
        <a:p>
          <a:r>
            <a:rPr lang="en-US" sz="1200" dirty="0" smtClean="0"/>
            <a:t>Vehicle funding went to technology research</a:t>
          </a:r>
          <a:endParaRPr lang="en-US" sz="1200" dirty="0"/>
        </a:p>
      </dgm:t>
    </dgm:pt>
    <dgm:pt modelId="{3828DAFA-0EE0-4827-9BA6-F6F800E826ED}" type="parTrans" cxnId="{7F14E689-F695-40E2-9F17-38DF7E2A65D4}">
      <dgm:prSet/>
      <dgm:spPr/>
      <dgm:t>
        <a:bodyPr/>
        <a:lstStyle/>
        <a:p>
          <a:endParaRPr lang="en-US"/>
        </a:p>
      </dgm:t>
    </dgm:pt>
    <dgm:pt modelId="{44CED375-4C50-4B9E-9F23-4D7C0E349AB1}" type="sibTrans" cxnId="{7F14E689-F695-40E2-9F17-38DF7E2A65D4}">
      <dgm:prSet/>
      <dgm:spPr/>
      <dgm:t>
        <a:bodyPr/>
        <a:lstStyle/>
        <a:p>
          <a:endParaRPr lang="en-US"/>
        </a:p>
      </dgm:t>
    </dgm:pt>
    <dgm:pt modelId="{50C5B5A7-D1A8-4563-B4BB-4D47515CA951}">
      <dgm:prSet custT="1"/>
      <dgm:spPr/>
      <dgm:t>
        <a:bodyPr/>
        <a:lstStyle/>
        <a:p>
          <a:pPr marL="119063" marR="0" indent="-1190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/>
            <a:t>Billions went to Tesla, </a:t>
          </a:r>
          <a:r>
            <a:rPr lang="en-US" sz="1200" dirty="0" err="1" smtClean="0"/>
            <a:t>Fisker</a:t>
          </a:r>
          <a:r>
            <a:rPr lang="en-US" sz="1200" dirty="0" smtClean="0"/>
            <a:t>, Better Place, Coulomb and others</a:t>
          </a:r>
          <a:endParaRPr lang="en-US" sz="1200" dirty="0"/>
        </a:p>
      </dgm:t>
    </dgm:pt>
    <dgm:pt modelId="{DA1C79D3-7459-4E33-AA5B-2BB604702CFA}" type="parTrans" cxnId="{3F36FB1E-003B-4E52-A985-1A9FEDFC178C}">
      <dgm:prSet/>
      <dgm:spPr/>
      <dgm:t>
        <a:bodyPr/>
        <a:lstStyle/>
        <a:p>
          <a:endParaRPr lang="en-US"/>
        </a:p>
      </dgm:t>
    </dgm:pt>
    <dgm:pt modelId="{41FC29AC-72C3-46E5-9D93-F700C4980B71}" type="sibTrans" cxnId="{3F36FB1E-003B-4E52-A985-1A9FEDFC178C}">
      <dgm:prSet/>
      <dgm:spPr/>
      <dgm:t>
        <a:bodyPr/>
        <a:lstStyle/>
        <a:p>
          <a:endParaRPr lang="en-US"/>
        </a:p>
      </dgm:t>
    </dgm:pt>
    <dgm:pt modelId="{CAB4E294-2805-43D4-81B6-55958411B81B}">
      <dgm:prSet phldrT="[Text]" custT="1"/>
      <dgm:spPr/>
      <dgm:t>
        <a:bodyPr/>
        <a:lstStyle/>
        <a:p>
          <a:r>
            <a:rPr lang="en-US" sz="1200" dirty="0" smtClean="0"/>
            <a:t>NRG’s </a:t>
          </a:r>
          <a:r>
            <a:rPr lang="en-US" sz="1200" dirty="0" err="1" smtClean="0"/>
            <a:t>EVGo</a:t>
          </a:r>
          <a:r>
            <a:rPr lang="en-US" sz="1200" dirty="0" smtClean="0"/>
            <a:t> network</a:t>
          </a:r>
          <a:endParaRPr lang="en-US" sz="1200" dirty="0"/>
        </a:p>
      </dgm:t>
    </dgm:pt>
    <dgm:pt modelId="{FA35B575-7101-4524-BFA5-A9F68C0016DB}" type="parTrans" cxnId="{51B54C70-6BB7-41E1-95DF-39A3AB007892}">
      <dgm:prSet/>
      <dgm:spPr/>
      <dgm:t>
        <a:bodyPr/>
        <a:lstStyle/>
        <a:p>
          <a:endParaRPr lang="en-US"/>
        </a:p>
      </dgm:t>
    </dgm:pt>
    <dgm:pt modelId="{EABE7379-5870-421E-8D38-5CFDD88FE3F2}" type="sibTrans" cxnId="{51B54C70-6BB7-41E1-95DF-39A3AB007892}">
      <dgm:prSet/>
      <dgm:spPr/>
      <dgm:t>
        <a:bodyPr/>
        <a:lstStyle/>
        <a:p>
          <a:endParaRPr lang="en-US"/>
        </a:p>
      </dgm:t>
    </dgm:pt>
    <dgm:pt modelId="{EC439A35-34A4-4C82-8583-7D36C5A6CDDC}">
      <dgm:prSet/>
      <dgm:spPr/>
      <dgm:t>
        <a:bodyPr/>
        <a:lstStyle/>
        <a:p>
          <a:r>
            <a:rPr lang="en-US" dirty="0" smtClean="0"/>
            <a:t>Electrical Equipment</a:t>
          </a:r>
          <a:endParaRPr lang="en-US" dirty="0"/>
        </a:p>
      </dgm:t>
    </dgm:pt>
    <dgm:pt modelId="{640BA464-9C5E-4971-80E7-C658A2F8483E}" type="parTrans" cxnId="{9E158885-8D08-46ED-825C-831179EC6B48}">
      <dgm:prSet/>
      <dgm:spPr/>
      <dgm:t>
        <a:bodyPr/>
        <a:lstStyle/>
        <a:p>
          <a:endParaRPr lang="en-US"/>
        </a:p>
      </dgm:t>
    </dgm:pt>
    <dgm:pt modelId="{6E6DBD4F-E92B-440A-BA54-91E8B35E076F}" type="sibTrans" cxnId="{9E158885-8D08-46ED-825C-831179EC6B48}">
      <dgm:prSet/>
      <dgm:spPr/>
      <dgm:t>
        <a:bodyPr/>
        <a:lstStyle/>
        <a:p>
          <a:endParaRPr lang="en-US"/>
        </a:p>
      </dgm:t>
    </dgm:pt>
    <dgm:pt modelId="{CA777E10-6244-451E-915C-3A6533299D5E}">
      <dgm:prSet custT="1"/>
      <dgm:spPr/>
      <dgm:t>
        <a:bodyPr/>
        <a:lstStyle/>
        <a:p>
          <a:r>
            <a:rPr lang="en-US" sz="1200" dirty="0" smtClean="0"/>
            <a:t>Big players (GE, Schneider, ABB, Siemens) were slow to market</a:t>
          </a:r>
          <a:endParaRPr lang="en-US" sz="1200" dirty="0"/>
        </a:p>
      </dgm:t>
    </dgm:pt>
    <dgm:pt modelId="{76F8EAAE-1D50-4DF8-9B84-C37F8A70950D}" type="parTrans" cxnId="{5F0CB1FD-3A1B-419E-A30F-4831091E8E31}">
      <dgm:prSet/>
      <dgm:spPr/>
      <dgm:t>
        <a:bodyPr/>
        <a:lstStyle/>
        <a:p>
          <a:endParaRPr lang="en-US"/>
        </a:p>
      </dgm:t>
    </dgm:pt>
    <dgm:pt modelId="{E89811DA-BDD4-4167-BC6F-EA3777AB7CB8}" type="sibTrans" cxnId="{5F0CB1FD-3A1B-419E-A30F-4831091E8E31}">
      <dgm:prSet/>
      <dgm:spPr/>
      <dgm:t>
        <a:bodyPr/>
        <a:lstStyle/>
        <a:p>
          <a:endParaRPr lang="en-US"/>
        </a:p>
      </dgm:t>
    </dgm:pt>
    <dgm:pt modelId="{D87693E2-17D5-4A76-8299-695CA455418A}">
      <dgm:prSet custT="1"/>
      <dgm:spPr/>
      <dgm:t>
        <a:bodyPr/>
        <a:lstStyle/>
        <a:p>
          <a:r>
            <a:rPr lang="en-US" sz="1200" dirty="0" smtClean="0"/>
            <a:t>Most charging stations in service now are from start-ups</a:t>
          </a:r>
          <a:endParaRPr lang="en-US" sz="1200" dirty="0"/>
        </a:p>
      </dgm:t>
    </dgm:pt>
    <dgm:pt modelId="{7C1039BA-EE66-4726-AC02-303243E935B2}" type="parTrans" cxnId="{81B4D246-1E1C-4906-AF8D-2B26FA4A0487}">
      <dgm:prSet/>
      <dgm:spPr/>
      <dgm:t>
        <a:bodyPr/>
        <a:lstStyle/>
        <a:p>
          <a:endParaRPr lang="en-US"/>
        </a:p>
      </dgm:t>
    </dgm:pt>
    <dgm:pt modelId="{A1147799-FC56-41C0-8041-AF4581124E3A}" type="sibTrans" cxnId="{81B4D246-1E1C-4906-AF8D-2B26FA4A0487}">
      <dgm:prSet/>
      <dgm:spPr/>
      <dgm:t>
        <a:bodyPr/>
        <a:lstStyle/>
        <a:p>
          <a:endParaRPr lang="en-US"/>
        </a:p>
      </dgm:t>
    </dgm:pt>
    <dgm:pt modelId="{DA2B73B2-1042-4823-B9BA-EDB4E874FE37}">
      <dgm:prSet phldrT="[Text]" custT="1"/>
      <dgm:spPr/>
      <dgm:t>
        <a:bodyPr/>
        <a:lstStyle/>
        <a:p>
          <a:r>
            <a:rPr lang="en-US" sz="1200" dirty="0" smtClean="0"/>
            <a:t>Not all automakers are the same, some just view this as compliance cars or “halo” vehicles</a:t>
          </a:r>
          <a:endParaRPr lang="en-US" sz="1200" dirty="0"/>
        </a:p>
      </dgm:t>
    </dgm:pt>
    <dgm:pt modelId="{43CDD4C5-7C96-4821-90D3-5B6F06E5C9A6}" type="parTrans" cxnId="{5BDEB407-6963-4EDC-BEC3-F67D12BF87F4}">
      <dgm:prSet/>
      <dgm:spPr/>
      <dgm:t>
        <a:bodyPr/>
        <a:lstStyle/>
        <a:p>
          <a:endParaRPr lang="en-US"/>
        </a:p>
      </dgm:t>
    </dgm:pt>
    <dgm:pt modelId="{93EC71F4-053D-4817-91E9-6A255BCA94CA}" type="sibTrans" cxnId="{5BDEB407-6963-4EDC-BEC3-F67D12BF87F4}">
      <dgm:prSet/>
      <dgm:spPr/>
      <dgm:t>
        <a:bodyPr/>
        <a:lstStyle/>
        <a:p>
          <a:endParaRPr lang="en-US"/>
        </a:p>
      </dgm:t>
    </dgm:pt>
    <dgm:pt modelId="{7179FDFD-D51F-469D-89D9-35A907509DAB}" type="pres">
      <dgm:prSet presAssocID="{7D94F3E4-CF96-4213-BF68-300BDA189E4B}" presName="Name0" presStyleCnt="0">
        <dgm:presLayoutVars>
          <dgm:dir/>
          <dgm:animLvl val="lvl"/>
          <dgm:resizeHandles val="exact"/>
        </dgm:presLayoutVars>
      </dgm:prSet>
      <dgm:spPr/>
    </dgm:pt>
    <dgm:pt modelId="{86B3ADF9-D405-4993-9344-2DD0441948E1}" type="pres">
      <dgm:prSet presAssocID="{9AED1ED2-9092-4BE1-80FB-1B6E31D42666}" presName="linNode" presStyleCnt="0"/>
      <dgm:spPr/>
    </dgm:pt>
    <dgm:pt modelId="{4BB3F5C4-6286-485E-A102-8B11F6DD770D}" type="pres">
      <dgm:prSet presAssocID="{9AED1ED2-9092-4BE1-80FB-1B6E31D42666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7D7FDA21-84D6-44C0-B4A1-255291326ABB}" type="pres">
      <dgm:prSet presAssocID="{9AED1ED2-9092-4BE1-80FB-1B6E31D42666}" presName="descendantText" presStyleLbl="alignAccFollowNode1" presStyleIdx="0" presStyleCnt="7" custLinFactNeighborY="4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1750D-CC0B-443C-B7C9-DAAA60A220DD}" type="pres">
      <dgm:prSet presAssocID="{9E901040-5370-48B5-B82E-48F3AEA66C4D}" presName="sp" presStyleCnt="0"/>
      <dgm:spPr/>
    </dgm:pt>
    <dgm:pt modelId="{44E50D9F-BD04-45F2-AA01-48B133B881D0}" type="pres">
      <dgm:prSet presAssocID="{4D049E29-BFB0-4DEA-83B8-C2368D6B1D4D}" presName="linNode" presStyleCnt="0"/>
      <dgm:spPr/>
    </dgm:pt>
    <dgm:pt modelId="{0D289567-769B-4FFE-8672-770D45270D6D}" type="pres">
      <dgm:prSet presAssocID="{4D049E29-BFB0-4DEA-83B8-C2368D6B1D4D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3863D-6D0C-4314-9B50-C22CCF0860E6}" type="pres">
      <dgm:prSet presAssocID="{4D049E29-BFB0-4DEA-83B8-C2368D6B1D4D}" presName="descendantText" presStyleLbl="alignAccFollowNode1" presStyleIdx="1" presStyleCnt="7" custLinFactNeighborY="4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6F3A-A1FC-48F0-9465-C729844CB700}" type="pres">
      <dgm:prSet presAssocID="{827D3BD3-AAF9-46D5-A5C6-1F2E7572BECB}" presName="sp" presStyleCnt="0"/>
      <dgm:spPr/>
    </dgm:pt>
    <dgm:pt modelId="{B93A7CDF-147F-4C34-8297-A6F1441DA86C}" type="pres">
      <dgm:prSet presAssocID="{EC439A35-34A4-4C82-8583-7D36C5A6CDDC}" presName="linNode" presStyleCnt="0"/>
      <dgm:spPr/>
    </dgm:pt>
    <dgm:pt modelId="{5B4FF4F3-0F1C-43D4-A07D-3000E6066D2D}" type="pres">
      <dgm:prSet presAssocID="{EC439A35-34A4-4C82-8583-7D36C5A6CDD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2D11F-3001-4CDB-80F6-04F29C6965A4}" type="pres">
      <dgm:prSet presAssocID="{EC439A35-34A4-4C82-8583-7D36C5A6CDD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96497-1787-4171-96B0-B63A595ADFB8}" type="pres">
      <dgm:prSet presAssocID="{6E6DBD4F-E92B-440A-BA54-91E8B35E076F}" presName="sp" presStyleCnt="0"/>
      <dgm:spPr/>
    </dgm:pt>
    <dgm:pt modelId="{505B7C7D-63DE-43AD-8A7F-D485AA98DFC8}" type="pres">
      <dgm:prSet presAssocID="{68137039-38D5-4784-8CB7-FA32D8253F19}" presName="linNode" presStyleCnt="0"/>
      <dgm:spPr/>
    </dgm:pt>
    <dgm:pt modelId="{D3B0C73F-5602-451D-8DAC-404BC1D6404C}" type="pres">
      <dgm:prSet presAssocID="{68137039-38D5-4784-8CB7-FA32D8253F19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577C01B7-8FB7-45F3-90B8-858E09BF7006}" type="pres">
      <dgm:prSet presAssocID="{68137039-38D5-4784-8CB7-FA32D8253F19}" presName="descendantText" presStyleLbl="alignAccFollowNode1" presStyleIdx="3" presStyleCnt="7" custLinFactNeighborY="4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09C52-E394-447F-B968-EE29BF2CD3A6}" type="pres">
      <dgm:prSet presAssocID="{D0564D81-1DE8-4C6B-AB01-018761D5A38B}" presName="sp" presStyleCnt="0"/>
      <dgm:spPr/>
    </dgm:pt>
    <dgm:pt modelId="{54A64251-918F-4F55-9A3C-F4FA754CD773}" type="pres">
      <dgm:prSet presAssocID="{E0A43C53-EAEA-4F31-ABCF-3FB05AFDBAE6}" presName="linNode" presStyleCnt="0"/>
      <dgm:spPr/>
    </dgm:pt>
    <dgm:pt modelId="{E3D9DEA5-2E08-4B99-8178-3C96563E9BDD}" type="pres">
      <dgm:prSet presAssocID="{E0A43C53-EAEA-4F31-ABCF-3FB05AFDBAE6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A1DAD-BAEE-4686-98B0-9E46A31C6F73}" type="pres">
      <dgm:prSet presAssocID="{E0A43C53-EAEA-4F31-ABCF-3FB05AFDBAE6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37536-FE0C-4193-A594-BA8CDFF6D2B1}" type="pres">
      <dgm:prSet presAssocID="{3C25C0DA-4E70-40EE-A91D-8B83E8108492}" presName="sp" presStyleCnt="0"/>
      <dgm:spPr/>
    </dgm:pt>
    <dgm:pt modelId="{D2CB4B0D-BBB6-4658-9D0C-835F5EEEDB93}" type="pres">
      <dgm:prSet presAssocID="{908BB3D9-3052-47BC-A647-52B8C09946F8}" presName="linNode" presStyleCnt="0"/>
      <dgm:spPr/>
    </dgm:pt>
    <dgm:pt modelId="{DE8E8F68-4651-4F4B-A902-BEAFDE35908E}" type="pres">
      <dgm:prSet presAssocID="{908BB3D9-3052-47BC-A647-52B8C09946F8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A58D2-503B-4CBD-AE28-0500463F3C2A}" type="pres">
      <dgm:prSet presAssocID="{908BB3D9-3052-47BC-A647-52B8C09946F8}" presName="descendantText" presStyleLbl="alignAccFollowNode1" presStyleIdx="5" presStyleCnt="7" custLinFactNeighborY="4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BB331-52D8-4B79-990F-D116CC3E962F}" type="pres">
      <dgm:prSet presAssocID="{F8BFFE6C-4078-4156-B805-E065A936C09D}" presName="sp" presStyleCnt="0"/>
      <dgm:spPr/>
    </dgm:pt>
    <dgm:pt modelId="{07F74259-2A92-4011-8AEF-1F61940CF86E}" type="pres">
      <dgm:prSet presAssocID="{2E9D24AC-6ECB-4F2D-A9BB-B3BD8D0FFAE0}" presName="linNode" presStyleCnt="0"/>
      <dgm:spPr/>
    </dgm:pt>
    <dgm:pt modelId="{36D7D766-B874-473F-A50E-6F3CDF70AA5F}" type="pres">
      <dgm:prSet presAssocID="{2E9D24AC-6ECB-4F2D-A9BB-B3BD8D0FFAE0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0F185-FD4C-4434-BAB0-76021237A5DC}" type="pres">
      <dgm:prSet presAssocID="{2E9D24AC-6ECB-4F2D-A9BB-B3BD8D0FFAE0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247BE-9A93-4F48-A312-99E8CBFBF876}" srcId="{7D94F3E4-CF96-4213-BF68-300BDA189E4B}" destId="{908BB3D9-3052-47BC-A647-52B8C09946F8}" srcOrd="5" destOrd="0" parTransId="{59D9106D-09A5-4038-87EB-5758F254C19F}" sibTransId="{F8BFFE6C-4078-4156-B805-E065A936C09D}"/>
    <dgm:cxn modelId="{D11F41CD-8501-4A5E-A0AC-99A1285462F4}" type="presOf" srcId="{50C5B5A7-D1A8-4563-B4BB-4D47515CA951}" destId="{1C0A58D2-503B-4CBD-AE28-0500463F3C2A}" srcOrd="0" destOrd="1" presId="urn:microsoft.com/office/officeart/2005/8/layout/vList5"/>
    <dgm:cxn modelId="{A4214A40-30A9-4066-88C0-006B446AD3BC}" srcId="{7D94F3E4-CF96-4213-BF68-300BDA189E4B}" destId="{9AED1ED2-9092-4BE1-80FB-1B6E31D42666}" srcOrd="0" destOrd="0" parTransId="{960A3A30-09CF-440F-B599-A928DA3BFD3F}" sibTransId="{9E901040-5370-48B5-B82E-48F3AEA66C4D}"/>
    <dgm:cxn modelId="{542CB719-CFA2-44A3-A670-3B1A03F2E26E}" srcId="{7D94F3E4-CF96-4213-BF68-300BDA189E4B}" destId="{4D049E29-BFB0-4DEA-83B8-C2368D6B1D4D}" srcOrd="1" destOrd="0" parTransId="{17960F56-00F2-46CE-8894-224B7D57E927}" sibTransId="{827D3BD3-AAF9-46D5-A5C6-1F2E7572BECB}"/>
    <dgm:cxn modelId="{3F36FB1E-003B-4E52-A985-1A9FEDFC178C}" srcId="{908BB3D9-3052-47BC-A647-52B8C09946F8}" destId="{50C5B5A7-D1A8-4563-B4BB-4D47515CA951}" srcOrd="1" destOrd="0" parTransId="{DA1C79D3-7459-4E33-AA5B-2BB604702CFA}" sibTransId="{41FC29AC-72C3-46E5-9D93-F700C4980B71}"/>
    <dgm:cxn modelId="{CB80AA60-21E7-4950-9349-E041803ABC35}" type="presOf" srcId="{E4ADC03F-EEA3-4622-992D-8149B4218E90}" destId="{577C01B7-8FB7-45F3-90B8-858E09BF7006}" srcOrd="0" destOrd="0" presId="urn:microsoft.com/office/officeart/2005/8/layout/vList5"/>
    <dgm:cxn modelId="{CBED7B92-EAD5-4B6A-BE74-3B85F5AAFDF0}" type="presOf" srcId="{EC439A35-34A4-4C82-8583-7D36C5A6CDDC}" destId="{5B4FF4F3-0F1C-43D4-A07D-3000E6066D2D}" srcOrd="0" destOrd="0" presId="urn:microsoft.com/office/officeart/2005/8/layout/vList5"/>
    <dgm:cxn modelId="{C7B1C5B9-CDDF-48C9-B086-4979AD037B90}" type="presOf" srcId="{98430442-6871-4B9B-B670-F7500A3B420F}" destId="{483A1DAD-BAEE-4686-98B0-9E46A31C6F73}" srcOrd="0" destOrd="0" presId="urn:microsoft.com/office/officeart/2005/8/layout/vList5"/>
    <dgm:cxn modelId="{E82E742D-283C-4E70-88BA-E5EB00E4D5A3}" type="presOf" srcId="{DA2B73B2-1042-4823-B9BA-EDB4E874FE37}" destId="{CFF3863D-6D0C-4314-9B50-C22CCF0860E6}" srcOrd="0" destOrd="1" presId="urn:microsoft.com/office/officeart/2005/8/layout/vList5"/>
    <dgm:cxn modelId="{E98DB75A-A856-4D4A-BECA-AA888B444757}" srcId="{7D94F3E4-CF96-4213-BF68-300BDA189E4B}" destId="{2E9D24AC-6ECB-4F2D-A9BB-B3BD8D0FFAE0}" srcOrd="6" destOrd="0" parTransId="{E5FC60FB-9A39-4133-8EB7-B92A2851846B}" sibTransId="{9A99E5CD-78F8-4E64-89AC-AA482F94B1FD}"/>
    <dgm:cxn modelId="{B044500B-DACD-413C-86EF-99FBE52F4605}" srcId="{9AED1ED2-9092-4BE1-80FB-1B6E31D42666}" destId="{40453E3A-2E02-4D49-819B-4E1F47D1649A}" srcOrd="1" destOrd="0" parTransId="{C869EF4B-5F14-49F4-9971-19BF6D93F412}" sibTransId="{8AF071F8-227C-4C5B-BF93-306DB7D28445}"/>
    <dgm:cxn modelId="{B1618BD5-98BA-4C90-A7D2-E1942D206544}" srcId="{4D049E29-BFB0-4DEA-83B8-C2368D6B1D4D}" destId="{0AA347A9-C35C-4BF4-8451-932422269DBA}" srcOrd="0" destOrd="0" parTransId="{08AD2C4C-4F32-43F6-A29A-413B83F7EB1F}" sibTransId="{979675D2-116D-44BD-8082-2C36665D954A}"/>
    <dgm:cxn modelId="{ECA9334D-D7EB-4E68-B757-7ED5C220AEF8}" type="presOf" srcId="{4D049E29-BFB0-4DEA-83B8-C2368D6B1D4D}" destId="{0D289567-769B-4FFE-8672-770D45270D6D}" srcOrd="0" destOrd="0" presId="urn:microsoft.com/office/officeart/2005/8/layout/vList5"/>
    <dgm:cxn modelId="{D62ACE89-9BBF-4DFD-BEBE-93B47ACDF854}" type="presOf" srcId="{2E9D24AC-6ECB-4F2D-A9BB-B3BD8D0FFAE0}" destId="{36D7D766-B874-473F-A50E-6F3CDF70AA5F}" srcOrd="0" destOrd="0" presId="urn:microsoft.com/office/officeart/2005/8/layout/vList5"/>
    <dgm:cxn modelId="{5F0CB1FD-3A1B-419E-A30F-4831091E8E31}" srcId="{EC439A35-34A4-4C82-8583-7D36C5A6CDDC}" destId="{CA777E10-6244-451E-915C-3A6533299D5E}" srcOrd="0" destOrd="0" parTransId="{76F8EAAE-1D50-4DF8-9B84-C37F8A70950D}" sibTransId="{E89811DA-BDD4-4167-BC6F-EA3777AB7CB8}"/>
    <dgm:cxn modelId="{E7D383E0-66E7-499E-A7DA-B882EBDC9EBA}" type="presOf" srcId="{CAB4E294-2805-43D4-81B6-55958411B81B}" destId="{4510F185-FD4C-4434-BAB0-76021237A5DC}" srcOrd="0" destOrd="2" presId="urn:microsoft.com/office/officeart/2005/8/layout/vList5"/>
    <dgm:cxn modelId="{ED0598F9-36CD-4B8F-96E6-C7420CA46D49}" type="presOf" srcId="{9AED1ED2-9092-4BE1-80FB-1B6E31D42666}" destId="{4BB3F5C4-6286-485E-A102-8B11F6DD770D}" srcOrd="0" destOrd="0" presId="urn:microsoft.com/office/officeart/2005/8/layout/vList5"/>
    <dgm:cxn modelId="{F709901B-87A4-441E-BB07-D882D3B6A4D1}" type="presOf" srcId="{E0A43C53-EAEA-4F31-ABCF-3FB05AFDBAE6}" destId="{E3D9DEA5-2E08-4B99-8178-3C96563E9BDD}" srcOrd="0" destOrd="0" presId="urn:microsoft.com/office/officeart/2005/8/layout/vList5"/>
    <dgm:cxn modelId="{3563805F-2CC3-46A3-9EEC-B7B021622D25}" srcId="{9AED1ED2-9092-4BE1-80FB-1B6E31D42666}" destId="{FFC30AE2-AE5F-4D7D-B95C-977B0C265FD8}" srcOrd="0" destOrd="0" parTransId="{C86C8C2B-06F6-4FF5-86A2-45CA238DE0A9}" sibTransId="{9191AB11-D64C-44CF-B3E2-A5B240050B70}"/>
    <dgm:cxn modelId="{14A0FF0F-F284-4301-829F-0900EB9A3241}" type="presOf" srcId="{B9C67A99-6FEA-434E-B2A0-0BF6FADE9BC1}" destId="{4510F185-FD4C-4434-BAB0-76021237A5DC}" srcOrd="0" destOrd="0" presId="urn:microsoft.com/office/officeart/2005/8/layout/vList5"/>
    <dgm:cxn modelId="{BFE98138-051A-4C84-AD7F-F22A0F37B704}" srcId="{E0A43C53-EAEA-4F31-ABCF-3FB05AFDBAE6}" destId="{98430442-6871-4B9B-B670-F7500A3B420F}" srcOrd="0" destOrd="0" parTransId="{CB79A833-1B57-41BF-B53A-367C99D1B885}" sibTransId="{3D8A2BD4-3F75-4666-BD66-F64C304D718F}"/>
    <dgm:cxn modelId="{B1ECD3CF-C86B-41B4-B3D7-79ABDAA355B3}" type="presOf" srcId="{CA777E10-6244-451E-915C-3A6533299D5E}" destId="{EF62D11F-3001-4CDB-80F6-04F29C6965A4}" srcOrd="0" destOrd="0" presId="urn:microsoft.com/office/officeart/2005/8/layout/vList5"/>
    <dgm:cxn modelId="{AF367114-5CCA-401F-8EF8-C841B9FA47CE}" type="presOf" srcId="{40453E3A-2E02-4D49-819B-4E1F47D1649A}" destId="{7D7FDA21-84D6-44C0-B4A1-255291326ABB}" srcOrd="0" destOrd="1" presId="urn:microsoft.com/office/officeart/2005/8/layout/vList5"/>
    <dgm:cxn modelId="{BCAA5B8D-EBC3-4BB2-BF09-2DED56D4D21C}" srcId="{68137039-38D5-4784-8CB7-FA32D8253F19}" destId="{E4ADC03F-EEA3-4622-992D-8149B4218E90}" srcOrd="0" destOrd="0" parTransId="{0BF93CAA-A109-4E55-8114-08CEA6285B08}" sibTransId="{9554B75E-448A-4531-9F4D-915A54A388F4}"/>
    <dgm:cxn modelId="{FEDF9DA1-EA12-4718-9534-A7CE3F811DB9}" type="presOf" srcId="{FFC30AE2-AE5F-4D7D-B95C-977B0C265FD8}" destId="{7D7FDA21-84D6-44C0-B4A1-255291326ABB}" srcOrd="0" destOrd="0" presId="urn:microsoft.com/office/officeart/2005/8/layout/vList5"/>
    <dgm:cxn modelId="{6A6C2633-D40E-4B10-9BE2-B033BC4C06F3}" srcId="{7D94F3E4-CF96-4213-BF68-300BDA189E4B}" destId="{E0A43C53-EAEA-4F31-ABCF-3FB05AFDBAE6}" srcOrd="4" destOrd="0" parTransId="{DCFDD274-01BF-4BC2-B143-37DE737E4467}" sibTransId="{3C25C0DA-4E70-40EE-A91D-8B83E8108492}"/>
    <dgm:cxn modelId="{84621B0D-B285-4317-8D29-ACFBF51A99C2}" type="presOf" srcId="{0AA347A9-C35C-4BF4-8451-932422269DBA}" destId="{CFF3863D-6D0C-4314-9B50-C22CCF0860E6}" srcOrd="0" destOrd="0" presId="urn:microsoft.com/office/officeart/2005/8/layout/vList5"/>
    <dgm:cxn modelId="{7F14E689-F695-40E2-9F17-38DF7E2A65D4}" srcId="{68137039-38D5-4784-8CB7-FA32D8253F19}" destId="{CDC5BB3A-FCA0-436B-BA8F-B7D633433A74}" srcOrd="1" destOrd="0" parTransId="{3828DAFA-0EE0-4827-9BA6-F6F800E826ED}" sibTransId="{44CED375-4C50-4B9E-9F23-4D7C0E349AB1}"/>
    <dgm:cxn modelId="{A67DD7E6-4875-4631-ADA8-9829542EB04A}" type="presOf" srcId="{908BB3D9-3052-47BC-A647-52B8C09946F8}" destId="{DE8E8F68-4651-4F4B-A902-BEAFDE35908E}" srcOrd="0" destOrd="0" presId="urn:microsoft.com/office/officeart/2005/8/layout/vList5"/>
    <dgm:cxn modelId="{2CA6DCD0-7A6C-427B-9B09-9E8A36A69A62}" type="presOf" srcId="{661F85A9-F84E-4B4B-959E-B270AA20548C}" destId="{4510F185-FD4C-4434-BAB0-76021237A5DC}" srcOrd="0" destOrd="1" presId="urn:microsoft.com/office/officeart/2005/8/layout/vList5"/>
    <dgm:cxn modelId="{6725A0D9-E6AB-4AB6-A373-E3273BF45885}" srcId="{2E9D24AC-6ECB-4F2D-A9BB-B3BD8D0FFAE0}" destId="{B9C67A99-6FEA-434E-B2A0-0BF6FADE9BC1}" srcOrd="0" destOrd="0" parTransId="{4E2416C8-5B44-48B8-8ABF-D94C80A6DC9D}" sibTransId="{2A1093EC-53FE-40AF-9C28-4DFD8D455645}"/>
    <dgm:cxn modelId="{51B54C70-6BB7-41E1-95DF-39A3AB007892}" srcId="{2E9D24AC-6ECB-4F2D-A9BB-B3BD8D0FFAE0}" destId="{CAB4E294-2805-43D4-81B6-55958411B81B}" srcOrd="2" destOrd="0" parTransId="{FA35B575-7101-4524-BFA5-A9F68C0016DB}" sibTransId="{EABE7379-5870-421E-8D38-5CFDD88FE3F2}"/>
    <dgm:cxn modelId="{12C1E38D-016C-4E1B-980A-7B1A76B5C7E7}" type="presOf" srcId="{7D94F3E4-CF96-4213-BF68-300BDA189E4B}" destId="{7179FDFD-D51F-469D-89D9-35A907509DAB}" srcOrd="0" destOrd="0" presId="urn:microsoft.com/office/officeart/2005/8/layout/vList5"/>
    <dgm:cxn modelId="{5BDEB407-6963-4EDC-BEC3-F67D12BF87F4}" srcId="{4D049E29-BFB0-4DEA-83B8-C2368D6B1D4D}" destId="{DA2B73B2-1042-4823-B9BA-EDB4E874FE37}" srcOrd="1" destOrd="0" parTransId="{43CDD4C5-7C96-4821-90D3-5B6F06E5C9A6}" sibTransId="{93EC71F4-053D-4817-91E9-6A255BCA94CA}"/>
    <dgm:cxn modelId="{81B4D246-1E1C-4906-AF8D-2B26FA4A0487}" srcId="{EC439A35-34A4-4C82-8583-7D36C5A6CDDC}" destId="{D87693E2-17D5-4A76-8299-695CA455418A}" srcOrd="1" destOrd="0" parTransId="{7C1039BA-EE66-4726-AC02-303243E935B2}" sibTransId="{A1147799-FC56-41C0-8041-AF4581124E3A}"/>
    <dgm:cxn modelId="{D9B9AC4E-5C74-4159-B5D0-5106FAAC7769}" type="presOf" srcId="{FCFF215F-BF5E-458A-A582-05A1AB520581}" destId="{1C0A58D2-503B-4CBD-AE28-0500463F3C2A}" srcOrd="0" destOrd="0" presId="urn:microsoft.com/office/officeart/2005/8/layout/vList5"/>
    <dgm:cxn modelId="{9E158885-8D08-46ED-825C-831179EC6B48}" srcId="{7D94F3E4-CF96-4213-BF68-300BDA189E4B}" destId="{EC439A35-34A4-4C82-8583-7D36C5A6CDDC}" srcOrd="2" destOrd="0" parTransId="{640BA464-9C5E-4971-80E7-C658A2F8483E}" sibTransId="{6E6DBD4F-E92B-440A-BA54-91E8B35E076F}"/>
    <dgm:cxn modelId="{633DA68E-4E12-4304-98CB-5DD0918E2F41}" srcId="{908BB3D9-3052-47BC-A647-52B8C09946F8}" destId="{FCFF215F-BF5E-458A-A582-05A1AB520581}" srcOrd="0" destOrd="0" parTransId="{78E608BB-A3FB-4159-BC8A-07D0875A55AA}" sibTransId="{C5BA5584-A6F7-4C9F-B1E4-4D3FB8E0E5B6}"/>
    <dgm:cxn modelId="{75A08DE6-A484-4A8C-87C1-7762D1324392}" type="presOf" srcId="{D87693E2-17D5-4A76-8299-695CA455418A}" destId="{EF62D11F-3001-4CDB-80F6-04F29C6965A4}" srcOrd="0" destOrd="1" presId="urn:microsoft.com/office/officeart/2005/8/layout/vList5"/>
    <dgm:cxn modelId="{175AB9DF-C68F-4AD6-A212-C755C29F3ACF}" srcId="{2E9D24AC-6ECB-4F2D-A9BB-B3BD8D0FFAE0}" destId="{661F85A9-F84E-4B4B-959E-B270AA20548C}" srcOrd="1" destOrd="0" parTransId="{98EF1515-CFD1-4431-9A74-073CA30E67E7}" sibTransId="{7D8097BD-5E25-44C7-BB63-9B7E976BE87E}"/>
    <dgm:cxn modelId="{C5082FB7-1B1A-459D-AF6B-F6654B5834A3}" type="presOf" srcId="{68137039-38D5-4784-8CB7-FA32D8253F19}" destId="{D3B0C73F-5602-451D-8DAC-404BC1D6404C}" srcOrd="0" destOrd="0" presId="urn:microsoft.com/office/officeart/2005/8/layout/vList5"/>
    <dgm:cxn modelId="{2C41C4DD-0FEB-4CFE-9FCE-6F721092EF81}" type="presOf" srcId="{CDC5BB3A-FCA0-436B-BA8F-B7D633433A74}" destId="{577C01B7-8FB7-45F3-90B8-858E09BF7006}" srcOrd="0" destOrd="1" presId="urn:microsoft.com/office/officeart/2005/8/layout/vList5"/>
    <dgm:cxn modelId="{925BC1B9-46E8-4598-9472-560615547E2E}" srcId="{7D94F3E4-CF96-4213-BF68-300BDA189E4B}" destId="{68137039-38D5-4784-8CB7-FA32D8253F19}" srcOrd="3" destOrd="0" parTransId="{9DF53F20-CA7E-44AF-AD49-8F0DCE00E6AF}" sibTransId="{D0564D81-1DE8-4C6B-AB01-018761D5A38B}"/>
    <dgm:cxn modelId="{08189184-5F39-4D0E-8F45-B9D4D61FA2B7}" type="presParOf" srcId="{7179FDFD-D51F-469D-89D9-35A907509DAB}" destId="{86B3ADF9-D405-4993-9344-2DD0441948E1}" srcOrd="0" destOrd="0" presId="urn:microsoft.com/office/officeart/2005/8/layout/vList5"/>
    <dgm:cxn modelId="{16E9EFFB-F72E-4D39-836F-C8F639DC252C}" type="presParOf" srcId="{86B3ADF9-D405-4993-9344-2DD0441948E1}" destId="{4BB3F5C4-6286-485E-A102-8B11F6DD770D}" srcOrd="0" destOrd="0" presId="urn:microsoft.com/office/officeart/2005/8/layout/vList5"/>
    <dgm:cxn modelId="{C814F712-04B1-406F-B40A-15C1EFFF16B4}" type="presParOf" srcId="{86B3ADF9-D405-4993-9344-2DD0441948E1}" destId="{7D7FDA21-84D6-44C0-B4A1-255291326ABB}" srcOrd="1" destOrd="0" presId="urn:microsoft.com/office/officeart/2005/8/layout/vList5"/>
    <dgm:cxn modelId="{DC35940B-45A0-496C-807B-7EB0B0E50F6C}" type="presParOf" srcId="{7179FDFD-D51F-469D-89D9-35A907509DAB}" destId="{DCE1750D-CC0B-443C-B7C9-DAAA60A220DD}" srcOrd="1" destOrd="0" presId="urn:microsoft.com/office/officeart/2005/8/layout/vList5"/>
    <dgm:cxn modelId="{6F6818B4-E482-4E00-AE08-862E62DAD869}" type="presParOf" srcId="{7179FDFD-D51F-469D-89D9-35A907509DAB}" destId="{44E50D9F-BD04-45F2-AA01-48B133B881D0}" srcOrd="2" destOrd="0" presId="urn:microsoft.com/office/officeart/2005/8/layout/vList5"/>
    <dgm:cxn modelId="{E05410B1-8E44-42F1-974A-B7DEBDFE1473}" type="presParOf" srcId="{44E50D9F-BD04-45F2-AA01-48B133B881D0}" destId="{0D289567-769B-4FFE-8672-770D45270D6D}" srcOrd="0" destOrd="0" presId="urn:microsoft.com/office/officeart/2005/8/layout/vList5"/>
    <dgm:cxn modelId="{74D0DC94-1402-46F4-A112-B4000F772B6C}" type="presParOf" srcId="{44E50D9F-BD04-45F2-AA01-48B133B881D0}" destId="{CFF3863D-6D0C-4314-9B50-C22CCF0860E6}" srcOrd="1" destOrd="0" presId="urn:microsoft.com/office/officeart/2005/8/layout/vList5"/>
    <dgm:cxn modelId="{1BFA75DD-E698-4411-943A-5E3ADF84EC74}" type="presParOf" srcId="{7179FDFD-D51F-469D-89D9-35A907509DAB}" destId="{3D2E6F3A-A1FC-48F0-9465-C729844CB700}" srcOrd="3" destOrd="0" presId="urn:microsoft.com/office/officeart/2005/8/layout/vList5"/>
    <dgm:cxn modelId="{BC9A67AE-FC26-4D4F-B47C-7CE4F61F4FF6}" type="presParOf" srcId="{7179FDFD-D51F-469D-89D9-35A907509DAB}" destId="{B93A7CDF-147F-4C34-8297-A6F1441DA86C}" srcOrd="4" destOrd="0" presId="urn:microsoft.com/office/officeart/2005/8/layout/vList5"/>
    <dgm:cxn modelId="{C81914CC-59A8-4A78-860E-81F7DBA1EF6C}" type="presParOf" srcId="{B93A7CDF-147F-4C34-8297-A6F1441DA86C}" destId="{5B4FF4F3-0F1C-43D4-A07D-3000E6066D2D}" srcOrd="0" destOrd="0" presId="urn:microsoft.com/office/officeart/2005/8/layout/vList5"/>
    <dgm:cxn modelId="{1DA94AFB-CCE3-4D6A-91B5-D384522F6176}" type="presParOf" srcId="{B93A7CDF-147F-4C34-8297-A6F1441DA86C}" destId="{EF62D11F-3001-4CDB-80F6-04F29C6965A4}" srcOrd="1" destOrd="0" presId="urn:microsoft.com/office/officeart/2005/8/layout/vList5"/>
    <dgm:cxn modelId="{E778871F-E9C8-435D-AB82-11C2BF70F211}" type="presParOf" srcId="{7179FDFD-D51F-469D-89D9-35A907509DAB}" destId="{1DC96497-1787-4171-96B0-B63A595ADFB8}" srcOrd="5" destOrd="0" presId="urn:microsoft.com/office/officeart/2005/8/layout/vList5"/>
    <dgm:cxn modelId="{1EE7E508-8C8B-4981-BA80-2B3DA9B2E935}" type="presParOf" srcId="{7179FDFD-D51F-469D-89D9-35A907509DAB}" destId="{505B7C7D-63DE-43AD-8A7F-D485AA98DFC8}" srcOrd="6" destOrd="0" presId="urn:microsoft.com/office/officeart/2005/8/layout/vList5"/>
    <dgm:cxn modelId="{17428B59-8F57-4262-926D-6A8602D0D98E}" type="presParOf" srcId="{505B7C7D-63DE-43AD-8A7F-D485AA98DFC8}" destId="{D3B0C73F-5602-451D-8DAC-404BC1D6404C}" srcOrd="0" destOrd="0" presId="urn:microsoft.com/office/officeart/2005/8/layout/vList5"/>
    <dgm:cxn modelId="{A411783D-6178-4117-93B9-EFDD6BDA318C}" type="presParOf" srcId="{505B7C7D-63DE-43AD-8A7F-D485AA98DFC8}" destId="{577C01B7-8FB7-45F3-90B8-858E09BF7006}" srcOrd="1" destOrd="0" presId="urn:microsoft.com/office/officeart/2005/8/layout/vList5"/>
    <dgm:cxn modelId="{C76298BE-0B61-49B6-89F6-93154FB99820}" type="presParOf" srcId="{7179FDFD-D51F-469D-89D9-35A907509DAB}" destId="{B2609C52-E394-447F-B968-EE29BF2CD3A6}" srcOrd="7" destOrd="0" presId="urn:microsoft.com/office/officeart/2005/8/layout/vList5"/>
    <dgm:cxn modelId="{F0C5368D-D21E-4500-9C97-64AC66DC2237}" type="presParOf" srcId="{7179FDFD-D51F-469D-89D9-35A907509DAB}" destId="{54A64251-918F-4F55-9A3C-F4FA754CD773}" srcOrd="8" destOrd="0" presId="urn:microsoft.com/office/officeart/2005/8/layout/vList5"/>
    <dgm:cxn modelId="{4AF4E8C5-0468-4E20-931E-58AE7212FDDC}" type="presParOf" srcId="{54A64251-918F-4F55-9A3C-F4FA754CD773}" destId="{E3D9DEA5-2E08-4B99-8178-3C96563E9BDD}" srcOrd="0" destOrd="0" presId="urn:microsoft.com/office/officeart/2005/8/layout/vList5"/>
    <dgm:cxn modelId="{1E8E1635-DAF4-4AE2-9DB3-9FFA5C8A6122}" type="presParOf" srcId="{54A64251-918F-4F55-9A3C-F4FA754CD773}" destId="{483A1DAD-BAEE-4686-98B0-9E46A31C6F73}" srcOrd="1" destOrd="0" presId="urn:microsoft.com/office/officeart/2005/8/layout/vList5"/>
    <dgm:cxn modelId="{4F66F472-C39B-4ACA-9E9F-6E7B246E304A}" type="presParOf" srcId="{7179FDFD-D51F-469D-89D9-35A907509DAB}" destId="{21B37536-FE0C-4193-A594-BA8CDFF6D2B1}" srcOrd="9" destOrd="0" presId="urn:microsoft.com/office/officeart/2005/8/layout/vList5"/>
    <dgm:cxn modelId="{AB24C0A9-6AD4-458E-8546-1A553D25E461}" type="presParOf" srcId="{7179FDFD-D51F-469D-89D9-35A907509DAB}" destId="{D2CB4B0D-BBB6-4658-9D0C-835F5EEEDB93}" srcOrd="10" destOrd="0" presId="urn:microsoft.com/office/officeart/2005/8/layout/vList5"/>
    <dgm:cxn modelId="{193C67CD-9019-4AE5-8C89-2CAC351E4C48}" type="presParOf" srcId="{D2CB4B0D-BBB6-4658-9D0C-835F5EEEDB93}" destId="{DE8E8F68-4651-4F4B-A902-BEAFDE35908E}" srcOrd="0" destOrd="0" presId="urn:microsoft.com/office/officeart/2005/8/layout/vList5"/>
    <dgm:cxn modelId="{4DD686A9-848D-407D-841B-F42407344B9A}" type="presParOf" srcId="{D2CB4B0D-BBB6-4658-9D0C-835F5EEEDB93}" destId="{1C0A58D2-503B-4CBD-AE28-0500463F3C2A}" srcOrd="1" destOrd="0" presId="urn:microsoft.com/office/officeart/2005/8/layout/vList5"/>
    <dgm:cxn modelId="{8C5262E8-7B4C-4194-9D7F-B9604DF86D04}" type="presParOf" srcId="{7179FDFD-D51F-469D-89D9-35A907509DAB}" destId="{B59BB331-52D8-4B79-990F-D116CC3E962F}" srcOrd="11" destOrd="0" presId="urn:microsoft.com/office/officeart/2005/8/layout/vList5"/>
    <dgm:cxn modelId="{C7776883-B552-4CFC-BF5D-22941290CA42}" type="presParOf" srcId="{7179FDFD-D51F-469D-89D9-35A907509DAB}" destId="{07F74259-2A92-4011-8AEF-1F61940CF86E}" srcOrd="12" destOrd="0" presId="urn:microsoft.com/office/officeart/2005/8/layout/vList5"/>
    <dgm:cxn modelId="{E230EC4A-6A8D-4823-8128-A121B9DA0CF1}" type="presParOf" srcId="{07F74259-2A92-4011-8AEF-1F61940CF86E}" destId="{36D7D766-B874-473F-A50E-6F3CDF70AA5F}" srcOrd="0" destOrd="0" presId="urn:microsoft.com/office/officeart/2005/8/layout/vList5"/>
    <dgm:cxn modelId="{901C1E70-46EE-4D2A-BCA6-47B2B4B4B5EE}" type="presParOf" srcId="{07F74259-2A92-4011-8AEF-1F61940CF86E}" destId="{4510F185-FD4C-4434-BAB0-76021237A5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FDA21-84D6-44C0-B4A1-255291326ABB}">
      <dsp:nvSpPr>
        <dsp:cNvPr id="0" name=""/>
        <dsp:cNvSpPr/>
      </dsp:nvSpPr>
      <dsp:spPr>
        <a:xfrm rot="5400000">
          <a:off x="5013881" y="-2122874"/>
          <a:ext cx="542701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Negligible n</a:t>
          </a:r>
          <a:r>
            <a:rPr lang="en-US" sz="1200" kern="1200" dirty="0" smtClean="0"/>
            <a:t>ear-term revenues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Long-term regulated revenues good for ratepayers</a:t>
          </a:r>
          <a:endParaRPr lang="en-US" sz="1200" kern="1200" dirty="0"/>
        </a:p>
      </dsp:txBody>
      <dsp:txXfrm rot="-5400000">
        <a:off x="2798064" y="119435"/>
        <a:ext cx="4947844" cy="489717"/>
      </dsp:txXfrm>
    </dsp:sp>
    <dsp:sp modelId="{4BB3F5C4-6286-485E-A102-8B11F6DD770D}">
      <dsp:nvSpPr>
        <dsp:cNvPr id="0" name=""/>
        <dsp:cNvSpPr/>
      </dsp:nvSpPr>
      <dsp:spPr>
        <a:xfrm>
          <a:off x="0" y="423"/>
          <a:ext cx="2798064" cy="67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Utilities</a:t>
          </a:r>
          <a:endParaRPr lang="en-US" sz="1800" kern="1200" dirty="0"/>
        </a:p>
      </dsp:txBody>
      <dsp:txXfrm>
        <a:off x="33116" y="33539"/>
        <a:ext cx="2731832" cy="612145"/>
      </dsp:txXfrm>
    </dsp:sp>
    <dsp:sp modelId="{CFF3863D-6D0C-4314-9B50-C22CCF0860E6}">
      <dsp:nvSpPr>
        <dsp:cNvPr id="0" name=""/>
        <dsp:cNvSpPr/>
      </dsp:nvSpPr>
      <dsp:spPr>
        <a:xfrm rot="5400000">
          <a:off x="5013881" y="-1410578"/>
          <a:ext cx="542701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Negligible n</a:t>
          </a:r>
          <a:r>
            <a:rPr lang="en-US" sz="1200" kern="1200" dirty="0" smtClean="0"/>
            <a:t>ear-term revenues with large development costs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Not all automakers are the same, some just view this as compliance cars or “halo” vehicles</a:t>
          </a:r>
          <a:endParaRPr lang="en-US" sz="1200" kern="1200" dirty="0"/>
        </a:p>
      </dsp:txBody>
      <dsp:txXfrm rot="-5400000">
        <a:off x="2798064" y="831731"/>
        <a:ext cx="4947844" cy="489717"/>
      </dsp:txXfrm>
    </dsp:sp>
    <dsp:sp modelId="{0D289567-769B-4FFE-8672-770D45270D6D}">
      <dsp:nvSpPr>
        <dsp:cNvPr id="0" name=""/>
        <dsp:cNvSpPr/>
      </dsp:nvSpPr>
      <dsp:spPr>
        <a:xfrm>
          <a:off x="0" y="712719"/>
          <a:ext cx="2798064" cy="67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Automakers</a:t>
          </a:r>
          <a:endParaRPr lang="en-US" sz="1800" kern="1200" dirty="0"/>
        </a:p>
      </dsp:txBody>
      <dsp:txXfrm>
        <a:off x="33116" y="745835"/>
        <a:ext cx="2731832" cy="612145"/>
      </dsp:txXfrm>
    </dsp:sp>
    <dsp:sp modelId="{EF62D11F-3001-4CDB-80F6-04F29C6965A4}">
      <dsp:nvSpPr>
        <dsp:cNvPr id="0" name=""/>
        <dsp:cNvSpPr/>
      </dsp:nvSpPr>
      <dsp:spPr>
        <a:xfrm rot="5400000">
          <a:off x="5013881" y="-722964"/>
          <a:ext cx="542701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Big players (GE, Schneider, ABB, Siemens) were slow to market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Most charging stations in service now are from start-ups</a:t>
          </a:r>
          <a:endParaRPr lang="en-US" sz="1200" kern="1200" dirty="0"/>
        </a:p>
      </dsp:txBody>
      <dsp:txXfrm rot="-5400000">
        <a:off x="2798064" y="1519345"/>
        <a:ext cx="4947844" cy="489717"/>
      </dsp:txXfrm>
    </dsp:sp>
    <dsp:sp modelId="{5B4FF4F3-0F1C-43D4-A07D-3000E6066D2D}">
      <dsp:nvSpPr>
        <dsp:cNvPr id="0" name=""/>
        <dsp:cNvSpPr/>
      </dsp:nvSpPr>
      <dsp:spPr>
        <a:xfrm>
          <a:off x="0" y="1425015"/>
          <a:ext cx="2798064" cy="67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Electrical Equipment</a:t>
          </a:r>
          <a:endParaRPr lang="en-US" sz="1800" kern="1200" dirty="0"/>
        </a:p>
      </dsp:txBody>
      <dsp:txXfrm>
        <a:off x="33116" y="1458131"/>
        <a:ext cx="2731832" cy="612145"/>
      </dsp:txXfrm>
    </dsp:sp>
    <dsp:sp modelId="{577C01B7-8FB7-45F3-90B8-858E09BF7006}">
      <dsp:nvSpPr>
        <dsp:cNvPr id="0" name=""/>
        <dsp:cNvSpPr/>
      </dsp:nvSpPr>
      <dsp:spPr>
        <a:xfrm rot="5400000">
          <a:off x="5013881" y="14014"/>
          <a:ext cx="542701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Infrastructure funding went to charging equipment suppliers which preselected winners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Vehicle funding went to technology research</a:t>
          </a:r>
          <a:endParaRPr lang="en-US" sz="1200" kern="1200" dirty="0"/>
        </a:p>
      </dsp:txBody>
      <dsp:txXfrm rot="-5400000">
        <a:off x="2798064" y="2256323"/>
        <a:ext cx="4947844" cy="489717"/>
      </dsp:txXfrm>
    </dsp:sp>
    <dsp:sp modelId="{D3B0C73F-5602-451D-8DAC-404BC1D6404C}">
      <dsp:nvSpPr>
        <dsp:cNvPr id="0" name=""/>
        <dsp:cNvSpPr/>
      </dsp:nvSpPr>
      <dsp:spPr>
        <a:xfrm>
          <a:off x="0" y="2137311"/>
          <a:ext cx="2798064" cy="67837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Federal Grants</a:t>
          </a:r>
          <a:endParaRPr lang="en-US" sz="1800" kern="1200" dirty="0"/>
        </a:p>
      </dsp:txBody>
      <dsp:txXfrm>
        <a:off x="33116" y="2170427"/>
        <a:ext cx="2731832" cy="612145"/>
      </dsp:txXfrm>
    </dsp:sp>
    <dsp:sp modelId="{483A1DAD-BAEE-4686-98B0-9E46A31C6F73}">
      <dsp:nvSpPr>
        <dsp:cNvPr id="0" name=""/>
        <dsp:cNvSpPr/>
      </dsp:nvSpPr>
      <dsp:spPr>
        <a:xfrm rot="5400000">
          <a:off x="5013881" y="701628"/>
          <a:ext cx="542701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$7,500 Federal tax credits for the purchase of a plug-in</a:t>
          </a:r>
          <a:endParaRPr lang="en-US" sz="1200" kern="1200" dirty="0"/>
        </a:p>
      </dsp:txBody>
      <dsp:txXfrm rot="-5400000">
        <a:off x="2798064" y="2943937"/>
        <a:ext cx="4947844" cy="489717"/>
      </dsp:txXfrm>
    </dsp:sp>
    <dsp:sp modelId="{E3D9DEA5-2E08-4B99-8178-3C96563E9BDD}">
      <dsp:nvSpPr>
        <dsp:cNvPr id="0" name=""/>
        <dsp:cNvSpPr/>
      </dsp:nvSpPr>
      <dsp:spPr>
        <a:xfrm>
          <a:off x="0" y="2849607"/>
          <a:ext cx="2798064" cy="67837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Vehicle Incentives</a:t>
          </a:r>
          <a:endParaRPr lang="en-US" sz="1800" kern="1200" dirty="0"/>
        </a:p>
      </dsp:txBody>
      <dsp:txXfrm>
        <a:off x="33116" y="2882723"/>
        <a:ext cx="2731832" cy="612145"/>
      </dsp:txXfrm>
    </dsp:sp>
    <dsp:sp modelId="{1C0A58D2-503B-4CBD-AE28-0500463F3C2A}">
      <dsp:nvSpPr>
        <dsp:cNvPr id="0" name=""/>
        <dsp:cNvSpPr/>
      </dsp:nvSpPr>
      <dsp:spPr>
        <a:xfrm rot="5400000">
          <a:off x="5013881" y="1438606"/>
          <a:ext cx="542701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9063" marR="0" lvl="1" indent="-1190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kern="1200" dirty="0" smtClean="0"/>
            <a:t>Limited pure play opportunities</a:t>
          </a:r>
          <a:endParaRPr lang="en-US" sz="1200" kern="1200" dirty="0"/>
        </a:p>
        <a:p>
          <a:pPr marL="119063" marR="0" lvl="1" indent="-1190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kern="1200" dirty="0" smtClean="0"/>
            <a:t>Billions went to Tesla, </a:t>
          </a:r>
          <a:r>
            <a:rPr lang="en-US" sz="1200" kern="1200" dirty="0" err="1" smtClean="0"/>
            <a:t>Fisker</a:t>
          </a:r>
          <a:r>
            <a:rPr lang="en-US" sz="1200" kern="1200" dirty="0" smtClean="0"/>
            <a:t>, Better Place, Coulomb and others</a:t>
          </a:r>
          <a:endParaRPr lang="en-US" sz="1200" kern="1200" dirty="0"/>
        </a:p>
      </dsp:txBody>
      <dsp:txXfrm rot="-5400000">
        <a:off x="2798064" y="3680915"/>
        <a:ext cx="4947844" cy="489717"/>
      </dsp:txXfrm>
    </dsp:sp>
    <dsp:sp modelId="{DE8E8F68-4651-4F4B-A902-BEAFDE35908E}">
      <dsp:nvSpPr>
        <dsp:cNvPr id="0" name=""/>
        <dsp:cNvSpPr/>
      </dsp:nvSpPr>
      <dsp:spPr>
        <a:xfrm>
          <a:off x="0" y="3561903"/>
          <a:ext cx="2798064" cy="67837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Private Equity / Capital Markets</a:t>
          </a:r>
        </a:p>
      </dsp:txBody>
      <dsp:txXfrm>
        <a:off x="33116" y="3595019"/>
        <a:ext cx="2731832" cy="612145"/>
      </dsp:txXfrm>
    </dsp:sp>
    <dsp:sp modelId="{4510F185-FD4C-4434-BAB0-76021237A5DC}">
      <dsp:nvSpPr>
        <dsp:cNvPr id="0" name=""/>
        <dsp:cNvSpPr/>
      </dsp:nvSpPr>
      <dsp:spPr>
        <a:xfrm rot="5400000">
          <a:off x="5013881" y="2126220"/>
          <a:ext cx="542701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Several received significant amounts of federal funding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Still exploring sustainable business model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NRG’s </a:t>
          </a:r>
          <a:r>
            <a:rPr lang="en-US" sz="1200" kern="1200" dirty="0" err="1" smtClean="0"/>
            <a:t>EVGo</a:t>
          </a:r>
          <a:r>
            <a:rPr lang="en-US" sz="1200" kern="1200" dirty="0" smtClean="0"/>
            <a:t> network</a:t>
          </a:r>
          <a:endParaRPr lang="en-US" sz="1200" kern="1200" dirty="0"/>
        </a:p>
      </dsp:txBody>
      <dsp:txXfrm rot="-5400000">
        <a:off x="2798064" y="4368529"/>
        <a:ext cx="4947844" cy="489717"/>
      </dsp:txXfrm>
    </dsp:sp>
    <dsp:sp modelId="{36D7D766-B874-473F-A50E-6F3CDF70AA5F}">
      <dsp:nvSpPr>
        <dsp:cNvPr id="0" name=""/>
        <dsp:cNvSpPr/>
      </dsp:nvSpPr>
      <dsp:spPr>
        <a:xfrm>
          <a:off x="0" y="4274199"/>
          <a:ext cx="2798064" cy="67837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 Service Providers</a:t>
          </a:r>
          <a:endParaRPr lang="en-US" sz="1800" kern="1200" dirty="0"/>
        </a:p>
      </dsp:txBody>
      <dsp:txXfrm>
        <a:off x="33116" y="4307315"/>
        <a:ext cx="2731832" cy="612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8" tIns="45169" rIns="90338" bIns="45169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8" tIns="45169" rIns="90338" bIns="45169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71CCED54-3776-4052-A06D-0709D6225A26}" type="datetimeFigureOut">
              <a:rPr lang="en-US"/>
              <a:pPr>
                <a:defRPr/>
              </a:pPr>
              <a:t>07/09/2012</a:t>
            </a:fld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8" tIns="45169" rIns="90338" bIns="45169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8" tIns="45169" rIns="90338" bIns="45169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54B08AD-F6B0-4257-8FCF-051BA15F1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53" tIns="44675" rIns="89353" bIns="44675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53" tIns="44675" rIns="89353" bIns="44675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04900" y="695325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4838"/>
            <a:ext cx="548957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53" tIns="44675" rIns="89353" bIns="44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33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53" tIns="44675" rIns="89353" bIns="44675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829675"/>
            <a:ext cx="29733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53" tIns="44675" rIns="89353" bIns="44675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FFD0076C-C521-4329-82A6-D4D522FD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8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Chevy Volt 7,671</a:t>
            </a:r>
          </a:p>
          <a:p>
            <a:endParaRPr lang="en-US" dirty="0" smtClean="0"/>
          </a:p>
          <a:p>
            <a:r>
              <a:rPr lang="en-US" dirty="0" smtClean="0"/>
              <a:t>Porsche 911</a:t>
            </a:r>
            <a:r>
              <a:rPr lang="en-US" baseline="0" dirty="0" smtClean="0"/>
              <a:t> 6,016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Toyota Land Cruiser</a:t>
            </a:r>
            <a:r>
              <a:rPr lang="en-US" baseline="0" dirty="0" smtClean="0"/>
              <a:t> 1,662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year Prius sales in US were 5,600</a:t>
            </a:r>
          </a:p>
          <a:p>
            <a:endParaRPr lang="en-US" dirty="0" smtClean="0"/>
          </a:p>
          <a:p>
            <a:r>
              <a:rPr lang="en-US" dirty="0" smtClean="0"/>
              <a:t>Nissan Leaf 9,674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F9068-C805-4D9A-9F90-24750B4DE8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2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323850"/>
            <a:ext cx="1943100" cy="5238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3850"/>
            <a:ext cx="5676900" cy="5238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3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3850"/>
            <a:ext cx="6248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" y="0"/>
            <a:ext cx="9086106" cy="4325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0872" y="1777790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872" y="3261262"/>
            <a:ext cx="5867400" cy="4297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03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top blueLIGH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9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0843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top 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9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0210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6" y="3219459"/>
            <a:ext cx="7891288" cy="3005334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62018" y="3945033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062018" y="5428505"/>
            <a:ext cx="5867400" cy="57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  <a:prstGeom prst="rect">
            <a:avLst/>
          </a:prstGeo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mtClean="0">
                <a:solidFill>
                  <a:srgbClr val="FFFFFF">
                    <a:lumMod val="5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>
              <a:solidFill>
                <a:srgbClr val="FFFFFF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  <a:prstGeom prst="rect">
            <a:avLst/>
          </a:prstGeo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>
                  <a:lumMod val="7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3610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54" y="2251082"/>
            <a:ext cx="7891288" cy="3005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  <a:prstGeom prst="rect">
            <a:avLst/>
          </a:prstGeo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top 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8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13599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top 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8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397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top 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8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20110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8791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85591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098" cy="679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 smtClean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48295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6550"/>
            <a:ext cx="8001000" cy="476250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077200" cy="1982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59079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6550"/>
            <a:ext cx="8001000" cy="476250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447800"/>
            <a:ext cx="8077200" cy="1982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7999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" y="0"/>
            <a:ext cx="9086106" cy="4325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0872" y="1777790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872" y="3261262"/>
            <a:ext cx="5867400" cy="4297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064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top blueLIGH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9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27181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top 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9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0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6" y="3219459"/>
            <a:ext cx="7891288" cy="3005334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62018" y="3945033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062018" y="5428505"/>
            <a:ext cx="5867400" cy="57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  <a:prstGeom prst="rect">
            <a:avLst/>
          </a:prstGeo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mtClean="0">
                <a:solidFill>
                  <a:srgbClr val="FFFFFF">
                    <a:lumMod val="5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>
              <a:solidFill>
                <a:srgbClr val="FFFFFF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  <a:prstGeom prst="rect">
            <a:avLst/>
          </a:prstGeo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>
                  <a:lumMod val="7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5318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54" y="2251082"/>
            <a:ext cx="7891288" cy="3005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  <a:prstGeom prst="rect">
            <a:avLst/>
          </a:prstGeo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0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0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top 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8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39345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top 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8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07804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top 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8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32586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866" cy="678791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573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9070098" cy="679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4D28C88-A2B4-43BC-A7E8-41247CFF52C2}" type="datetimeFigureOut">
              <a:rPr lang="en-US" sz="1800" b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07/09/2012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69113-C2F9-47A5-B562-B4C61CEFEE61}" type="slidenum">
              <a:rPr lang="en-US" sz="1800" b="0" smtClean="0">
                <a:solidFill>
                  <a:srgbClr val="103154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srgbClr val="10315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17353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6550"/>
            <a:ext cx="8001000" cy="476250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077200" cy="1982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57228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6550"/>
            <a:ext cx="8001000" cy="476250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447800"/>
            <a:ext cx="8077200" cy="1982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17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3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6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2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3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6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7DB3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2385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206375" y="6430963"/>
            <a:ext cx="19050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fld id="{8FA6A6D2-7733-4801-8032-DBC8125D063D}" type="slidenum">
              <a:rPr lang="en-US" sz="1200" b="0">
                <a:solidFill>
                  <a:schemeClr val="accent2"/>
                </a:solidFill>
              </a:rPr>
              <a:pPr eaLnBrk="0" hangingPunct="0"/>
              <a:t>‹#›</a:t>
            </a:fld>
            <a:endParaRPr lang="en-US" sz="1200" b="0">
              <a:solidFill>
                <a:schemeClr val="accent2"/>
              </a:solidFill>
            </a:endParaRPr>
          </a:p>
        </p:txBody>
      </p:sp>
      <p:pic>
        <p:nvPicPr>
          <p:cNvPr id="1031" name="Picture 10" descr="Color NU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6330950"/>
            <a:ext cx="1209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59565D"/>
        </a:buClr>
        <a:buSzPct val="80000"/>
        <a:buChar char="&gt;"/>
        <a:defRPr sz="2200">
          <a:solidFill>
            <a:srgbClr val="204687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59565D"/>
        </a:buClr>
        <a:buChar char="›"/>
        <a:defRPr sz="2200">
          <a:solidFill>
            <a:srgbClr val="204687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59565D"/>
        </a:buClr>
        <a:buChar char="›"/>
        <a:defRPr sz="2000">
          <a:solidFill>
            <a:srgbClr val="204687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59565D"/>
        </a:buClr>
        <a:buChar char="»"/>
        <a:defRPr sz="2000">
          <a:solidFill>
            <a:srgbClr val="204687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65D"/>
        </a:buClr>
        <a:buChar char="»"/>
        <a:defRPr sz="2000">
          <a:solidFill>
            <a:srgbClr val="204687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59565D"/>
        </a:buClr>
        <a:buChar char="»"/>
        <a:defRPr sz="2000">
          <a:solidFill>
            <a:srgbClr val="204687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59565D"/>
        </a:buClr>
        <a:buChar char="»"/>
        <a:defRPr sz="2000">
          <a:solidFill>
            <a:srgbClr val="204687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59565D"/>
        </a:buClr>
        <a:buChar char="»"/>
        <a:defRPr sz="2000">
          <a:solidFill>
            <a:srgbClr val="204687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59565D"/>
        </a:buClr>
        <a:buChar char="»"/>
        <a:defRPr sz="2000">
          <a:solidFill>
            <a:srgbClr val="20468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D5C"/>
            </a:gs>
            <a:gs pos="100000">
              <a:prstClr val="white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4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charset="2"/>
        <a:buChar char="›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charset="2"/>
        <a:buChar char="›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charset="2"/>
        <a:buChar char="›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charset="2"/>
        <a:buChar char="›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charset="2"/>
        <a:buChar char="›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D5C"/>
            </a:gs>
            <a:gs pos="100000">
              <a:prstClr val="white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75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charset="2"/>
        <a:buChar char="›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charset="2"/>
        <a:buChar char="›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charset="2"/>
        <a:buChar char="›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charset="2"/>
        <a:buChar char="›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charset="2"/>
        <a:buChar char="›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atson.collins@nu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620713" y="4187825"/>
            <a:ext cx="77724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59565D"/>
              </a:buClr>
              <a:buSzPct val="80000"/>
            </a:pPr>
            <a:r>
              <a:rPr lang="en-US" sz="2200" b="0" dirty="0" smtClean="0"/>
              <a:t>July 10, </a:t>
            </a:r>
            <a:r>
              <a:rPr lang="en-US" sz="2200" b="0" dirty="0"/>
              <a:t>2012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20713" y="2432050"/>
            <a:ext cx="78930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 smtClean="0"/>
              <a:t>2012 USGO Annual Conference: </a:t>
            </a:r>
            <a:endParaRPr lang="en-US" sz="2400" dirty="0"/>
          </a:p>
          <a:p>
            <a:pPr eaLnBrk="1" hangingPunct="1">
              <a:spcBef>
                <a:spcPct val="20000"/>
              </a:spcBef>
            </a:pPr>
            <a:r>
              <a:rPr lang="en-US" sz="2000" b="0" dirty="0" smtClean="0"/>
              <a:t>Perspectives </a:t>
            </a:r>
            <a:r>
              <a:rPr lang="en-US" sz="2000" b="0" dirty="0"/>
              <a:t>on </a:t>
            </a:r>
            <a:r>
              <a:rPr lang="en-US" sz="2000" b="0" dirty="0" smtClean="0"/>
              <a:t>Plug-in Vehicles</a:t>
            </a:r>
            <a:endParaRPr lang="en-US" sz="2000" b="0" dirty="0"/>
          </a:p>
          <a:p>
            <a:pPr eaLnBrk="1" hangingPunct="1">
              <a:spcBef>
                <a:spcPct val="20000"/>
              </a:spcBef>
            </a:pPr>
            <a:endParaRPr lang="en-US" sz="1600" b="0" dirty="0"/>
          </a:p>
        </p:txBody>
      </p:sp>
      <p:sp>
        <p:nvSpPr>
          <p:cNvPr id="2052" name="Rectangle 8"/>
          <p:cNvSpPr txBox="1">
            <a:spLocks noGrp="1" noChangeArrowheads="1"/>
          </p:cNvSpPr>
          <p:nvPr/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51889C7C-E392-4DBB-8286-AA3B9FCFD78E}" type="slidenum">
              <a:rPr lang="en-US" sz="1200">
                <a:ea typeface="ＭＳ Ｐゴシック" charset="-128"/>
              </a:rPr>
              <a:pPr>
                <a:spcBef>
                  <a:spcPct val="50000"/>
                </a:spcBef>
              </a:pPr>
              <a:t>0</a:t>
            </a:fld>
            <a:endParaRPr lang="en-US" sz="1200">
              <a:ea typeface="ＭＳ Ｐゴシック" charset="-12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254750"/>
            <a:ext cx="1755775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800">
              <a:ea typeface="ＭＳ Ｐゴシック" charset="-128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7115175" y="6024563"/>
            <a:ext cx="2028825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800">
              <a:ea typeface="ＭＳ Ｐゴシック" charset="-128"/>
            </a:endParaRPr>
          </a:p>
        </p:txBody>
      </p:sp>
      <p:pic>
        <p:nvPicPr>
          <p:cNvPr id="2055" name="Picture 10" descr="NU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0338"/>
            <a:ext cx="22098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utilities should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Defensive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The utility infrastructure needs to be ready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Policy approaches are being set now, difficult to change course later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New circumstances, old issues (metering, sale for resale, taxes)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Offensive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Opportunity to lead an issue generally viewed as positive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Long-term market potential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Captures the synergies of off-peak charging with the utility infrastructure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3850"/>
            <a:ext cx="7764463" cy="685800"/>
          </a:xfrm>
        </p:spPr>
        <p:txBody>
          <a:bodyPr/>
          <a:lstStyle/>
          <a:p>
            <a:r>
              <a:rPr lang="en-US" smtClean="0"/>
              <a:t>We believe there is an incredible synergy for overnight plug-in vehicle recharging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41700" y="3813175"/>
            <a:ext cx="2508250" cy="1990725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u="sng" smtClean="0">
                <a:solidFill>
                  <a:schemeClr val="tx1"/>
                </a:solidFill>
              </a:rPr>
              <a:t>Environmental Benefits</a:t>
            </a:r>
          </a:p>
          <a:p>
            <a:r>
              <a:rPr lang="en-US" sz="1400" smtClean="0">
                <a:solidFill>
                  <a:schemeClr val="tx1"/>
                </a:solidFill>
              </a:rPr>
              <a:t>Plug-in vehicles have low emissions</a:t>
            </a:r>
          </a:p>
          <a:p>
            <a:r>
              <a:rPr lang="en-US" sz="1400" smtClean="0">
                <a:solidFill>
                  <a:schemeClr val="tx1"/>
                </a:solidFill>
              </a:rPr>
              <a:t>The emissions profile of electricity generation varies by region, time-of-day and season  (New England is cleaner than average)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3867150" y="1922463"/>
            <a:ext cx="1401763" cy="1401762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Environmental</a:t>
            </a:r>
          </a:p>
          <a:p>
            <a:pPr algn="ctr"/>
            <a:r>
              <a:rPr lang="en-US"/>
              <a:t>Benefits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581025" y="1922463"/>
            <a:ext cx="1401763" cy="1401762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Realities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7153275" y="1922463"/>
            <a:ext cx="1401763" cy="1401762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Electric</a:t>
            </a:r>
          </a:p>
          <a:p>
            <a:pPr algn="ctr"/>
            <a:r>
              <a:rPr lang="en-US"/>
              <a:t>System</a:t>
            </a:r>
          </a:p>
          <a:p>
            <a:pPr algn="ctr"/>
            <a:r>
              <a:rPr lang="en-US"/>
              <a:t>Optimization</a:t>
            </a:r>
          </a:p>
        </p:txBody>
      </p:sp>
      <p:sp>
        <p:nvSpPr>
          <p:cNvPr id="27655" name="Arc 7"/>
          <p:cNvSpPr>
            <a:spLocks/>
          </p:cNvSpPr>
          <p:nvPr/>
        </p:nvSpPr>
        <p:spPr bwMode="auto">
          <a:xfrm>
            <a:off x="1506538" y="1762125"/>
            <a:ext cx="6086475" cy="276225"/>
          </a:xfrm>
          <a:custGeom>
            <a:avLst/>
            <a:gdLst>
              <a:gd name="T0" fmla="*/ 0 w 41752"/>
              <a:gd name="T1" fmla="*/ 414862008 h 21600"/>
              <a:gd name="T2" fmla="*/ 2147483647 w 41752"/>
              <a:gd name="T3" fmla="*/ 445671901 h 21600"/>
              <a:gd name="T4" fmla="*/ 2147483647 w 41752"/>
              <a:gd name="T5" fmla="*/ 5776844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752" h="21600" fill="none" extrusionOk="0">
                <a:moveTo>
                  <a:pt x="-1" y="15511"/>
                </a:moveTo>
                <a:cubicBezTo>
                  <a:pt x="2701" y="6315"/>
                  <a:pt x="11139" y="-1"/>
                  <a:pt x="20724" y="0"/>
                </a:cubicBezTo>
                <a:cubicBezTo>
                  <a:pt x="30751" y="0"/>
                  <a:pt x="39460" y="6901"/>
                  <a:pt x="41752" y="16663"/>
                </a:cubicBezTo>
              </a:path>
              <a:path w="41752" h="21600" stroke="0" extrusionOk="0">
                <a:moveTo>
                  <a:pt x="-1" y="15511"/>
                </a:moveTo>
                <a:cubicBezTo>
                  <a:pt x="2701" y="6315"/>
                  <a:pt x="11139" y="-1"/>
                  <a:pt x="20724" y="0"/>
                </a:cubicBezTo>
                <a:cubicBezTo>
                  <a:pt x="30751" y="0"/>
                  <a:pt x="39460" y="6901"/>
                  <a:pt x="41752" y="16663"/>
                </a:cubicBezTo>
                <a:lnTo>
                  <a:pt x="20724" y="21600"/>
                </a:lnTo>
                <a:lnTo>
                  <a:pt x="-1" y="15511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rc 8"/>
          <p:cNvSpPr>
            <a:spLocks/>
          </p:cNvSpPr>
          <p:nvPr/>
        </p:nvSpPr>
        <p:spPr bwMode="auto">
          <a:xfrm rot="6548" flipH="1" flipV="1">
            <a:off x="1582738" y="3171825"/>
            <a:ext cx="2636837" cy="276225"/>
          </a:xfrm>
          <a:custGeom>
            <a:avLst/>
            <a:gdLst>
              <a:gd name="T0" fmla="*/ 0 w 41752"/>
              <a:gd name="T1" fmla="*/ 414862008 h 21600"/>
              <a:gd name="T2" fmla="*/ 2147483647 w 41752"/>
              <a:gd name="T3" fmla="*/ 445671901 h 21600"/>
              <a:gd name="T4" fmla="*/ 2147483647 w 41752"/>
              <a:gd name="T5" fmla="*/ 5776844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752" h="21600" fill="none" extrusionOk="0">
                <a:moveTo>
                  <a:pt x="-1" y="15511"/>
                </a:moveTo>
                <a:cubicBezTo>
                  <a:pt x="2701" y="6315"/>
                  <a:pt x="11139" y="-1"/>
                  <a:pt x="20724" y="0"/>
                </a:cubicBezTo>
                <a:cubicBezTo>
                  <a:pt x="30751" y="0"/>
                  <a:pt x="39460" y="6901"/>
                  <a:pt x="41752" y="16663"/>
                </a:cubicBezTo>
              </a:path>
              <a:path w="41752" h="21600" stroke="0" extrusionOk="0">
                <a:moveTo>
                  <a:pt x="-1" y="15511"/>
                </a:moveTo>
                <a:cubicBezTo>
                  <a:pt x="2701" y="6315"/>
                  <a:pt x="11139" y="-1"/>
                  <a:pt x="20724" y="0"/>
                </a:cubicBezTo>
                <a:cubicBezTo>
                  <a:pt x="30751" y="0"/>
                  <a:pt x="39460" y="6901"/>
                  <a:pt x="41752" y="16663"/>
                </a:cubicBezTo>
                <a:lnTo>
                  <a:pt x="20724" y="21600"/>
                </a:lnTo>
                <a:lnTo>
                  <a:pt x="-1" y="15511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rc 9"/>
          <p:cNvSpPr>
            <a:spLocks/>
          </p:cNvSpPr>
          <p:nvPr/>
        </p:nvSpPr>
        <p:spPr bwMode="auto">
          <a:xfrm rot="6548" flipH="1" flipV="1">
            <a:off x="4913313" y="3195638"/>
            <a:ext cx="2636837" cy="276225"/>
          </a:xfrm>
          <a:custGeom>
            <a:avLst/>
            <a:gdLst>
              <a:gd name="T0" fmla="*/ 0 w 41752"/>
              <a:gd name="T1" fmla="*/ 414862008 h 21600"/>
              <a:gd name="T2" fmla="*/ 2147483647 w 41752"/>
              <a:gd name="T3" fmla="*/ 445671901 h 21600"/>
              <a:gd name="T4" fmla="*/ 2147483647 w 41752"/>
              <a:gd name="T5" fmla="*/ 5776844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752" h="21600" fill="none" extrusionOk="0">
                <a:moveTo>
                  <a:pt x="-1" y="15511"/>
                </a:moveTo>
                <a:cubicBezTo>
                  <a:pt x="2701" y="6315"/>
                  <a:pt x="11139" y="-1"/>
                  <a:pt x="20724" y="0"/>
                </a:cubicBezTo>
                <a:cubicBezTo>
                  <a:pt x="30751" y="0"/>
                  <a:pt x="39460" y="6901"/>
                  <a:pt x="41752" y="16663"/>
                </a:cubicBezTo>
              </a:path>
              <a:path w="41752" h="21600" stroke="0" extrusionOk="0">
                <a:moveTo>
                  <a:pt x="-1" y="15511"/>
                </a:moveTo>
                <a:cubicBezTo>
                  <a:pt x="2701" y="6315"/>
                  <a:pt x="11139" y="-1"/>
                  <a:pt x="20724" y="0"/>
                </a:cubicBezTo>
                <a:cubicBezTo>
                  <a:pt x="30751" y="0"/>
                  <a:pt x="39460" y="6901"/>
                  <a:pt x="41752" y="16663"/>
                </a:cubicBezTo>
                <a:lnTo>
                  <a:pt x="20724" y="21600"/>
                </a:lnTo>
                <a:lnTo>
                  <a:pt x="-1" y="15511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15913" y="3813175"/>
            <a:ext cx="25082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0" hangingPunct="0">
              <a:spcBef>
                <a:spcPct val="20000"/>
              </a:spcBef>
              <a:buClr>
                <a:srgbClr val="59565D"/>
              </a:buClr>
              <a:buSzPct val="80000"/>
            </a:pPr>
            <a:r>
              <a:rPr lang="en-US" b="0" u="sng"/>
              <a:t>Consumer Realities</a:t>
            </a:r>
          </a:p>
          <a:p>
            <a:pPr marL="228600" indent="-228600" eaLnBrk="0" hangingPunct="0">
              <a:spcBef>
                <a:spcPct val="20000"/>
              </a:spcBef>
              <a:buClr>
                <a:srgbClr val="59565D"/>
              </a:buClr>
              <a:buSzPct val="80000"/>
              <a:buFontTx/>
              <a:buChar char="&gt;"/>
            </a:pPr>
            <a:r>
              <a:rPr lang="en-US" b="0"/>
              <a:t>Most economical recharging costs</a:t>
            </a:r>
          </a:p>
          <a:p>
            <a:pPr marL="228600" indent="-228600" eaLnBrk="0" hangingPunct="0">
              <a:spcBef>
                <a:spcPct val="20000"/>
              </a:spcBef>
              <a:buClr>
                <a:srgbClr val="59565D"/>
              </a:buClr>
              <a:buSzPct val="80000"/>
              <a:buFontTx/>
              <a:buChar char="&gt;"/>
            </a:pPr>
            <a:r>
              <a:rPr lang="en-US" b="0"/>
              <a:t>Daily driving is typically less than 40 miles total</a:t>
            </a:r>
          </a:p>
          <a:p>
            <a:pPr marL="228600" indent="-228600" eaLnBrk="0" hangingPunct="0">
              <a:spcBef>
                <a:spcPct val="20000"/>
              </a:spcBef>
              <a:buClr>
                <a:srgbClr val="59565D"/>
              </a:buClr>
              <a:buSzPct val="80000"/>
              <a:buFontTx/>
              <a:buChar char="&gt;"/>
            </a:pPr>
            <a:r>
              <a:rPr lang="en-US" b="0"/>
              <a:t>Parked for hours while you sleep</a:t>
            </a:r>
          </a:p>
          <a:p>
            <a:pPr marL="228600" indent="-228600" eaLnBrk="0" hangingPunct="0">
              <a:spcBef>
                <a:spcPct val="20000"/>
              </a:spcBef>
              <a:buClr>
                <a:srgbClr val="59565D"/>
              </a:buClr>
              <a:buSzPct val="80000"/>
              <a:buFontTx/>
              <a:buChar char="&gt;"/>
            </a:pPr>
            <a:r>
              <a:rPr lang="en-US" b="0"/>
              <a:t>Not going to gas station:  unexpected consumer benefit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489700" y="3813175"/>
            <a:ext cx="25082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0" hangingPunct="0">
              <a:spcBef>
                <a:spcPct val="20000"/>
              </a:spcBef>
              <a:buClr>
                <a:srgbClr val="59565D"/>
              </a:buClr>
              <a:buSzPct val="80000"/>
            </a:pPr>
            <a:r>
              <a:rPr lang="en-US" b="0" u="sng"/>
              <a:t>Electric System Optimization</a:t>
            </a:r>
          </a:p>
          <a:p>
            <a:pPr marL="228600" indent="-228600" eaLnBrk="0" hangingPunct="0">
              <a:spcBef>
                <a:spcPct val="20000"/>
              </a:spcBef>
              <a:buClr>
                <a:srgbClr val="59565D"/>
              </a:buClr>
              <a:buSzPct val="80000"/>
              <a:buFontTx/>
              <a:buChar char="&gt;"/>
            </a:pPr>
            <a:r>
              <a:rPr lang="en-US" b="0"/>
              <a:t>Given the existing infrastructure, only the last 50 feet need to be built</a:t>
            </a:r>
          </a:p>
          <a:p>
            <a:pPr marL="228600" indent="-228600" eaLnBrk="0" hangingPunct="0">
              <a:spcBef>
                <a:spcPct val="20000"/>
              </a:spcBef>
              <a:buClr>
                <a:srgbClr val="59565D"/>
              </a:buClr>
              <a:buSzPct val="80000"/>
              <a:buFontTx/>
              <a:buChar char="&gt;"/>
            </a:pPr>
            <a:r>
              <a:rPr lang="en-US" b="0"/>
              <a:t>Capacity exists on the utility system in overnight periods</a:t>
            </a:r>
          </a:p>
          <a:p>
            <a:pPr marL="228600" indent="-228600" eaLnBrk="0" hangingPunct="0">
              <a:spcBef>
                <a:spcPct val="20000"/>
              </a:spcBef>
              <a:buClr>
                <a:srgbClr val="59565D"/>
              </a:buClr>
              <a:buSzPct val="80000"/>
              <a:buFontTx/>
              <a:buChar char="&gt;"/>
            </a:pPr>
            <a:r>
              <a:rPr lang="en-US" b="0"/>
              <a:t>Plug-in vehicle recharging can reduce electric rates if done right (broader cost allocation)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3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368800"/>
            <a:ext cx="20129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45100" y="5627688"/>
            <a:ext cx="2924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http://www.youtube.com/watch?v=0NaI9SYhN34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2738" y="4267200"/>
            <a:ext cx="328771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65D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Watson Collins, P.E.</a:t>
            </a:r>
          </a:p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65D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Manager, Business Development</a:t>
            </a:r>
          </a:p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65D"/>
              </a:buClr>
              <a:buSzPct val="80000"/>
              <a:buFontTx/>
              <a:buNone/>
              <a:tabLst/>
              <a:defRPr/>
            </a:pPr>
            <a:r>
              <a:rPr lang="en-US" sz="1600" b="0" kern="0" dirty="0">
                <a:solidFill>
                  <a:sysClr val="windowText" lastClr="000000"/>
                </a:solidFill>
                <a:hlinkClick r:id="rId3"/>
              </a:rPr>
              <a:t>w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atson.collins@nu.com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65D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WatsonCollinsNU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65D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860.728.4843</a:t>
            </a:r>
          </a:p>
        </p:txBody>
      </p:sp>
    </p:spTree>
    <p:extLst>
      <p:ext uri="{BB962C8B-B14F-4D97-AF65-F5344CB8AC3E}">
        <p14:creationId xmlns:p14="http://schemas.microsoft.com/office/powerpoint/2010/main" val="211523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3850"/>
            <a:ext cx="7977188" cy="685800"/>
          </a:xfrm>
        </p:spPr>
        <p:txBody>
          <a:bodyPr/>
          <a:lstStyle/>
          <a:p>
            <a:r>
              <a:rPr lang="en-US" smtClean="0"/>
              <a:t>REVI utilities working group has operations in 5 states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327150" y="989013"/>
          <a:ext cx="7094538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MapInfo Map" r:id="rId3" imgW="10525125" imgH="7915275" progId="MapInfo.Map">
                  <p:embed/>
                </p:oleObj>
              </mc:Choice>
              <mc:Fallback>
                <p:oleObj name="MapInfo Map" r:id="rId3" imgW="10525125" imgH="7915275" progId="MapInfo.Map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64" t="1018" r="1530" b="1366"/>
                      <a:stretch>
                        <a:fillRect/>
                      </a:stretch>
                    </p:blipFill>
                    <p:spPr bwMode="auto">
                      <a:xfrm>
                        <a:off x="1327150" y="989013"/>
                        <a:ext cx="7094538" cy="533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8938" y="1681163"/>
            <a:ext cx="176212" cy="193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8938" y="2047875"/>
            <a:ext cx="176212" cy="1936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88938" y="2414588"/>
            <a:ext cx="176212" cy="193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8938" y="2781300"/>
            <a:ext cx="176212" cy="19367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8938" y="3149600"/>
            <a:ext cx="176212" cy="1936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88963" y="1644650"/>
            <a:ext cx="3141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Northeast Utilities (CT, MA &amp; NH)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88963" y="2009775"/>
            <a:ext cx="3141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National Grid (MA, NH, NY &amp; RI)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88963" y="2374900"/>
            <a:ext cx="3141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NSTAR (MA)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88963" y="2740025"/>
            <a:ext cx="3141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United Illuminating (CT)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88963" y="3105150"/>
            <a:ext cx="3141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Municipal utilities (CT &amp; MA)</a:t>
            </a:r>
          </a:p>
        </p:txBody>
      </p:sp>
    </p:spTree>
    <p:extLst>
      <p:ext uri="{BB962C8B-B14F-4D97-AF65-F5344CB8AC3E}">
        <p14:creationId xmlns:p14="http://schemas.microsoft.com/office/powerpoint/2010/main" val="17542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3850"/>
            <a:ext cx="6626225" cy="685800"/>
          </a:xfrm>
        </p:spPr>
        <p:txBody>
          <a:bodyPr/>
          <a:lstStyle/>
          <a:p>
            <a:r>
              <a:rPr lang="en-US" smtClean="0"/>
              <a:t>REVI’s new website offers free download of “Metering </a:t>
            </a:r>
            <a:br>
              <a:rPr lang="en-US" smtClean="0"/>
            </a:br>
            <a:r>
              <a:rPr lang="en-US" smtClean="0"/>
              <a:t>for EV Charging Stations” discussion paper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5938" r="7500" b="4688"/>
          <a:stretch>
            <a:fillRect/>
          </a:stretch>
        </p:blipFill>
        <p:spPr>
          <a:xfrm>
            <a:off x="2009775" y="1838325"/>
            <a:ext cx="5143500" cy="4114800"/>
          </a:xfrm>
          <a:noFill/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828675"/>
            <a:ext cx="23590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7170738" y="2759075"/>
            <a:ext cx="1790700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◄ </a:t>
            </a:r>
            <a:r>
              <a:rPr lang="en-US"/>
              <a:t>Download pdf </a:t>
            </a:r>
          </a:p>
          <a:p>
            <a:pPr eaLnBrk="1" hangingPunct="1"/>
            <a:r>
              <a:rPr lang="en-US"/>
              <a:t>    at www.REVI.net</a:t>
            </a:r>
          </a:p>
          <a:p>
            <a:pPr eaLnBrk="1" hangingPunct="1"/>
            <a:endParaRPr lang="en-US" sz="1000"/>
          </a:p>
          <a:p>
            <a:pPr algn="ctr" eaLnBrk="1" hangingPunct="1"/>
            <a:r>
              <a:rPr lang="en-US" sz="1200" b="0"/>
              <a:t>“EVs and Electric Utility Meters: </a:t>
            </a:r>
          </a:p>
          <a:p>
            <a:pPr algn="ctr" eaLnBrk="1" hangingPunct="1"/>
            <a:r>
              <a:rPr lang="en-US" sz="1200" b="0"/>
              <a:t>A Discussion of Data Requirements and Options for</a:t>
            </a:r>
          </a:p>
          <a:p>
            <a:pPr algn="ctr" eaLnBrk="1" hangingPunct="1"/>
            <a:r>
              <a:rPr lang="en-US" sz="1200" b="0"/>
              <a:t>Metering Electric Use by Plug-In Electric Vehicles”</a:t>
            </a:r>
          </a:p>
          <a:p>
            <a:pPr eaLnBrk="1" hangingPunct="1"/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420664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" descr="NU%20Volt%2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456113"/>
            <a:ext cx="3635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23850"/>
            <a:ext cx="8215313" cy="685800"/>
          </a:xfrm>
        </p:spPr>
        <p:txBody>
          <a:bodyPr/>
          <a:lstStyle/>
          <a:p>
            <a:r>
              <a:rPr lang="en-US" smtClean="0"/>
              <a:t>Plug My Ride campaign has been launched</a:t>
            </a:r>
          </a:p>
        </p:txBody>
      </p:sp>
      <p:pic>
        <p:nvPicPr>
          <p:cNvPr id="32772" name="Picture 9" descr="EV Displays_v3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1323975"/>
            <a:ext cx="1697037" cy="34178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582613" y="124777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Website</a:t>
            </a: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9013" y="1338263"/>
            <a:ext cx="962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/>
              <a:t>Charging</a:t>
            </a:r>
          </a:p>
          <a:p>
            <a:pPr algn="r" eaLnBrk="1" hangingPunct="1"/>
            <a:r>
              <a:rPr lang="en-US"/>
              <a:t>Station</a:t>
            </a:r>
          </a:p>
          <a:p>
            <a:pPr algn="r" eaLnBrk="1" hangingPunct="1"/>
            <a:r>
              <a:rPr lang="en-US"/>
              <a:t>Signage</a:t>
            </a:r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1431925" y="1285875"/>
            <a:ext cx="1825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B2B2B2"/>
                </a:solidFill>
              </a:rPr>
              <a:t>http://www.plugmyride.org/</a:t>
            </a:r>
          </a:p>
        </p:txBody>
      </p:sp>
      <p:pic>
        <p:nvPicPr>
          <p:cNvPr id="3277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16792" r="12939" b="6250"/>
          <a:stretch>
            <a:fillRect/>
          </a:stretch>
        </p:blipFill>
        <p:spPr bwMode="auto">
          <a:xfrm>
            <a:off x="327025" y="1511300"/>
            <a:ext cx="45942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996950" y="5932488"/>
            <a:ext cx="157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Poll Question #4</a:t>
            </a:r>
          </a:p>
        </p:txBody>
      </p:sp>
    </p:spTree>
    <p:extLst>
      <p:ext uri="{BB962C8B-B14F-4D97-AF65-F5344CB8AC3E}">
        <p14:creationId xmlns:p14="http://schemas.microsoft.com/office/powerpoint/2010/main" val="2193428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vehicles and EVSEs on our own property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41763" y="1412875"/>
            <a:ext cx="4992687" cy="4991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u="sng" smtClean="0">
                <a:solidFill>
                  <a:schemeClr val="tx1"/>
                </a:solidFill>
              </a:rPr>
              <a:t>Vehicles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Initially secured demonstration vehicles from automakers for temporary use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Recently acquired Chevy Volts from EPRI program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u="sng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u="sng" smtClean="0">
                <a:solidFill>
                  <a:schemeClr val="tx1"/>
                </a:solidFill>
              </a:rPr>
              <a:t>Installed EVSEs at corporate offices in 3 states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6 stations currently installed</a:t>
            </a:r>
          </a:p>
          <a:p>
            <a:pPr>
              <a:lnSpc>
                <a:spcPct val="90000"/>
              </a:lnSpc>
            </a:pPr>
            <a:endParaRPr lang="en-US" sz="16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u="sng" smtClean="0">
                <a:solidFill>
                  <a:schemeClr val="tx1"/>
                </a:solidFill>
              </a:rPr>
              <a:t>Purpose of this phase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Gain experience with equipment by multiple vendors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Install equipment to learn about installation process and costs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u="sng" smtClean="0">
                <a:solidFill>
                  <a:schemeClr val="tx1"/>
                </a:solidFill>
              </a:rPr>
              <a:t>What we learned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Wiring costs varied dramatically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Civil works add significant cost if required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Not all equipment is UL listed and is in varying stages of commercialization</a:t>
            </a:r>
          </a:p>
        </p:txBody>
      </p:sp>
      <p:pic>
        <p:nvPicPr>
          <p:cNvPr id="30724" name="Picture 4" descr="Clipper Cre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754188"/>
            <a:ext cx="16668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eiling mo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513263"/>
            <a:ext cx="24352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wall mou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752600"/>
            <a:ext cx="14509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are working with customers to install EVSEs at public locations</a:t>
            </a:r>
          </a:p>
        </p:txBody>
      </p:sp>
      <p:pic>
        <p:nvPicPr>
          <p:cNvPr id="31747" name="Picture 3" descr="Guide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833563"/>
            <a:ext cx="4340225" cy="33559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95888" y="1716088"/>
            <a:ext cx="3738562" cy="4164012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u="sng" smtClean="0">
                <a:solidFill>
                  <a:schemeClr val="tx1"/>
                </a:solidFill>
              </a:rPr>
              <a:t>Provide EVSEs to “early adopter” sites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20-25 business and municipal sites 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Relying on “pull” from customers instead of utility “push”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Customer responsible for wiring, installation &amp; electric use</a:t>
            </a:r>
          </a:p>
          <a:p>
            <a:pPr>
              <a:lnSpc>
                <a:spcPct val="90000"/>
              </a:lnSpc>
            </a:pPr>
            <a:endParaRPr lang="en-US" sz="16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u="sng" smtClean="0">
                <a:solidFill>
                  <a:schemeClr val="tx1"/>
                </a:solidFill>
              </a:rPr>
              <a:t>Purpose of this phase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Install equipment at non-NU locations to learn about customer process and costs (permitting, metering options, different installation locations / configurations)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Identify metering options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research project - garage installation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57700" y="1447800"/>
            <a:ext cx="4362450" cy="4114800"/>
          </a:xfrm>
        </p:spPr>
        <p:txBody>
          <a:bodyPr/>
          <a:lstStyle/>
          <a:p>
            <a:r>
              <a:rPr lang="en-US" sz="1800" smtClean="0"/>
              <a:t>Deconstructed “full featured” EVSE</a:t>
            </a:r>
          </a:p>
          <a:p>
            <a:pPr lvl="1"/>
            <a:r>
              <a:rPr lang="en-US" sz="1800" smtClean="0"/>
              <a:t>Basic EVSE provided by Clipper Creek</a:t>
            </a:r>
          </a:p>
          <a:p>
            <a:pPr lvl="1"/>
            <a:r>
              <a:rPr lang="en-US" sz="1800" smtClean="0"/>
              <a:t>Separate meter – Load research meter with cell phone connectivity</a:t>
            </a:r>
          </a:p>
          <a:p>
            <a:pPr lvl="1"/>
            <a:r>
              <a:rPr lang="en-US" sz="1800" smtClean="0"/>
              <a:t>Data access thru existing company web portal</a:t>
            </a:r>
          </a:p>
          <a:p>
            <a:pPr lvl="1"/>
            <a:r>
              <a:rPr lang="en-US" sz="1800" smtClean="0"/>
              <a:t>Optional – Access control keypad provided by Liberty Plugins</a:t>
            </a:r>
          </a:p>
          <a:p>
            <a:pPr lvl="1"/>
            <a:r>
              <a:rPr lang="en-US" sz="1800" smtClean="0"/>
              <a:t>Optional – Payment Systems from Mobile Now and Park Mobile</a:t>
            </a:r>
          </a:p>
        </p:txBody>
      </p:sp>
      <p:pic>
        <p:nvPicPr>
          <p:cNvPr id="33796" name="Picture 4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450975"/>
            <a:ext cx="4079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0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NU’s platform for plug-in vehicles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34213"/>
              </p:ext>
            </p:extLst>
          </p:nvPr>
        </p:nvGraphicFramePr>
        <p:xfrm>
          <a:off x="914400" y="1524000"/>
          <a:ext cx="7086600" cy="42919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86600"/>
              </a:tblGrid>
              <a:tr h="1093230">
                <a:tc>
                  <a:txBody>
                    <a:bodyPr/>
                    <a:lstStyle/>
                    <a:p>
                      <a:pPr marL="230188" indent="-230188" algn="ctr"/>
                      <a:r>
                        <a:rPr lang="en-US" sz="2000" dirty="0" smtClean="0"/>
                        <a:t>Anticipate and address T&amp;D infrastructure requirements</a:t>
                      </a:r>
                      <a:endParaRPr lang="en-US" sz="2000" b="0" dirty="0" smtClean="0"/>
                    </a:p>
                  </a:txBody>
                  <a:tcPr marT="45722" marB="45722" anchor="ctr"/>
                </a:tc>
              </a:tr>
              <a:tr h="931270">
                <a:tc>
                  <a:txBody>
                    <a:bodyPr/>
                    <a:lstStyle/>
                    <a:p>
                      <a:pPr marL="461963" indent="-461963" algn="ctr"/>
                      <a:r>
                        <a:rPr lang="en-US" sz="2000" b="1" dirty="0" smtClean="0"/>
                        <a:t>Ensure alignment of utility assets with customer charging requirements</a:t>
                      </a:r>
                    </a:p>
                  </a:txBody>
                  <a:tcPr marT="45722" marB="45722" anchor="ctr"/>
                </a:tc>
              </a:tr>
              <a:tr h="1133719">
                <a:tc>
                  <a:txBody>
                    <a:bodyPr/>
                    <a:lstStyle/>
                    <a:p>
                      <a:pPr marL="230188" indent="-230188" algn="ctr"/>
                      <a:r>
                        <a:rPr lang="en-US" sz="2000" b="1" dirty="0" smtClean="0"/>
                        <a:t>Achieve a regulatory framework for the EV sector that is based on sound utility practices and policies</a:t>
                      </a:r>
                    </a:p>
                  </a:txBody>
                  <a:tcPr marT="45722" marB="45722" anchor="ctr"/>
                </a:tc>
              </a:tr>
              <a:tr h="1133719">
                <a:tc>
                  <a:txBody>
                    <a:bodyPr/>
                    <a:lstStyle/>
                    <a:p>
                      <a:pPr marL="230188" indent="-230188" algn="ctr"/>
                      <a:r>
                        <a:rPr lang="en-US" sz="2000" b="1" dirty="0" smtClean="0"/>
                        <a:t>Leverage EV technologies to enhance customer satisfaction</a:t>
                      </a:r>
                      <a:endParaRPr lang="en-US" sz="2000" b="1" dirty="0"/>
                    </a:p>
                  </a:txBody>
                  <a:tcPr marT="45722" marB="4572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State Legislative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Status of Electric Vehicle Service Providers (EVSPs)</a:t>
            </a:r>
          </a:p>
          <a:p>
            <a:pPr lvl="1"/>
            <a:r>
              <a:rPr lang="en-US" dirty="0" smtClean="0"/>
              <a:t>Regulated as utilities or not?</a:t>
            </a:r>
          </a:p>
          <a:p>
            <a:pPr lvl="1"/>
            <a:r>
              <a:rPr lang="en-US" dirty="0" smtClean="0"/>
              <a:t>Considered electric resellers or not?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Role of Utilities</a:t>
            </a:r>
          </a:p>
          <a:p>
            <a:pPr lvl="1"/>
            <a:r>
              <a:rPr lang="en-US" dirty="0" smtClean="0"/>
              <a:t>Permitted to explore charging business models or not?</a:t>
            </a:r>
            <a:endParaRPr lang="en-US" dirty="0"/>
          </a:p>
          <a:p>
            <a:pPr lvl="1"/>
            <a:r>
              <a:rPr lang="en-US" dirty="0" smtClean="0"/>
              <a:t>Sole Provider of electricity status protected?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Road Taxes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Early Notification efforts (Access to DMV Records, etc.)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Economic Development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State Collaborations &amp; Advisory Councils</a:t>
            </a:r>
          </a:p>
        </p:txBody>
      </p:sp>
    </p:spTree>
    <p:extLst>
      <p:ext uri="{BB962C8B-B14F-4D97-AF65-F5344CB8AC3E}">
        <p14:creationId xmlns:p14="http://schemas.microsoft.com/office/powerpoint/2010/main" val="414229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State Regulatory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Status of Electric Vehicle Service Providers (EVSPs)</a:t>
            </a:r>
          </a:p>
          <a:p>
            <a:pPr lvl="1"/>
            <a:r>
              <a:rPr lang="en-US" dirty="0" smtClean="0"/>
              <a:t>Regulated as utilities or not?</a:t>
            </a:r>
          </a:p>
          <a:p>
            <a:pPr lvl="1"/>
            <a:r>
              <a:rPr lang="en-US" dirty="0" smtClean="0"/>
              <a:t>Considered electric resellers or not?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Role of Utilities</a:t>
            </a:r>
          </a:p>
          <a:p>
            <a:pPr lvl="1"/>
            <a:r>
              <a:rPr lang="en-US" dirty="0" smtClean="0"/>
              <a:t>Permitted to explore charging business models or not?</a:t>
            </a:r>
          </a:p>
          <a:p>
            <a:pPr lvl="1"/>
            <a:r>
              <a:rPr lang="en-US" dirty="0" smtClean="0"/>
              <a:t>Education or other responsibilities</a:t>
            </a:r>
          </a:p>
          <a:p>
            <a:pPr lvl="1"/>
            <a:r>
              <a:rPr lang="en-US" dirty="0" smtClean="0"/>
              <a:t>Sole Provider of electricity status protected?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Cost Recovery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Rates (max benefits to customers, min costs to utility)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Metering (sub-metering, costs)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Early Notification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money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906551"/>
              </p:ext>
            </p:extLst>
          </p:nvPr>
        </p:nvGraphicFramePr>
        <p:xfrm>
          <a:off x="533400" y="1338072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2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432" y="1447800"/>
            <a:ext cx="6650736" cy="4642104"/>
          </a:xfrm>
        </p:spPr>
        <p:txBody>
          <a:bodyPr/>
          <a:lstStyle/>
          <a:p>
            <a:pPr marL="0" indent="0"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Adoption rates in automobile market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Average age of vehicle on the road is 10.8 years old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Hybrids took about 10 years to achieve 1% share of the vehicle stock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Plug-in sales are expected to be sensitive to incentives and gasoline prices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Residential charging works 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15¢ per kWh electricity equals roughly $1.00 a gallon gasoline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Don’t need to figure out a business model for the plug at home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Business model for public access stations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Utilization rates for stations are limited by time it takes to charge a vehicle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High fixed costs could add about $1.00 per kWh ($1.00 per kWh equates to $8.00 per gallon of gasoline)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Pricing EV charging at the price of gasoline still may not provide adequate returns for investors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496"/>
            <a:ext cx="2532976" cy="95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 descr="http://t2.gstatic.com/images?q=tbn:ANd9GcQweY50NEHU45vruhlb4wDxjhhSCcM1v76SSI-2up3J2QYxKI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9" y="3187956"/>
            <a:ext cx="1516465" cy="10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http://t2.gstatic.com/images?q=tbn:ANd9GcSxbpwv1e64GSabdkjA7PryL9OuS48UlDuLfy3YtM3du-6Fdx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6" y="4956048"/>
            <a:ext cx="1119866" cy="9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Optimism in policy arena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Occasional policy bias towards Battery 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dirty="0" smtClean="0">
                <a:solidFill>
                  <a:schemeClr val="tx1"/>
                </a:solidFill>
              </a:rPr>
              <a:t>lectric Vehicles (BEV) over Plug-in Hybrids (PHEVs)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Desire in some circles to have BEVs do everything a conventional vehicle does, which leads to significant infrastructure needs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Planning groups and efforts have been initiated in a lot of communities to develop infrastructure plans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Strong desire for a free market solution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Vehicle to Grid and wireless charging</a:t>
            </a:r>
          </a:p>
        </p:txBody>
      </p:sp>
    </p:spTree>
    <p:extLst>
      <p:ext uri="{BB962C8B-B14F-4D97-AF65-F5344CB8AC3E}">
        <p14:creationId xmlns:p14="http://schemas.microsoft.com/office/powerpoint/2010/main" val="14779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of Plug-in Vehicles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694688"/>
            <a:ext cx="3810000" cy="41148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Election year politics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News reports of fires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Petroleum industry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NGOs looking to align with utilities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01" y="1929384"/>
            <a:ext cx="4486533" cy="33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495" y="4709379"/>
            <a:ext cx="393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Utilities can be the voice of reason</a:t>
            </a:r>
          </a:p>
          <a:p>
            <a:r>
              <a:rPr lang="en-US" sz="1600" b="0" dirty="0"/>
              <a:t>w</a:t>
            </a:r>
            <a:r>
              <a:rPr lang="en-US" sz="1600" b="0" dirty="0" smtClean="0"/>
              <a:t>ith policymakers and customers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342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Higher Sales in 2011?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28563" r="4827" b="25230"/>
          <a:stretch/>
        </p:blipFill>
        <p:spPr bwMode="auto">
          <a:xfrm>
            <a:off x="838200" y="4346146"/>
            <a:ext cx="4614041" cy="17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6980"/>
          <a:stretch/>
        </p:blipFill>
        <p:spPr bwMode="auto">
          <a:xfrm flipH="1">
            <a:off x="4753535" y="2281518"/>
            <a:ext cx="4211790" cy="267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 b="11805"/>
          <a:stretch/>
        </p:blipFill>
        <p:spPr bwMode="auto">
          <a:xfrm>
            <a:off x="762000" y="1524000"/>
            <a:ext cx="3886200" cy="225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hite Backgroun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ueei08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12713" marR="0" indent="-11271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12713" marR="0" indent="-11271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ueei08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eei08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eei08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eei08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eei08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eei08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eei08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eei08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eei08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eei08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eei08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eei08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eme1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Background template</Template>
  <TotalTime>22792</TotalTime>
  <Words>1099</Words>
  <Application>Microsoft Office PowerPoint</Application>
  <PresentationFormat>On-screen Show (4:3)</PresentationFormat>
  <Paragraphs>194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Times</vt:lpstr>
      <vt:lpstr>ＭＳ Ｐゴシック</vt:lpstr>
      <vt:lpstr>Arial Narrow</vt:lpstr>
      <vt:lpstr>Times New Roman</vt:lpstr>
      <vt:lpstr>White Background template</vt:lpstr>
      <vt:lpstr>Theme1</vt:lpstr>
      <vt:lpstr>1_Theme1</vt:lpstr>
      <vt:lpstr>MapInfo 5.5.0 Map</vt:lpstr>
      <vt:lpstr>PowerPoint Presentation</vt:lpstr>
      <vt:lpstr>NU’s platform for plug-in vehicles</vt:lpstr>
      <vt:lpstr>Top State Legislative Issues</vt:lpstr>
      <vt:lpstr>Top State Regulatory Issues</vt:lpstr>
      <vt:lpstr>Follow the money</vt:lpstr>
      <vt:lpstr>Realities</vt:lpstr>
      <vt:lpstr>Optimism in policy arena</vt:lpstr>
      <vt:lpstr>Politics of Plug-in Vehicles</vt:lpstr>
      <vt:lpstr>Higher Sales in 2011?</vt:lpstr>
      <vt:lpstr>Why utilities should care</vt:lpstr>
      <vt:lpstr>We believe there is an incredible synergy for overnight plug-in vehicle recharging</vt:lpstr>
      <vt:lpstr>Questions?</vt:lpstr>
      <vt:lpstr>REVI utilities working group has operations in 5 states</vt:lpstr>
      <vt:lpstr>REVI’s new website offers free download of “Metering  for EV Charging Stations” discussion paper</vt:lpstr>
      <vt:lpstr>Plug My Ride campaign has been launched</vt:lpstr>
      <vt:lpstr>Testing vehicles and EVSEs on our own property</vt:lpstr>
      <vt:lpstr>We are working with customers to install EVSEs at public locations</vt:lpstr>
      <vt:lpstr>Current research project - garage installation</vt:lpstr>
    </vt:vector>
  </TitlesOfParts>
  <Company>Northeast Utilities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B. Robb</dc:creator>
  <cp:lastModifiedBy>Watson R Collins</cp:lastModifiedBy>
  <cp:revision>231</cp:revision>
  <cp:lastPrinted>2008-09-22T13:01:23Z</cp:lastPrinted>
  <dcterms:created xsi:type="dcterms:W3CDTF">2009-10-19T13:49:30Z</dcterms:created>
  <dcterms:modified xsi:type="dcterms:W3CDTF">2012-07-09T22:37:24Z</dcterms:modified>
</cp:coreProperties>
</file>