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02" r:id="rId2"/>
    <p:sldId id="305" r:id="rId3"/>
    <p:sldId id="295" r:id="rId4"/>
    <p:sldId id="296" r:id="rId5"/>
    <p:sldId id="298" r:id="rId6"/>
    <p:sldId id="299" r:id="rId7"/>
    <p:sldId id="300" r:id="rId8"/>
    <p:sldId id="303" r:id="rId9"/>
    <p:sldId id="297" r:id="rId10"/>
    <p:sldId id="288" r:id="rId11"/>
    <p:sldId id="293" r:id="rId12"/>
    <p:sldId id="290" r:id="rId13"/>
    <p:sldId id="306" r:id="rId14"/>
    <p:sldId id="301" r:id="rId15"/>
    <p:sldId id="307" r:id="rId16"/>
    <p:sldId id="309" r:id="rId17"/>
    <p:sldId id="308" r:id="rId18"/>
    <p:sldId id="31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00000"/>
    <a:srgbClr val="002D5C"/>
    <a:srgbClr val="3F3F3F"/>
    <a:srgbClr val="376092"/>
    <a:srgbClr val="292929"/>
    <a:srgbClr val="3760AA"/>
    <a:srgbClr val="57BB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3250" autoAdjust="0"/>
  </p:normalViewPr>
  <p:slideViewPr>
    <p:cSldViewPr snapToGrid="0" snapToObjects="1">
      <p:cViewPr>
        <p:scale>
          <a:sx n="70" d="100"/>
          <a:sy n="70" d="100"/>
        </p:scale>
        <p:origin x="-2106"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12BAD7-8A0E-4E39-B434-CED1CD4FE55F}" type="datetimeFigureOut">
              <a:rPr lang="en-US" smtClean="0"/>
              <a:pPr/>
              <a:t>7/9/2012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4AC1B-6D74-4A2E-9A5E-F0552681EA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dirty="0" smtClean="0"/>
              <a:t>  These two pie</a:t>
            </a:r>
            <a:r>
              <a:rPr lang="en-US" baseline="0" dirty="0" smtClean="0"/>
              <a:t> charts show the age and income break-down for all tax returns with qualified dividends in 2009, the latest year for which IRS data are available. </a:t>
            </a:r>
          </a:p>
          <a:p>
            <a:pPr>
              <a:buFont typeface="Wingdings" pitchFamily="2" charset="2"/>
              <a:buChar char="§"/>
            </a:pPr>
            <a:r>
              <a:rPr lang="en-US" baseline="0" dirty="0" smtClean="0"/>
              <a:t>  As you can see, dividend-paying stocks are held by individuals spanning all age ranges and income levels. </a:t>
            </a:r>
            <a:endParaRPr lang="en-US" dirty="0"/>
          </a:p>
        </p:txBody>
      </p:sp>
      <p:sp>
        <p:nvSpPr>
          <p:cNvPr id="4" name="Slide Number Placeholder 3"/>
          <p:cNvSpPr>
            <a:spLocks noGrp="1"/>
          </p:cNvSpPr>
          <p:nvPr>
            <p:ph type="sldNum" sz="quarter" idx="10"/>
          </p:nvPr>
        </p:nvSpPr>
        <p:spPr/>
        <p:txBody>
          <a:bodyPr/>
          <a:lstStyle/>
          <a:p>
            <a:fld id="{AC96AAD1-D2E2-47A0-B941-EC15AC708881}"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dirty="0" smtClean="0"/>
              <a:t>  These pie</a:t>
            </a:r>
            <a:r>
              <a:rPr lang="en-US" baseline="0" dirty="0" smtClean="0"/>
              <a:t> charts give us more information about the individuals with qualified dividends from direct and indirect utility stocks. </a:t>
            </a:r>
          </a:p>
          <a:p>
            <a:pPr>
              <a:buFont typeface="Wingdings" pitchFamily="2" charset="2"/>
              <a:buChar char="§"/>
            </a:pPr>
            <a:r>
              <a:rPr lang="en-US" baseline="0" dirty="0" smtClean="0"/>
              <a:t>  More than 60 percent of all tax returns with qualified dividends had some utility stocks. </a:t>
            </a:r>
          </a:p>
          <a:p>
            <a:pPr>
              <a:buFont typeface="Wingdings" pitchFamily="2" charset="2"/>
              <a:buChar char="§"/>
            </a:pPr>
            <a:r>
              <a:rPr lang="en-US" dirty="0" smtClean="0"/>
              <a:t>   As you can see, 62 percent of tax returns with qualified dividends were filed by investors age 50  and older.  And, 59 percent of those tax returns were filed by taxpayers who made less than $100,000 a year. </a:t>
            </a:r>
            <a:endParaRPr lang="en-US" dirty="0"/>
          </a:p>
        </p:txBody>
      </p:sp>
      <p:sp>
        <p:nvSpPr>
          <p:cNvPr id="4" name="Slide Number Placeholder 3"/>
          <p:cNvSpPr>
            <a:spLocks noGrp="1"/>
          </p:cNvSpPr>
          <p:nvPr>
            <p:ph type="sldNum" sz="quarter" idx="10"/>
          </p:nvPr>
        </p:nvSpPr>
        <p:spPr/>
        <p:txBody>
          <a:bodyPr/>
          <a:lstStyle/>
          <a:p>
            <a:fld id="{AC96AAD1-D2E2-47A0-B941-EC15AC708881}"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4" name="Picture 3" descr="backgroundTITLE.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3028" y="0"/>
            <a:ext cx="9086106" cy="4325121"/>
          </a:xfrm>
          <a:prstGeom prst="rect">
            <a:avLst/>
          </a:prstGeom>
        </p:spPr>
      </p:pic>
      <p:sp>
        <p:nvSpPr>
          <p:cNvPr id="2" name="Title 1"/>
          <p:cNvSpPr>
            <a:spLocks noGrp="1"/>
          </p:cNvSpPr>
          <p:nvPr>
            <p:ph type="ctrTitle"/>
          </p:nvPr>
        </p:nvSpPr>
        <p:spPr>
          <a:xfrm>
            <a:off x="1720872" y="1777790"/>
            <a:ext cx="5867400" cy="1470025"/>
          </a:xfrm>
          <a:prstGeom prst="rect">
            <a:avLst/>
          </a:prstGeom>
        </p:spPr>
        <p:txBody>
          <a:bodyPr>
            <a:normAutofit/>
          </a:bodyPr>
          <a:lstStyle>
            <a:lvl1pPr algn="r">
              <a:defRPr sz="4600"/>
            </a:lvl1pPr>
          </a:lstStyle>
          <a:p>
            <a:r>
              <a:rPr lang="en-US" smtClean="0"/>
              <a:t>Click to edit Master title style</a:t>
            </a:r>
            <a:endParaRPr dirty="0"/>
          </a:p>
        </p:txBody>
      </p:sp>
      <p:sp>
        <p:nvSpPr>
          <p:cNvPr id="3" name="Subtitle 2"/>
          <p:cNvSpPr>
            <a:spLocks noGrp="1"/>
          </p:cNvSpPr>
          <p:nvPr>
            <p:ph type="subTitle" idx="1"/>
          </p:nvPr>
        </p:nvSpPr>
        <p:spPr>
          <a:xfrm>
            <a:off x="1720872" y="3261262"/>
            <a:ext cx="5867400" cy="429707"/>
          </a:xfrm>
          <a:prstGeom prst="rect">
            <a:avLst/>
          </a:prstGeo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background4.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400" y="25400"/>
            <a:ext cx="9070098" cy="6790382"/>
          </a:xfrm>
          <a:prstGeom prst="rect">
            <a:avLst/>
          </a:prstGeom>
        </p:spPr>
      </p:pic>
      <p:sp>
        <p:nvSpPr>
          <p:cNvPr id="2" name="Title 1"/>
          <p:cNvSpPr>
            <a:spLocks noGrp="1"/>
          </p:cNvSpPr>
          <p:nvPr>
            <p:ph type="title"/>
          </p:nvPr>
        </p:nvSpPr>
        <p:spPr>
          <a:xfrm>
            <a:off x="525780" y="2177303"/>
            <a:ext cx="3657600" cy="1162050"/>
          </a:xfrm>
          <a:prstGeom prst="rect">
            <a:avLst/>
          </a:prstGeo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a:prstGeom prst="rect">
            <a:avLst/>
          </a:prstGeo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a:prstGeom prst="rect">
            <a:avLst/>
          </a:prstGeo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a:prstGeom prst="rect">
            <a:avLst/>
          </a:prstGeom>
        </p:spPr>
        <p:txBody>
          <a:bodyPr/>
          <a:lstStyle/>
          <a:p>
            <a:fld id="{B1115196-1C6F-4784-83AC-30756D8F10B3}" type="datetimeFigureOut">
              <a:rPr lang="en-US" smtClean="0"/>
              <a:pPr/>
              <a:t>7/9/2012</a:t>
            </a:fld>
            <a:endParaRPr lang="en-US"/>
          </a:p>
        </p:txBody>
      </p:sp>
      <p:sp>
        <p:nvSpPr>
          <p:cNvPr id="6" name="Footer Placeholder 5"/>
          <p:cNvSpPr>
            <a:spLocks noGrp="1"/>
          </p:cNvSpPr>
          <p:nvPr>
            <p:ph type="ftr" sz="quarter" idx="11"/>
          </p:nvPr>
        </p:nvSpPr>
        <p:spPr>
          <a:xfrm>
            <a:off x="2057400" y="6297706"/>
            <a:ext cx="2339788"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04800" y="6297706"/>
            <a:ext cx="443753" cy="365125"/>
          </a:xfrm>
          <a:prstGeom prst="rect">
            <a:avLst/>
          </a:prstGeom>
        </p:spPr>
        <p:txBody>
          <a:bodyPr/>
          <a:lstStyle>
            <a:lvl1pPr algn="l">
              <a:defRPr/>
            </a:lvl1pPr>
          </a:lstStyle>
          <a:p>
            <a:fld id="{19371D3E-5A18-49EB-AD2A-429AF16575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4" name="Rectangle 3"/>
          <p:cNvSpPr/>
          <p:nvPr userDrawn="1"/>
        </p:nvSpPr>
        <p:spPr>
          <a:xfrm>
            <a:off x="0" y="6477000"/>
            <a:ext cx="9144000" cy="381000"/>
          </a:xfrm>
          <a:prstGeom prst="rect">
            <a:avLst/>
          </a:prstGeom>
          <a:solidFill>
            <a:srgbClr val="2535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0"/>
            <a:ext cx="9144000" cy="1524000"/>
          </a:xfrm>
          <a:prstGeom prst="rect">
            <a:avLst/>
          </a:prstGeom>
          <a:solidFill>
            <a:srgbClr val="2535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00200" y="152400"/>
            <a:ext cx="7315200" cy="1219200"/>
          </a:xfrm>
          <a:prstGeom prst="rect">
            <a:avLst/>
          </a:prstGeom>
        </p:spPr>
        <p:txBody>
          <a:bodyPr>
            <a:normAutofit/>
          </a:bodyPr>
          <a:lstStyle>
            <a:lvl1pPr>
              <a:defRPr sz="4000" b="1">
                <a:solidFill>
                  <a:schemeClr val="bg1"/>
                </a:solidFill>
              </a:defRPr>
            </a:lvl1pPr>
          </a:lstStyle>
          <a:p>
            <a:r>
              <a:rPr lang="en-US" dirty="0" smtClean="0"/>
              <a:t>Click to edit Master title style</a:t>
            </a:r>
            <a:endParaRPr lang="en-US" dirty="0"/>
          </a:p>
        </p:txBody>
      </p:sp>
      <p:sp>
        <p:nvSpPr>
          <p:cNvPr id="20" name="Text Placeholder 19"/>
          <p:cNvSpPr>
            <a:spLocks noGrp="1"/>
          </p:cNvSpPr>
          <p:nvPr>
            <p:ph type="body" sz="quarter" idx="12"/>
          </p:nvPr>
        </p:nvSpPr>
        <p:spPr>
          <a:xfrm>
            <a:off x="381000" y="1752600"/>
            <a:ext cx="8229600" cy="4572000"/>
          </a:xfrm>
          <a:prstGeom prst="rect">
            <a:avLst/>
          </a:prstGeom>
        </p:spPr>
        <p:txBody>
          <a:bodyPr>
            <a:noAutofit/>
          </a:bodyPr>
          <a:lstStyle>
            <a:lvl1pPr>
              <a:spcAft>
                <a:spcPts val="800"/>
              </a:spcAft>
              <a:defRPr/>
            </a:lvl1pPr>
            <a:lvl2pPr>
              <a:spcAft>
                <a:spcPts val="8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3"/>
          </p:nvPr>
        </p:nvSpPr>
        <p:spPr>
          <a:xfrm>
            <a:off x="8305800" y="6492875"/>
            <a:ext cx="609600" cy="365125"/>
          </a:xfrm>
          <a:prstGeom prst="rect">
            <a:avLst/>
          </a:prstGeom>
        </p:spPr>
        <p:txBody>
          <a:bodyPr/>
          <a:lstStyle>
            <a:lvl1pPr>
              <a:defRPr/>
            </a:lvl1pPr>
          </a:lstStyle>
          <a:p>
            <a:fld id="{46E37306-7994-4CB5-9975-141210A42B8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ackground top blueLIGHTER.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400" y="25400"/>
            <a:ext cx="9070866" cy="6790958"/>
          </a:xfrm>
          <a:prstGeom prst="rect">
            <a:avLst/>
          </a:prstGeom>
        </p:spPr>
      </p:pic>
      <p:sp>
        <p:nvSpPr>
          <p:cNvPr id="2" name="Title 1"/>
          <p:cNvSpPr>
            <a:spLocks noGrp="1"/>
          </p:cNvSpPr>
          <p:nvPr>
            <p:ph type="title"/>
          </p:nvPr>
        </p:nvSpPr>
        <p:spPr>
          <a:xfrm>
            <a:off x="779463" y="295833"/>
            <a:ext cx="7583488" cy="1143000"/>
          </a:xfrm>
          <a:prstGeom prst="rect">
            <a:avLst/>
          </a:prstGeom>
        </p:spPr>
        <p:txBody>
          <a:bodyPr anchor="ctr" anchorCtr="0"/>
          <a:lstStyle>
            <a:lvl1pPr>
              <a:defRPr>
                <a:solidFill>
                  <a:srgbClr val="FFFFFF"/>
                </a:solidFill>
              </a:defRPr>
            </a:lvl1pPr>
          </a:lstStyle>
          <a:p>
            <a:r>
              <a:rPr lang="en-US" smtClean="0"/>
              <a:t>Click to edit Master title style</a:t>
            </a:r>
            <a:endParaRPr dirty="0"/>
          </a:p>
        </p:txBody>
      </p:sp>
      <p:sp>
        <p:nvSpPr>
          <p:cNvPr id="3" name="Content Placeholder 2"/>
          <p:cNvSpPr>
            <a:spLocks noGrp="1"/>
          </p:cNvSpPr>
          <p:nvPr>
            <p:ph idx="1"/>
          </p:nvPr>
        </p:nvSpPr>
        <p:spPr>
          <a:xfrm>
            <a:off x="779463" y="1949824"/>
            <a:ext cx="7583488" cy="4007224"/>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228600" y="6243918"/>
            <a:ext cx="2133600" cy="365125"/>
          </a:xfrm>
          <a:prstGeom prst="rect">
            <a:avLst/>
          </a:prstGeom>
        </p:spPr>
        <p:txBody>
          <a:bodyPr/>
          <a:lstStyle/>
          <a:p>
            <a:fld id="{B1115196-1C6F-4784-83AC-30756D8F10B3}" type="datetimeFigureOut">
              <a:rPr lang="en-US" smtClean="0"/>
              <a:pPr/>
              <a:t>7/9/2012</a:t>
            </a:fld>
            <a:endParaRPr lang="en-US"/>
          </a:p>
        </p:txBody>
      </p:sp>
      <p:sp>
        <p:nvSpPr>
          <p:cNvPr id="5" name="Footer Placeholder 4"/>
          <p:cNvSpPr>
            <a:spLocks noGrp="1"/>
          </p:cNvSpPr>
          <p:nvPr>
            <p:ph type="ftr" sz="quarter" idx="11"/>
          </p:nvPr>
        </p:nvSpPr>
        <p:spPr>
          <a:xfrm>
            <a:off x="5867400" y="6248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305300" y="6248400"/>
            <a:ext cx="533400" cy="365125"/>
          </a:xfrm>
          <a:prstGeom prst="rect">
            <a:avLst/>
          </a:prstGeom>
        </p:spPr>
        <p:txBody>
          <a:bodyPr/>
          <a:lstStyle/>
          <a:p>
            <a:fld id="{19371D3E-5A18-49EB-AD2A-429AF16575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background top blu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400" y="25400"/>
            <a:ext cx="9070866" cy="6790958"/>
          </a:xfrm>
          <a:prstGeom prst="rect">
            <a:avLst/>
          </a:prstGeom>
        </p:spPr>
      </p:pic>
      <p:sp>
        <p:nvSpPr>
          <p:cNvPr id="2" name="Title 1"/>
          <p:cNvSpPr>
            <a:spLocks noGrp="1"/>
          </p:cNvSpPr>
          <p:nvPr>
            <p:ph type="title"/>
          </p:nvPr>
        </p:nvSpPr>
        <p:spPr>
          <a:xfrm>
            <a:off x="779463" y="295833"/>
            <a:ext cx="7583488" cy="1143000"/>
          </a:xfrm>
          <a:prstGeom prst="rect">
            <a:avLst/>
          </a:prstGeom>
        </p:spPr>
        <p:txBody>
          <a:bodyPr anchor="ctr" anchorCtr="0"/>
          <a:lstStyle>
            <a:lvl1pPr>
              <a:defRPr>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779463" y="1949824"/>
            <a:ext cx="7583488" cy="4007224"/>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228600" y="6243918"/>
            <a:ext cx="2133600" cy="365125"/>
          </a:xfrm>
          <a:prstGeom prst="rect">
            <a:avLst/>
          </a:prstGeom>
        </p:spPr>
        <p:txBody>
          <a:bodyPr/>
          <a:lstStyle/>
          <a:p>
            <a:fld id="{B1115196-1C6F-4784-83AC-30756D8F10B3}" type="datetimeFigureOut">
              <a:rPr lang="en-US" smtClean="0"/>
              <a:pPr/>
              <a:t>7/9/2012</a:t>
            </a:fld>
            <a:endParaRPr lang="en-US"/>
          </a:p>
        </p:txBody>
      </p:sp>
      <p:sp>
        <p:nvSpPr>
          <p:cNvPr id="5" name="Footer Placeholder 4"/>
          <p:cNvSpPr>
            <a:spLocks noGrp="1"/>
          </p:cNvSpPr>
          <p:nvPr>
            <p:ph type="ftr" sz="quarter" idx="11"/>
          </p:nvPr>
        </p:nvSpPr>
        <p:spPr>
          <a:xfrm>
            <a:off x="5867400" y="62484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305300" y="6248400"/>
            <a:ext cx="533400" cy="365125"/>
          </a:xfrm>
          <a:prstGeom prst="rect">
            <a:avLst/>
          </a:prstGeom>
        </p:spPr>
        <p:txBody>
          <a:bodyPr/>
          <a:lstStyle/>
          <a:p>
            <a:fld id="{19371D3E-5A18-49EB-AD2A-429AF165759F}" type="slidenum">
              <a:rPr lang="en-US" smtClean="0"/>
              <a:pPr/>
              <a:t>‹#›</a:t>
            </a:fld>
            <a:endParaRPr lang="en-US"/>
          </a:p>
        </p:txBody>
      </p:sp>
    </p:spTree>
    <p:extLst>
      <p:ext uri="{BB962C8B-B14F-4D97-AF65-F5344CB8AC3E}">
        <p14:creationId xmlns:p14="http://schemas.microsoft.com/office/powerpoint/2010/main" xmlns="" val="86797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2" name="Picture 1" descr="background2.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756" y="3219459"/>
            <a:ext cx="7891288" cy="3005334"/>
          </a:xfrm>
          <a:prstGeom prst="rect">
            <a:avLst/>
          </a:prstGeom>
        </p:spPr>
      </p:pic>
      <p:sp>
        <p:nvSpPr>
          <p:cNvPr id="12" name="Picture Placeholder 11"/>
          <p:cNvSpPr>
            <a:spLocks noGrp="1"/>
          </p:cNvSpPr>
          <p:nvPr>
            <p:ph type="pic" sz="quarter" idx="12"/>
          </p:nvPr>
        </p:nvSpPr>
        <p:spPr>
          <a:xfrm>
            <a:off x="0" y="676835"/>
            <a:ext cx="7543800" cy="2587752"/>
          </a:xfrm>
          <a:prstGeom prst="rect">
            <a:avLst/>
          </a:prstGeo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Click icon to add picture</a:t>
            </a:r>
            <a:endParaRPr/>
          </a:p>
        </p:txBody>
      </p:sp>
      <p:sp>
        <p:nvSpPr>
          <p:cNvPr id="14" name="Title 1"/>
          <p:cNvSpPr>
            <a:spLocks noGrp="1"/>
          </p:cNvSpPr>
          <p:nvPr>
            <p:ph type="ctrTitle"/>
          </p:nvPr>
        </p:nvSpPr>
        <p:spPr>
          <a:xfrm>
            <a:off x="1062018" y="3945033"/>
            <a:ext cx="5867400" cy="1470025"/>
          </a:xfrm>
          <a:prstGeom prst="rect">
            <a:avLst/>
          </a:prstGeom>
        </p:spPr>
        <p:txBody>
          <a:bodyPr>
            <a:normAutofit/>
          </a:bodyPr>
          <a:lstStyle>
            <a:lvl1pPr algn="r">
              <a:defRPr sz="4600"/>
            </a:lvl1pPr>
          </a:lstStyle>
          <a:p>
            <a:r>
              <a:rPr lang="en-US" smtClean="0"/>
              <a:t>Click to edit Master title style</a:t>
            </a:r>
            <a:endParaRPr dirty="0"/>
          </a:p>
        </p:txBody>
      </p:sp>
      <p:sp>
        <p:nvSpPr>
          <p:cNvPr id="15" name="Subtitle 2"/>
          <p:cNvSpPr>
            <a:spLocks noGrp="1"/>
          </p:cNvSpPr>
          <p:nvPr>
            <p:ph type="subTitle" idx="1"/>
          </p:nvPr>
        </p:nvSpPr>
        <p:spPr>
          <a:xfrm>
            <a:off x="1062018" y="5428505"/>
            <a:ext cx="5867400" cy="573741"/>
          </a:xfrm>
          <a:prstGeom prst="rect">
            <a:avLst/>
          </a:prstGeo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9" name="Date Placeholder 3"/>
          <p:cNvSpPr>
            <a:spLocks noGrp="1"/>
          </p:cNvSpPr>
          <p:nvPr>
            <p:ph type="dt" sz="half" idx="10"/>
          </p:nvPr>
        </p:nvSpPr>
        <p:spPr>
          <a:xfrm rot="16200000">
            <a:off x="-734076" y="4503737"/>
            <a:ext cx="2057400" cy="365125"/>
          </a:xfrm>
          <a:prstGeom prst="rect">
            <a:avLst/>
          </a:prstGeo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pPr/>
              <a:t>7/9/2012</a:t>
            </a:fld>
            <a:endParaRPr lang="en-US"/>
          </a:p>
        </p:txBody>
      </p:sp>
      <p:sp>
        <p:nvSpPr>
          <p:cNvPr id="20" name="Footer Placeholder 4"/>
          <p:cNvSpPr>
            <a:spLocks noGrp="1"/>
          </p:cNvSpPr>
          <p:nvPr>
            <p:ph type="ftr" sz="quarter" idx="11"/>
          </p:nvPr>
        </p:nvSpPr>
        <p:spPr>
          <a:xfrm rot="16200000">
            <a:off x="-356811" y="4503737"/>
            <a:ext cx="2057397" cy="365125"/>
          </a:xfrm>
          <a:prstGeom prst="rect">
            <a:avLst/>
          </a:prstGeo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background2.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24154" y="2251082"/>
            <a:ext cx="7891288" cy="3005334"/>
          </a:xfrm>
          <a:prstGeom prst="rect">
            <a:avLst/>
          </a:prstGeom>
        </p:spPr>
      </p:pic>
      <p:sp>
        <p:nvSpPr>
          <p:cNvPr id="2" name="Title 1"/>
          <p:cNvSpPr>
            <a:spLocks noGrp="1"/>
          </p:cNvSpPr>
          <p:nvPr>
            <p:ph type="title"/>
          </p:nvPr>
        </p:nvSpPr>
        <p:spPr>
          <a:xfrm>
            <a:off x="1736105" y="2653553"/>
            <a:ext cx="5870448" cy="1472184"/>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a:prstGeom prst="rect">
            <a:avLst/>
          </a:prstGeo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a:prstGeom prst="rect">
            <a:avLst/>
          </a:prstGeo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pPr/>
              <a:t>7/9/2012</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top blu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400" y="25400"/>
            <a:ext cx="9070866" cy="6787910"/>
          </a:xfrm>
          <a:prstGeom prst="rect">
            <a:avLst/>
          </a:prstGeom>
        </p:spPr>
      </p:pic>
      <p:sp>
        <p:nvSpPr>
          <p:cNvPr id="2" name="Title 1"/>
          <p:cNvSpPr>
            <a:spLocks noGrp="1"/>
          </p:cNvSpPr>
          <p:nvPr>
            <p:ph type="title"/>
          </p:nvPr>
        </p:nvSpPr>
        <p:spPr>
          <a:xfrm>
            <a:off x="779463" y="295833"/>
            <a:ext cx="7583488" cy="1143000"/>
          </a:xfrm>
          <a:prstGeom prst="rect">
            <a:avLst/>
          </a:prstGeom>
        </p:spPr>
        <p:txBody>
          <a:bodyPr anchor="ctr" anchorCtr="0"/>
          <a:lstStyle>
            <a:lvl1pPr>
              <a:defRPr>
                <a:solidFill>
                  <a:srgbClr val="FFFFFF"/>
                </a:solidFill>
              </a:defRPr>
            </a:lvl1pPr>
          </a:lstStyle>
          <a:p>
            <a:r>
              <a:rPr lang="en-US" smtClean="0"/>
              <a:t>Click to edit Master title style</a:t>
            </a:r>
            <a:endParaRPr dirty="0"/>
          </a:p>
        </p:txBody>
      </p:sp>
      <p:sp>
        <p:nvSpPr>
          <p:cNvPr id="3" name="Content Placeholder 2"/>
          <p:cNvSpPr>
            <a:spLocks noGrp="1"/>
          </p:cNvSpPr>
          <p:nvPr>
            <p:ph sz="half" idx="1"/>
          </p:nvPr>
        </p:nvSpPr>
        <p:spPr>
          <a:xfrm>
            <a:off x="779461" y="1981201"/>
            <a:ext cx="3657600" cy="3975100"/>
          </a:xfrm>
          <a:prstGeom prst="rect">
            <a:avLst/>
          </a:prstGeo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a:prstGeom prst="rect">
            <a:avLst/>
          </a:prstGeo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228600" y="6243918"/>
            <a:ext cx="2133600" cy="365125"/>
          </a:xfrm>
          <a:prstGeom prst="rect">
            <a:avLst/>
          </a:prstGeom>
        </p:spPr>
        <p:txBody>
          <a:bodyPr/>
          <a:lstStyle/>
          <a:p>
            <a:fld id="{B1115196-1C6F-4784-83AC-30756D8F10B3}" type="datetimeFigureOut">
              <a:rPr lang="en-US" smtClean="0"/>
              <a:pPr/>
              <a:t>7/9/2012</a:t>
            </a:fld>
            <a:endParaRPr lang="en-US"/>
          </a:p>
        </p:txBody>
      </p:sp>
      <p:sp>
        <p:nvSpPr>
          <p:cNvPr id="6" name="Footer Placeholder 5"/>
          <p:cNvSpPr>
            <a:spLocks noGrp="1"/>
          </p:cNvSpPr>
          <p:nvPr>
            <p:ph type="ftr" sz="quarter" idx="11"/>
          </p:nvPr>
        </p:nvSpPr>
        <p:spPr>
          <a:xfrm>
            <a:off x="5867400" y="62484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4305300" y="6248400"/>
            <a:ext cx="533400" cy="365125"/>
          </a:xfrm>
          <a:prstGeom prst="rect">
            <a:avLst/>
          </a:prstGeom>
        </p:spPr>
        <p:txBody>
          <a:bodyPr/>
          <a:lstStyle/>
          <a:p>
            <a:fld id="{19371D3E-5A18-49EB-AD2A-429AF16575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top blu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400" y="25400"/>
            <a:ext cx="9070866" cy="6787910"/>
          </a:xfrm>
          <a:prstGeom prst="rect">
            <a:avLst/>
          </a:prstGeom>
        </p:spPr>
      </p:pic>
      <p:sp>
        <p:nvSpPr>
          <p:cNvPr id="2" name="Title 1"/>
          <p:cNvSpPr>
            <a:spLocks noGrp="1"/>
          </p:cNvSpPr>
          <p:nvPr>
            <p:ph type="title"/>
          </p:nvPr>
        </p:nvSpPr>
        <p:spPr>
          <a:xfrm>
            <a:off x="779463" y="295833"/>
            <a:ext cx="7583488" cy="1143000"/>
          </a:xfrm>
          <a:prstGeom prst="rect">
            <a:avLst/>
          </a:prstGeom>
        </p:spPr>
        <p:txBody>
          <a:bodyPr anchor="ctr" anchorCtr="0"/>
          <a:lstStyle>
            <a:lvl1pPr>
              <a:defRPr>
                <a:solidFill>
                  <a:srgbClr val="FFFFFF"/>
                </a:solidFill>
              </a:defRPr>
            </a:lvl1pPr>
          </a:lstStyle>
          <a:p>
            <a:r>
              <a:rPr lang="en-US" smtClean="0"/>
              <a:t>Click to edit Master title style</a:t>
            </a:r>
            <a:endParaRPr dirty="0"/>
          </a:p>
        </p:txBody>
      </p:sp>
      <p:sp>
        <p:nvSpPr>
          <p:cNvPr id="3" name="Text Placeholder 2"/>
          <p:cNvSpPr>
            <a:spLocks noGrp="1"/>
          </p:cNvSpPr>
          <p:nvPr>
            <p:ph type="body" idx="1"/>
          </p:nvPr>
        </p:nvSpPr>
        <p:spPr>
          <a:xfrm>
            <a:off x="779463" y="1852426"/>
            <a:ext cx="3657600" cy="868362"/>
          </a:xfrm>
          <a:prstGeom prst="rect">
            <a:avLst/>
          </a:prstGeo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a:prstGeom prst="rect">
            <a:avLst/>
          </a:prstGeo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a:prstGeom prst="rect">
            <a:avLst/>
          </a:prstGeo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a:prstGeom prst="rect">
            <a:avLst/>
          </a:prstGeo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228600" y="6243918"/>
            <a:ext cx="2133600" cy="365125"/>
          </a:xfrm>
          <a:prstGeom prst="rect">
            <a:avLst/>
          </a:prstGeom>
        </p:spPr>
        <p:txBody>
          <a:bodyPr/>
          <a:lstStyle/>
          <a:p>
            <a:fld id="{B1115196-1C6F-4784-83AC-30756D8F10B3}" type="datetimeFigureOut">
              <a:rPr lang="en-US" smtClean="0"/>
              <a:pPr/>
              <a:t>7/9/2012</a:t>
            </a:fld>
            <a:endParaRPr lang="en-US"/>
          </a:p>
        </p:txBody>
      </p:sp>
      <p:sp>
        <p:nvSpPr>
          <p:cNvPr id="8" name="Footer Placeholder 7"/>
          <p:cNvSpPr>
            <a:spLocks noGrp="1"/>
          </p:cNvSpPr>
          <p:nvPr>
            <p:ph type="ftr" sz="quarter" idx="11"/>
          </p:nvPr>
        </p:nvSpPr>
        <p:spPr>
          <a:xfrm>
            <a:off x="5867400" y="624840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4305300" y="6248400"/>
            <a:ext cx="533400" cy="365125"/>
          </a:xfrm>
          <a:prstGeom prst="rect">
            <a:avLst/>
          </a:prstGeom>
        </p:spPr>
        <p:txBody>
          <a:bodyPr/>
          <a:lstStyle/>
          <a:p>
            <a:fld id="{19371D3E-5A18-49EB-AD2A-429AF16575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top blue.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400" y="25400"/>
            <a:ext cx="9070866" cy="6787910"/>
          </a:xfrm>
          <a:prstGeom prst="rect">
            <a:avLst/>
          </a:prstGeom>
        </p:spPr>
      </p:pic>
      <p:sp>
        <p:nvSpPr>
          <p:cNvPr id="2" name="Title 1"/>
          <p:cNvSpPr>
            <a:spLocks noGrp="1"/>
          </p:cNvSpPr>
          <p:nvPr>
            <p:ph type="title"/>
          </p:nvPr>
        </p:nvSpPr>
        <p:spPr>
          <a:xfrm>
            <a:off x="779463" y="295833"/>
            <a:ext cx="7583488" cy="1143000"/>
          </a:xfrm>
          <a:prstGeom prst="rect">
            <a:avLst/>
          </a:prstGeom>
        </p:spPr>
        <p:txBody>
          <a:bodyPr anchor="ctr" anchorCtr="0"/>
          <a:lstStyle>
            <a:lvl1pPr>
              <a:defRPr>
                <a:solidFill>
                  <a:srgbClr val="FFFFFF"/>
                </a:solidFill>
              </a:defRPr>
            </a:lvl1pPr>
          </a:lstStyle>
          <a:p>
            <a:r>
              <a:rPr lang="en-US" smtClean="0"/>
              <a:t>Click to edit Master title style</a:t>
            </a:r>
            <a:endParaRPr dirty="0"/>
          </a:p>
        </p:txBody>
      </p:sp>
      <p:sp>
        <p:nvSpPr>
          <p:cNvPr id="3" name="Date Placeholder 2"/>
          <p:cNvSpPr>
            <a:spLocks noGrp="1"/>
          </p:cNvSpPr>
          <p:nvPr>
            <p:ph type="dt" sz="half" idx="10"/>
          </p:nvPr>
        </p:nvSpPr>
        <p:spPr>
          <a:xfrm>
            <a:off x="228600" y="6243918"/>
            <a:ext cx="2133600" cy="365125"/>
          </a:xfrm>
          <a:prstGeom prst="rect">
            <a:avLst/>
          </a:prstGeom>
        </p:spPr>
        <p:txBody>
          <a:bodyPr/>
          <a:lstStyle/>
          <a:p>
            <a:fld id="{B1115196-1C6F-4784-83AC-30756D8F10B3}" type="datetimeFigureOut">
              <a:rPr lang="en-US" smtClean="0"/>
              <a:pPr/>
              <a:t>7/9/2012</a:t>
            </a:fld>
            <a:endParaRPr lang="en-US"/>
          </a:p>
        </p:txBody>
      </p:sp>
      <p:sp>
        <p:nvSpPr>
          <p:cNvPr id="4" name="Footer Placeholder 3"/>
          <p:cNvSpPr>
            <a:spLocks noGrp="1"/>
          </p:cNvSpPr>
          <p:nvPr>
            <p:ph type="ftr" sz="quarter" idx="11"/>
          </p:nvPr>
        </p:nvSpPr>
        <p:spPr>
          <a:xfrm>
            <a:off x="5867400" y="62484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4305300" y="6248400"/>
            <a:ext cx="533400" cy="365125"/>
          </a:xfrm>
          <a:prstGeom prst="rect">
            <a:avLst/>
          </a:prstGeom>
        </p:spPr>
        <p:txBody>
          <a:bodyPr/>
          <a:lstStyle/>
          <a:p>
            <a:fld id="{19371D3E-5A18-49EB-AD2A-429AF16575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background3.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400" y="25400"/>
            <a:ext cx="9070866" cy="6787910"/>
          </a:xfrm>
          <a:prstGeom prst="rect">
            <a:avLst/>
          </a:prstGeom>
        </p:spPr>
      </p:pic>
      <p:sp>
        <p:nvSpPr>
          <p:cNvPr id="2" name="Date Placeholder 1"/>
          <p:cNvSpPr>
            <a:spLocks noGrp="1"/>
          </p:cNvSpPr>
          <p:nvPr>
            <p:ph type="dt" sz="half" idx="10"/>
          </p:nvPr>
        </p:nvSpPr>
        <p:spPr>
          <a:xfrm>
            <a:off x="228600" y="6243918"/>
            <a:ext cx="2133600" cy="365125"/>
          </a:xfrm>
          <a:prstGeom prst="rect">
            <a:avLst/>
          </a:prstGeom>
        </p:spPr>
        <p:txBody>
          <a:bodyPr/>
          <a:lstStyle/>
          <a:p>
            <a:fld id="{B1115196-1C6F-4784-83AC-30756D8F10B3}" type="datetimeFigureOut">
              <a:rPr lang="en-US" smtClean="0"/>
              <a:pPr/>
              <a:t>7/9/2012</a:t>
            </a:fld>
            <a:endParaRPr lang="en-US"/>
          </a:p>
        </p:txBody>
      </p:sp>
      <p:sp>
        <p:nvSpPr>
          <p:cNvPr id="3" name="Footer Placeholder 2"/>
          <p:cNvSpPr>
            <a:spLocks noGrp="1"/>
          </p:cNvSpPr>
          <p:nvPr>
            <p:ph type="ftr" sz="quarter" idx="11"/>
          </p:nvPr>
        </p:nvSpPr>
        <p:spPr>
          <a:xfrm>
            <a:off x="5867400" y="624840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305300" y="6248400"/>
            <a:ext cx="533400" cy="365125"/>
          </a:xfrm>
          <a:prstGeom prst="rect">
            <a:avLst/>
          </a:prstGeom>
        </p:spPr>
        <p:txBody>
          <a:bodyPr/>
          <a:lstStyle/>
          <a:p>
            <a:fld id="{19371D3E-5A18-49EB-AD2A-429AF16575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D5C"/>
            </a:gs>
            <a:gs pos="100000">
              <a:prstClr val="white"/>
            </a:gs>
          </a:gsLst>
          <a:lin ang="162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81" r:id="rId11"/>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nSmYM1w4h1A"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081" y="1777790"/>
            <a:ext cx="7970291" cy="2193709"/>
          </a:xfrm>
        </p:spPr>
        <p:txBody>
          <a:bodyPr>
            <a:normAutofit fontScale="90000"/>
          </a:bodyPr>
          <a:lstStyle/>
          <a:p>
            <a:pPr algn="ctr"/>
            <a:r>
              <a:rPr lang="en-US" dirty="0" smtClean="0"/>
              <a:t>EEI Update</a:t>
            </a:r>
            <a:br>
              <a:rPr lang="en-US" dirty="0" smtClean="0"/>
            </a:br>
            <a:r>
              <a:rPr lang="en-US" dirty="0" smtClean="0"/>
              <a:t>USGO</a:t>
            </a:r>
            <a:br>
              <a:rPr lang="en-US" dirty="0" smtClean="0"/>
            </a:br>
            <a:r>
              <a:rPr lang="en-US" dirty="0" smtClean="0"/>
              <a:t>Sarah Lashford and Brad Viator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2" y="295833"/>
            <a:ext cx="8434315" cy="1143000"/>
          </a:xfrm>
        </p:spPr>
        <p:txBody>
          <a:bodyPr/>
          <a:lstStyle/>
          <a:p>
            <a:r>
              <a:rPr lang="en-US" sz="3400" dirty="0" smtClean="0"/>
              <a:t>Outreach in July and August Is Key to Success</a:t>
            </a:r>
            <a:endParaRPr lang="en-US" sz="3400" dirty="0"/>
          </a:p>
        </p:txBody>
      </p:sp>
      <p:sp>
        <p:nvSpPr>
          <p:cNvPr id="3" name="Text Placeholder 2"/>
          <p:cNvSpPr>
            <a:spLocks noGrp="1"/>
          </p:cNvSpPr>
          <p:nvPr>
            <p:ph idx="1"/>
          </p:nvPr>
        </p:nvSpPr>
        <p:spPr>
          <a:xfrm>
            <a:off x="521581" y="1774210"/>
            <a:ext cx="8322165" cy="4653886"/>
          </a:xfrm>
        </p:spPr>
        <p:txBody>
          <a:bodyPr/>
          <a:lstStyle/>
          <a:p>
            <a:pPr>
              <a:spcBef>
                <a:spcPts val="600"/>
              </a:spcBef>
            </a:pPr>
            <a:r>
              <a:rPr lang="en-US" sz="2600" dirty="0" smtClean="0"/>
              <a:t>July </a:t>
            </a:r>
          </a:p>
          <a:p>
            <a:pPr lvl="1">
              <a:spcAft>
                <a:spcPts val="600"/>
              </a:spcAft>
              <a:buFont typeface="Arial" pitchFamily="34" charset="0"/>
              <a:buChar char="•"/>
            </a:pPr>
            <a:r>
              <a:rPr lang="en-US" dirty="0" smtClean="0"/>
              <a:t>Possible Vote in the House</a:t>
            </a:r>
          </a:p>
          <a:p>
            <a:pPr lvl="1">
              <a:spcAft>
                <a:spcPts val="600"/>
              </a:spcAft>
              <a:buFont typeface="Arial" pitchFamily="34" charset="0"/>
              <a:buChar char="•"/>
            </a:pPr>
            <a:r>
              <a:rPr lang="en-US" dirty="0" smtClean="0"/>
              <a:t>EEI member companies activate employees, shareholders, and retirees</a:t>
            </a:r>
          </a:p>
          <a:p>
            <a:pPr lvl="1">
              <a:spcAft>
                <a:spcPts val="600"/>
              </a:spcAft>
              <a:buFont typeface="Arial" pitchFamily="34" charset="0"/>
              <a:buChar char="•"/>
            </a:pPr>
            <a:r>
              <a:rPr lang="en-US" dirty="0" smtClean="0"/>
              <a:t>July 12: Congressional briefing on Ernst &amp; Young study at </a:t>
            </a:r>
            <a:br>
              <a:rPr lang="en-US" dirty="0" smtClean="0"/>
            </a:br>
            <a:r>
              <a:rPr lang="en-US" dirty="0" smtClean="0"/>
              <a:t>Capitol Visitors Center </a:t>
            </a:r>
          </a:p>
          <a:p>
            <a:pPr lvl="1">
              <a:spcAft>
                <a:spcPts val="600"/>
              </a:spcAft>
              <a:buFont typeface="Arial" pitchFamily="34" charset="0"/>
              <a:buChar char="•"/>
            </a:pPr>
            <a:r>
              <a:rPr lang="en-US" dirty="0" smtClean="0"/>
              <a:t>July 17: EEI Leadership CEO fly-in on Capitol Hill</a:t>
            </a:r>
          </a:p>
          <a:p>
            <a:pPr lvl="1">
              <a:spcAft>
                <a:spcPts val="600"/>
              </a:spcAft>
              <a:buFont typeface="Arial" pitchFamily="34" charset="0"/>
              <a:buChar char="•"/>
            </a:pPr>
            <a:r>
              <a:rPr lang="en-US" dirty="0" smtClean="0"/>
              <a:t>EEI member companies meet with congressional delegations</a:t>
            </a:r>
          </a:p>
          <a:p>
            <a:pPr lvl="1">
              <a:spcAft>
                <a:spcPts val="600"/>
              </a:spcAft>
              <a:buFont typeface="Arial" pitchFamily="34" charset="0"/>
              <a:buChar char="•"/>
            </a:pPr>
            <a:r>
              <a:rPr lang="en-US" dirty="0" smtClean="0"/>
              <a:t>EEI outreach at RLCC, NARUC, NGA, DGA, ALEC, DLCC, CSG, and National Black Chamber of Commerce</a:t>
            </a:r>
          </a:p>
          <a:p>
            <a:pPr lvl="1">
              <a:spcAft>
                <a:spcPts val="600"/>
              </a:spcAft>
              <a:buFont typeface="Arial" pitchFamily="34" charset="0"/>
              <a:buChar char="•"/>
            </a:pPr>
            <a:r>
              <a:rPr lang="en-US" dirty="0" smtClean="0"/>
              <a:t>Begin paid media campaign (continues through September)</a:t>
            </a:r>
          </a:p>
        </p:txBody>
      </p:sp>
      <p:sp>
        <p:nvSpPr>
          <p:cNvPr id="4" name="Slide Number Placeholder 3"/>
          <p:cNvSpPr>
            <a:spLocks noGrp="1"/>
          </p:cNvSpPr>
          <p:nvPr>
            <p:ph type="sldNum" sz="quarter" idx="12"/>
          </p:nvPr>
        </p:nvSpPr>
        <p:spPr>
          <a:xfrm>
            <a:off x="190500" y="6166604"/>
            <a:ext cx="533400" cy="365125"/>
          </a:xfrm>
        </p:spPr>
        <p:txBody>
          <a:bodyPr/>
          <a:lstStyle/>
          <a:p>
            <a:fld id="{46E37306-7994-4CB5-9975-141210A42B84}" type="slidenum">
              <a:rPr lang="en-US" smtClean="0">
                <a:solidFill>
                  <a:srgbClr val="103154"/>
                </a:solidFill>
              </a:rPr>
              <a:pPr/>
              <a:t>10</a:t>
            </a:fld>
            <a:endParaRPr lang="en-US" dirty="0">
              <a:solidFill>
                <a:srgbClr val="103154"/>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36735" y="1692889"/>
            <a:ext cx="8393367" cy="4838840"/>
          </a:xfrm>
        </p:spPr>
        <p:txBody>
          <a:bodyPr/>
          <a:lstStyle/>
          <a:p>
            <a:pPr marL="342900" lvl="1" indent="-342900"/>
            <a:r>
              <a:rPr lang="en-US" sz="2600" dirty="0" smtClean="0"/>
              <a:t>August </a:t>
            </a:r>
          </a:p>
          <a:p>
            <a:pPr marL="692150" lvl="2" indent="-342900">
              <a:spcAft>
                <a:spcPts val="600"/>
              </a:spcAft>
              <a:buFont typeface="Arial" pitchFamily="34" charset="0"/>
              <a:buChar char="•"/>
            </a:pPr>
            <a:r>
              <a:rPr lang="en-US" sz="2000" dirty="0" smtClean="0"/>
              <a:t>August 6-Sept. 7: Congressional Recess</a:t>
            </a:r>
          </a:p>
          <a:p>
            <a:pPr marL="692150" lvl="2" indent="-342900">
              <a:spcBef>
                <a:spcPts val="400"/>
              </a:spcBef>
              <a:spcAft>
                <a:spcPts val="600"/>
              </a:spcAft>
              <a:buFont typeface="Arial" pitchFamily="34" charset="0"/>
              <a:buChar char="•"/>
            </a:pPr>
            <a:r>
              <a:rPr lang="en-US" sz="2000" dirty="0" smtClean="0"/>
              <a:t>“Dividends In The District” </a:t>
            </a:r>
          </a:p>
          <a:p>
            <a:pPr marL="1028700" lvl="3" indent="-342900">
              <a:spcAft>
                <a:spcPts val="600"/>
              </a:spcAft>
              <a:buFont typeface="Arial" pitchFamily="34" charset="0"/>
              <a:buChar char="•"/>
            </a:pPr>
            <a:r>
              <a:rPr lang="en-US" sz="2000" dirty="0" smtClean="0"/>
              <a:t>EEI member companies create Dividend Action Teams to attend town hall meetings, meet &amp; greets, “Congress on the Corner” opportunities, and district visits with Members and staff</a:t>
            </a:r>
          </a:p>
          <a:p>
            <a:pPr marL="1028700" lvl="3" indent="-342900">
              <a:spcBef>
                <a:spcPts val="300"/>
              </a:spcBef>
              <a:spcAft>
                <a:spcPts val="300"/>
              </a:spcAft>
              <a:buFont typeface="Arial" pitchFamily="34" charset="0"/>
              <a:buChar char="•"/>
            </a:pPr>
            <a:r>
              <a:rPr lang="en-US" sz="2000" dirty="0" smtClean="0"/>
              <a:t>Outreach to local media</a:t>
            </a:r>
          </a:p>
          <a:p>
            <a:pPr marL="1028700" lvl="3" indent="-342900">
              <a:spcAft>
                <a:spcPts val="600"/>
              </a:spcAft>
              <a:buFont typeface="Arial" pitchFamily="34" charset="0"/>
              <a:buChar char="•"/>
            </a:pPr>
            <a:r>
              <a:rPr lang="en-US" sz="2000" dirty="0" smtClean="0"/>
              <a:t>Grassroots activities with allies</a:t>
            </a:r>
          </a:p>
          <a:p>
            <a:pPr marL="692150" lvl="2" indent="-342900">
              <a:spcAft>
                <a:spcPts val="600"/>
              </a:spcAft>
              <a:buFont typeface="Arial" pitchFamily="34" charset="0"/>
              <a:buChar char="•"/>
            </a:pPr>
            <a:r>
              <a:rPr lang="en-US" sz="2000" dirty="0" smtClean="0"/>
              <a:t>Outreach to NCSL, Southern Governors’ Association, State Legislative Leaders Foundation</a:t>
            </a:r>
          </a:p>
          <a:p>
            <a:pPr marL="692150" lvl="2" indent="-342900">
              <a:spcBef>
                <a:spcPts val="400"/>
              </a:spcBef>
              <a:spcAft>
                <a:spcPts val="400"/>
              </a:spcAft>
              <a:buFont typeface="Arial" pitchFamily="34" charset="0"/>
              <a:buChar char="•"/>
            </a:pPr>
            <a:r>
              <a:rPr lang="en-US" sz="2000" dirty="0" smtClean="0"/>
              <a:t>August 26-30: Republican National Convention</a:t>
            </a:r>
          </a:p>
          <a:p>
            <a:pPr marL="692150" lvl="2" indent="-342900">
              <a:spcBef>
                <a:spcPts val="400"/>
              </a:spcBef>
              <a:spcAft>
                <a:spcPts val="600"/>
              </a:spcAft>
              <a:buNone/>
            </a:pPr>
            <a:r>
              <a:rPr lang="en-US" sz="2000" dirty="0" smtClean="0"/>
              <a:t>     (September 2-6: Democratic National Convention)</a:t>
            </a:r>
          </a:p>
          <a:p>
            <a:pPr marL="692150" lvl="2" indent="-342900">
              <a:spcAft>
                <a:spcPts val="600"/>
              </a:spcAft>
              <a:buFont typeface="Arial" pitchFamily="34" charset="0"/>
              <a:buChar char="•"/>
            </a:pPr>
            <a:endParaRPr lang="en-US" sz="2000" dirty="0" smtClean="0"/>
          </a:p>
        </p:txBody>
      </p:sp>
      <p:sp>
        <p:nvSpPr>
          <p:cNvPr id="6" name="Title 1"/>
          <p:cNvSpPr>
            <a:spLocks noGrp="1"/>
          </p:cNvSpPr>
          <p:nvPr>
            <p:ph type="title"/>
          </p:nvPr>
        </p:nvSpPr>
        <p:spPr>
          <a:xfrm>
            <a:off x="300252" y="295833"/>
            <a:ext cx="8434315" cy="1143000"/>
          </a:xfrm>
        </p:spPr>
        <p:txBody>
          <a:bodyPr/>
          <a:lstStyle/>
          <a:p>
            <a:r>
              <a:rPr lang="en-US" sz="3400" dirty="0" smtClean="0"/>
              <a:t>Outreach in July and August Is Key to Success</a:t>
            </a:r>
            <a:endParaRPr lang="en-US" sz="3400" dirty="0"/>
          </a:p>
        </p:txBody>
      </p:sp>
      <p:sp>
        <p:nvSpPr>
          <p:cNvPr id="7" name="Slide Number Placeholder 3"/>
          <p:cNvSpPr>
            <a:spLocks noGrp="1"/>
          </p:cNvSpPr>
          <p:nvPr>
            <p:ph type="sldNum" sz="quarter" idx="12"/>
          </p:nvPr>
        </p:nvSpPr>
        <p:spPr>
          <a:xfrm>
            <a:off x="190500" y="6166604"/>
            <a:ext cx="533400" cy="365125"/>
          </a:xfrm>
        </p:spPr>
        <p:txBody>
          <a:bodyPr/>
          <a:lstStyle/>
          <a:p>
            <a:fld id="{46E37306-7994-4CB5-9975-141210A42B84}" type="slidenum">
              <a:rPr lang="en-US" smtClean="0">
                <a:solidFill>
                  <a:srgbClr val="103154"/>
                </a:solidFill>
              </a:rPr>
              <a:pPr/>
              <a:t>11</a:t>
            </a:fld>
            <a:endParaRPr lang="en-US" dirty="0">
              <a:solidFill>
                <a:srgbClr val="103154"/>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Television Ad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1445" y="873457"/>
            <a:ext cx="7233313" cy="1631216"/>
          </a:xfrm>
          <a:prstGeom prst="rect">
            <a:avLst/>
          </a:prstGeom>
          <a:noFill/>
        </p:spPr>
        <p:txBody>
          <a:bodyPr wrap="square" rtlCol="0">
            <a:spAutoFit/>
          </a:bodyPr>
          <a:lstStyle/>
          <a:p>
            <a:r>
              <a:rPr lang="en-US" sz="3200" dirty="0" smtClean="0"/>
              <a:t>“Disappear”</a:t>
            </a:r>
          </a:p>
          <a:p>
            <a:endParaRPr lang="en-US" sz="3200" dirty="0" smtClean="0"/>
          </a:p>
          <a:p>
            <a:r>
              <a:rPr lang="en-US" dirty="0" smtClean="0">
                <a:hlinkClick r:id="rId2"/>
              </a:rPr>
              <a:t>https://www.youtube.com/watch?v=nSmYM1w4h1A</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316(b), Coal Ash, Utility MACT update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316(b)	</a:t>
            </a:r>
            <a:endParaRPr lang="en-US" dirty="0"/>
          </a:p>
        </p:txBody>
      </p:sp>
      <p:sp>
        <p:nvSpPr>
          <p:cNvPr id="5" name="Content Placeholder 4"/>
          <p:cNvSpPr>
            <a:spLocks noGrp="1"/>
          </p:cNvSpPr>
          <p:nvPr>
            <p:ph idx="1"/>
          </p:nvPr>
        </p:nvSpPr>
        <p:spPr/>
        <p:txBody>
          <a:bodyPr/>
          <a:lstStyle/>
          <a:p>
            <a:r>
              <a:rPr lang="en-US" dirty="0" smtClean="0"/>
              <a:t>EPA released a Notice of Data Availability on 316(b) in June, with a comment period that closes on July 12</a:t>
            </a:r>
          </a:p>
          <a:p>
            <a:r>
              <a:rPr lang="en-US" dirty="0" smtClean="0"/>
              <a:t>Highly likely EPA will negotiate with the environmental community to delay the rule, the deadline was July 27</a:t>
            </a:r>
          </a:p>
          <a:p>
            <a:r>
              <a:rPr lang="en-US" dirty="0" smtClean="0"/>
              <a:t>EEI is working with industry partners to get a rule out sometime before the </a:t>
            </a:r>
            <a:r>
              <a:rPr lang="en-US" smtClean="0"/>
              <a:t>2012 elections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Ash	</a:t>
            </a:r>
            <a:endParaRPr lang="en-US" dirty="0"/>
          </a:p>
        </p:txBody>
      </p:sp>
      <p:sp>
        <p:nvSpPr>
          <p:cNvPr id="3" name="Content Placeholder 2"/>
          <p:cNvSpPr>
            <a:spLocks noGrp="1"/>
          </p:cNvSpPr>
          <p:nvPr>
            <p:ph idx="1"/>
          </p:nvPr>
        </p:nvSpPr>
        <p:spPr/>
        <p:txBody>
          <a:bodyPr/>
          <a:lstStyle/>
          <a:p>
            <a:r>
              <a:rPr lang="en-US" dirty="0" smtClean="0"/>
              <a:t>Unfortunately Coal Ash language was dropped in the eleventh hour from the Transportation Bill two weeks ago</a:t>
            </a:r>
          </a:p>
          <a:p>
            <a:r>
              <a:rPr lang="en-US" dirty="0" smtClean="0"/>
              <a:t>EEI and member companies are looking for alternative legislative vehicles to attach the necessary coal ash language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MACT Implementation Update	</a:t>
            </a:r>
            <a:endParaRPr lang="en-US" dirty="0"/>
          </a:p>
        </p:txBody>
      </p:sp>
      <p:sp>
        <p:nvSpPr>
          <p:cNvPr id="3" name="Content Placeholder 2"/>
          <p:cNvSpPr>
            <a:spLocks noGrp="1"/>
          </p:cNvSpPr>
          <p:nvPr>
            <p:ph idx="1"/>
          </p:nvPr>
        </p:nvSpPr>
        <p:spPr>
          <a:xfrm>
            <a:off x="177421" y="1438833"/>
            <a:ext cx="8185530" cy="5139388"/>
          </a:xfrm>
        </p:spPr>
        <p:txBody>
          <a:bodyPr/>
          <a:lstStyle/>
          <a:p>
            <a:r>
              <a:rPr lang="en-US" sz="2000" b="1" dirty="0" smtClean="0"/>
              <a:t>Compliance Dates and Extension Possibilities</a:t>
            </a:r>
            <a:endParaRPr lang="en-US" sz="2000" dirty="0" smtClean="0"/>
          </a:p>
          <a:p>
            <a:pPr lvl="1"/>
            <a:r>
              <a:rPr lang="en-US" sz="1800" dirty="0" smtClean="0"/>
              <a:t>Normal MACT timing: </a:t>
            </a:r>
            <a:r>
              <a:rPr lang="en-US" sz="1800" b="1" dirty="0" smtClean="0"/>
              <a:t>3 years</a:t>
            </a:r>
            <a:r>
              <a:rPr lang="en-US" sz="1800" dirty="0" smtClean="0"/>
              <a:t> after final rule effective date (</a:t>
            </a:r>
            <a:r>
              <a:rPr lang="en-US" sz="1800" i="1" dirty="0" smtClean="0"/>
              <a:t>i.e.,</a:t>
            </a:r>
            <a:r>
              <a:rPr lang="en-US" sz="1800" dirty="0" smtClean="0"/>
              <a:t> April 2015) [CAA sec. 112(</a:t>
            </a:r>
            <a:r>
              <a:rPr lang="en-US" sz="1800" dirty="0" err="1" smtClean="0"/>
              <a:t>i</a:t>
            </a:r>
            <a:r>
              <a:rPr lang="en-US" sz="1800" dirty="0" smtClean="0"/>
              <a:t>)(3)(A)] </a:t>
            </a:r>
          </a:p>
          <a:p>
            <a:pPr lvl="1"/>
            <a:r>
              <a:rPr lang="en-US" sz="1800" b="1" dirty="0" smtClean="0"/>
              <a:t>Possible 4th year: </a:t>
            </a:r>
            <a:r>
              <a:rPr lang="en-US" sz="1800" dirty="0" smtClean="0"/>
              <a:t>EPA Administrator (or approved State Program) can grant a 1-year extension if more time is “necessary for the installation of controls” [CAA sec. 112(</a:t>
            </a:r>
            <a:r>
              <a:rPr lang="en-US" sz="1800" dirty="0" err="1" smtClean="0"/>
              <a:t>i</a:t>
            </a:r>
            <a:r>
              <a:rPr lang="en-US" sz="1800" dirty="0" smtClean="0"/>
              <a:t>)(3)(B)]</a:t>
            </a:r>
          </a:p>
          <a:p>
            <a:pPr lvl="2"/>
            <a:r>
              <a:rPr lang="en-US" sz="1600" dirty="0" smtClean="0"/>
              <a:t>Extensions</a:t>
            </a:r>
            <a:r>
              <a:rPr lang="en-US" sz="1600" baseline="30000" dirty="0" smtClean="0"/>
              <a:t> </a:t>
            </a:r>
            <a:r>
              <a:rPr lang="en-US" sz="1600" dirty="0" smtClean="0"/>
              <a:t>granted</a:t>
            </a:r>
            <a:r>
              <a:rPr lang="en-US" sz="1600" b="1" dirty="0" smtClean="0"/>
              <a:t> </a:t>
            </a:r>
            <a:r>
              <a:rPr lang="en-US" sz="1600" dirty="0" smtClean="0"/>
              <a:t>on case-by-case basis</a:t>
            </a:r>
          </a:p>
          <a:p>
            <a:pPr lvl="1"/>
            <a:r>
              <a:rPr lang="en-US" sz="1800" b="1" dirty="0" smtClean="0"/>
              <a:t>Possible 5th year plus:</a:t>
            </a:r>
          </a:p>
          <a:p>
            <a:pPr lvl="2"/>
            <a:r>
              <a:rPr lang="en-US" sz="1600" dirty="0" smtClean="0"/>
              <a:t>Instead, EPA has indicated it will use CAA section 113 </a:t>
            </a:r>
            <a:r>
              <a:rPr lang="en-US" sz="1600" b="1" dirty="0" smtClean="0"/>
              <a:t>Administrative Orders</a:t>
            </a:r>
            <a:r>
              <a:rPr lang="en-US" sz="1600" dirty="0" smtClean="0"/>
              <a:t> for sources that “must operate in noncompliance” (</a:t>
            </a:r>
            <a:r>
              <a:rPr lang="en-US" sz="1600" i="1" dirty="0" smtClean="0"/>
              <a:t>e.g., </a:t>
            </a:r>
            <a:r>
              <a:rPr lang="en-US" sz="1600" dirty="0" smtClean="0"/>
              <a:t>past a 4</a:t>
            </a:r>
            <a:r>
              <a:rPr lang="en-US" sz="1600" baseline="30000" dirty="0" smtClean="0"/>
              <a:t>th</a:t>
            </a:r>
            <a:r>
              <a:rPr lang="en-US" sz="1600" dirty="0" smtClean="0"/>
              <a:t> year extension).  EPA intends to limit applicability only to cases with a “specific and documented reliability concern.”  </a:t>
            </a:r>
          </a:p>
          <a:p>
            <a:r>
              <a:rPr lang="en-US" sz="2000" b="1" dirty="0" smtClean="0"/>
              <a:t>There are 3 legislative proposals in Congress</a:t>
            </a:r>
          </a:p>
          <a:p>
            <a:pPr lvl="1"/>
            <a:r>
              <a:rPr lang="en-US" sz="1600" dirty="0" smtClean="0"/>
              <a:t>Inhofe CRA disapproval resolution</a:t>
            </a:r>
          </a:p>
          <a:p>
            <a:pPr lvl="1"/>
            <a:r>
              <a:rPr lang="en-US" sz="1600" dirty="0" smtClean="0"/>
              <a:t>Alexander-Pryor blanket 6 year timeline</a:t>
            </a:r>
          </a:p>
          <a:p>
            <a:pPr lvl="1"/>
            <a:r>
              <a:rPr lang="en-US" sz="1600" dirty="0" err="1" smtClean="0"/>
              <a:t>Manchin</a:t>
            </a:r>
            <a:r>
              <a:rPr lang="en-US" sz="1600" dirty="0" smtClean="0"/>
              <a:t>-Coats extend and harmonize MATS and CSAPR to 2017</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Thank You</a:t>
            </a:r>
            <a:endParaRPr lang="en-US" dirty="0"/>
          </a:p>
        </p:txBody>
      </p:sp>
      <p:sp>
        <p:nvSpPr>
          <p:cNvPr id="5" name="TextBox 4"/>
          <p:cNvSpPr txBox="1"/>
          <p:nvPr/>
        </p:nvSpPr>
        <p:spPr>
          <a:xfrm>
            <a:off x="943239" y="3152634"/>
            <a:ext cx="3002507" cy="1631216"/>
          </a:xfrm>
          <a:prstGeom prst="rect">
            <a:avLst/>
          </a:prstGeom>
          <a:noFill/>
        </p:spPr>
        <p:txBody>
          <a:bodyPr wrap="square" rtlCol="0">
            <a:spAutoFit/>
          </a:bodyPr>
          <a:lstStyle/>
          <a:p>
            <a:r>
              <a:rPr lang="en-US" sz="2000" dirty="0" smtClean="0"/>
              <a:t>Sarah Lashford</a:t>
            </a:r>
          </a:p>
          <a:p>
            <a:r>
              <a:rPr lang="en-US" sz="2000" dirty="0" smtClean="0"/>
              <a:t>Director, External Affairs</a:t>
            </a:r>
          </a:p>
          <a:p>
            <a:r>
              <a:rPr lang="en-US" sz="2000" dirty="0" smtClean="0"/>
              <a:t>Edison Electric Institute</a:t>
            </a:r>
          </a:p>
          <a:p>
            <a:r>
              <a:rPr lang="en-US" sz="2000" dirty="0" smtClean="0"/>
              <a:t>202-508-5201</a:t>
            </a:r>
          </a:p>
          <a:p>
            <a:r>
              <a:rPr lang="en-US" sz="2000" dirty="0" smtClean="0"/>
              <a:t>slashford@eei.org</a:t>
            </a:r>
            <a:endParaRPr lang="en-US" sz="2000" dirty="0"/>
          </a:p>
        </p:txBody>
      </p:sp>
      <p:sp>
        <p:nvSpPr>
          <p:cNvPr id="6" name="TextBox 5"/>
          <p:cNvSpPr txBox="1"/>
          <p:nvPr/>
        </p:nvSpPr>
        <p:spPr>
          <a:xfrm>
            <a:off x="5281699" y="3138982"/>
            <a:ext cx="2906959" cy="1631216"/>
          </a:xfrm>
          <a:prstGeom prst="rect">
            <a:avLst/>
          </a:prstGeom>
          <a:noFill/>
        </p:spPr>
        <p:txBody>
          <a:bodyPr wrap="square" rtlCol="0">
            <a:spAutoFit/>
          </a:bodyPr>
          <a:lstStyle/>
          <a:p>
            <a:r>
              <a:rPr lang="en-US" sz="2000" dirty="0" smtClean="0"/>
              <a:t>Brad Viator</a:t>
            </a:r>
          </a:p>
          <a:p>
            <a:r>
              <a:rPr lang="en-US" sz="2000" dirty="0" smtClean="0"/>
              <a:t>Director, External Affairs</a:t>
            </a:r>
          </a:p>
          <a:p>
            <a:r>
              <a:rPr lang="en-US" sz="2000" dirty="0" smtClean="0"/>
              <a:t>Edison Electric Institute</a:t>
            </a:r>
          </a:p>
          <a:p>
            <a:r>
              <a:rPr lang="en-US" sz="2000" dirty="0" smtClean="0"/>
              <a:t>202-508-5203</a:t>
            </a:r>
          </a:p>
          <a:p>
            <a:r>
              <a:rPr lang="en-US" sz="2000" dirty="0" smtClean="0"/>
              <a:t>bviator@eei.org</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53571"/>
        </a:solidFill>
        <a:effectLst/>
      </p:bgPr>
    </p:bg>
    <p:spTree>
      <p:nvGrpSpPr>
        <p:cNvPr id="1" name=""/>
        <p:cNvGrpSpPr/>
        <p:nvPr/>
      </p:nvGrpSpPr>
      <p:grpSpPr>
        <a:xfrm>
          <a:off x="0" y="0"/>
          <a:ext cx="0" cy="0"/>
          <a:chOff x="0" y="0"/>
          <a:chExt cx="0" cy="0"/>
        </a:xfrm>
      </p:grpSpPr>
      <p:sp>
        <p:nvSpPr>
          <p:cNvPr id="3" name="TextBox 2"/>
          <p:cNvSpPr txBox="1"/>
          <p:nvPr/>
        </p:nvSpPr>
        <p:spPr>
          <a:xfrm>
            <a:off x="3944203" y="1856103"/>
            <a:ext cx="4763069" cy="646331"/>
          </a:xfrm>
          <a:prstGeom prst="rect">
            <a:avLst/>
          </a:prstGeom>
          <a:noFill/>
        </p:spPr>
        <p:txBody>
          <a:bodyPr wrap="square" rtlCol="0">
            <a:spAutoFit/>
          </a:bodyPr>
          <a:lstStyle/>
          <a:p>
            <a:pPr algn="r"/>
            <a:r>
              <a:rPr lang="en-US" sz="3600" b="1" dirty="0" smtClean="0">
                <a:solidFill>
                  <a:srgbClr val="B9D848"/>
                </a:solidFill>
                <a:latin typeface="Verdana" pitchFamily="34" charset="0"/>
              </a:rPr>
              <a:t>Campaign Update</a:t>
            </a:r>
            <a:endParaRPr lang="en-US" sz="3600" b="1" dirty="0">
              <a:solidFill>
                <a:srgbClr val="B9D848"/>
              </a:solidFill>
              <a:latin typeface="Verdana" pitchFamily="34" charset="0"/>
            </a:endParaRPr>
          </a:p>
        </p:txBody>
      </p:sp>
      <p:pic>
        <p:nvPicPr>
          <p:cNvPr id="4" name="Picture 3" descr="DefendMyDividend_4c.jpg"/>
          <p:cNvPicPr>
            <a:picLocks noChangeAspect="1"/>
          </p:cNvPicPr>
          <p:nvPr/>
        </p:nvPicPr>
        <p:blipFill>
          <a:blip r:embed="rId2" cstate="print"/>
          <a:stretch>
            <a:fillRect/>
          </a:stretch>
        </p:blipFill>
        <p:spPr>
          <a:xfrm>
            <a:off x="300251" y="271314"/>
            <a:ext cx="8379725" cy="9568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034" y="1610436"/>
            <a:ext cx="2688021" cy="5375831"/>
          </a:xfrm>
          <a:prstGeom prst="rect">
            <a:avLst/>
          </a:prstGeom>
          <a:noFill/>
        </p:spPr>
        <p:txBody>
          <a:bodyPr wrap="square" rtlCol="0">
            <a:spAutoFit/>
          </a:bodyPr>
          <a:lstStyle/>
          <a:p>
            <a:pPr>
              <a:buFont typeface="Arial" pitchFamily="34" charset="0"/>
              <a:buChar char="•"/>
            </a:pPr>
            <a:r>
              <a:rPr lang="en-US" sz="1600" dirty="0" smtClean="0">
                <a:solidFill>
                  <a:srgbClr val="103154"/>
                </a:solidFill>
              </a:rPr>
              <a:t>American Electric Power</a:t>
            </a:r>
          </a:p>
          <a:p>
            <a:pPr>
              <a:buFont typeface="Arial" pitchFamily="34" charset="0"/>
              <a:buChar char="•"/>
            </a:pPr>
            <a:r>
              <a:rPr lang="en-US" sz="1600" dirty="0" smtClean="0">
                <a:solidFill>
                  <a:srgbClr val="103154"/>
                </a:solidFill>
              </a:rPr>
              <a:t>Alliant Energy</a:t>
            </a:r>
          </a:p>
          <a:p>
            <a:pPr>
              <a:buFont typeface="Arial" pitchFamily="34" charset="0"/>
              <a:buChar char="•"/>
            </a:pPr>
            <a:r>
              <a:rPr lang="en-US" sz="1600" dirty="0" smtClean="0">
                <a:solidFill>
                  <a:srgbClr val="103154"/>
                </a:solidFill>
              </a:rPr>
              <a:t>Ameren</a:t>
            </a:r>
          </a:p>
          <a:p>
            <a:pPr>
              <a:buFont typeface="Arial" pitchFamily="34" charset="0"/>
              <a:buChar char="•"/>
            </a:pPr>
            <a:r>
              <a:rPr lang="en-US" sz="1600" dirty="0" smtClean="0">
                <a:solidFill>
                  <a:srgbClr val="103154"/>
                </a:solidFill>
              </a:rPr>
              <a:t>Avista </a:t>
            </a:r>
          </a:p>
          <a:p>
            <a:pPr>
              <a:buFont typeface="Arial" pitchFamily="34" charset="0"/>
              <a:buChar char="•"/>
            </a:pPr>
            <a:r>
              <a:rPr lang="en-US" sz="1600" dirty="0" smtClean="0">
                <a:solidFill>
                  <a:srgbClr val="103154"/>
                </a:solidFill>
              </a:rPr>
              <a:t>Black Hills</a:t>
            </a:r>
          </a:p>
          <a:p>
            <a:pPr>
              <a:buFont typeface="Arial" pitchFamily="34" charset="0"/>
              <a:buChar char="•"/>
            </a:pPr>
            <a:r>
              <a:rPr lang="en-US" sz="1600" dirty="0" smtClean="0">
                <a:solidFill>
                  <a:srgbClr val="103154"/>
                </a:solidFill>
              </a:rPr>
              <a:t>CenterPoint Energy </a:t>
            </a:r>
          </a:p>
          <a:p>
            <a:pPr>
              <a:buFont typeface="Arial" pitchFamily="34" charset="0"/>
              <a:buChar char="•"/>
            </a:pPr>
            <a:r>
              <a:rPr lang="en-US" sz="1600" dirty="0" smtClean="0">
                <a:solidFill>
                  <a:srgbClr val="103154"/>
                </a:solidFill>
              </a:rPr>
              <a:t>Cleco</a:t>
            </a:r>
          </a:p>
          <a:p>
            <a:pPr>
              <a:buFont typeface="Arial" pitchFamily="34" charset="0"/>
              <a:buChar char="•"/>
            </a:pPr>
            <a:r>
              <a:rPr lang="en-US" sz="1600" dirty="0" smtClean="0">
                <a:solidFill>
                  <a:srgbClr val="103154"/>
                </a:solidFill>
              </a:rPr>
              <a:t>ConEd </a:t>
            </a:r>
          </a:p>
          <a:p>
            <a:pPr>
              <a:buFont typeface="Arial" pitchFamily="34" charset="0"/>
              <a:buChar char="•"/>
            </a:pPr>
            <a:r>
              <a:rPr lang="en-US" sz="1600" dirty="0" smtClean="0">
                <a:solidFill>
                  <a:srgbClr val="103154"/>
                </a:solidFill>
              </a:rPr>
              <a:t>Dominion</a:t>
            </a:r>
          </a:p>
          <a:p>
            <a:pPr>
              <a:buFont typeface="Arial" pitchFamily="34" charset="0"/>
              <a:buChar char="•"/>
            </a:pPr>
            <a:r>
              <a:rPr lang="en-US" sz="1600" dirty="0" smtClean="0">
                <a:solidFill>
                  <a:srgbClr val="103154"/>
                </a:solidFill>
              </a:rPr>
              <a:t>DTE Energy </a:t>
            </a:r>
          </a:p>
          <a:p>
            <a:pPr>
              <a:buFont typeface="Arial" pitchFamily="34" charset="0"/>
              <a:buChar char="•"/>
            </a:pPr>
            <a:r>
              <a:rPr lang="en-US" sz="1600" dirty="0" smtClean="0">
                <a:solidFill>
                  <a:srgbClr val="103154"/>
                </a:solidFill>
              </a:rPr>
              <a:t>Duke Energy</a:t>
            </a:r>
          </a:p>
          <a:p>
            <a:pPr>
              <a:buFont typeface="Arial" pitchFamily="34" charset="0"/>
              <a:buChar char="•"/>
            </a:pPr>
            <a:r>
              <a:rPr lang="en-US" sz="1600" dirty="0" smtClean="0">
                <a:solidFill>
                  <a:srgbClr val="103154"/>
                </a:solidFill>
              </a:rPr>
              <a:t>Duquesne Light </a:t>
            </a:r>
          </a:p>
          <a:p>
            <a:pPr>
              <a:buFont typeface="Arial" pitchFamily="34" charset="0"/>
              <a:buChar char="•"/>
            </a:pPr>
            <a:r>
              <a:rPr lang="en-US" sz="1600" dirty="0" smtClean="0">
                <a:solidFill>
                  <a:srgbClr val="103154"/>
                </a:solidFill>
              </a:rPr>
              <a:t>Edison International</a:t>
            </a:r>
          </a:p>
          <a:p>
            <a:pPr>
              <a:buFont typeface="Arial" pitchFamily="34" charset="0"/>
              <a:buChar char="•"/>
            </a:pPr>
            <a:r>
              <a:rPr lang="en-US" sz="1600" dirty="0" smtClean="0">
                <a:solidFill>
                  <a:srgbClr val="103154"/>
                </a:solidFill>
              </a:rPr>
              <a:t>Empire District</a:t>
            </a:r>
          </a:p>
          <a:p>
            <a:pPr>
              <a:buFont typeface="Arial" pitchFamily="34" charset="0"/>
              <a:buChar char="•"/>
            </a:pPr>
            <a:r>
              <a:rPr lang="en-US" sz="1600" dirty="0" smtClean="0">
                <a:solidFill>
                  <a:srgbClr val="103154"/>
                </a:solidFill>
              </a:rPr>
              <a:t>Energy Future Holdings</a:t>
            </a:r>
          </a:p>
          <a:p>
            <a:pPr>
              <a:buFont typeface="Arial" pitchFamily="34" charset="0"/>
              <a:buChar char="•"/>
            </a:pPr>
            <a:r>
              <a:rPr lang="en-US" sz="1600" dirty="0" smtClean="0">
                <a:solidFill>
                  <a:srgbClr val="103154"/>
                </a:solidFill>
              </a:rPr>
              <a:t>Entergy </a:t>
            </a:r>
          </a:p>
          <a:p>
            <a:pPr>
              <a:buFont typeface="Arial" pitchFamily="34" charset="0"/>
              <a:buChar char="•"/>
            </a:pPr>
            <a:r>
              <a:rPr lang="en-US" sz="1600" dirty="0" smtClean="0">
                <a:solidFill>
                  <a:srgbClr val="103154"/>
                </a:solidFill>
              </a:rPr>
              <a:t>Exelon </a:t>
            </a:r>
          </a:p>
          <a:p>
            <a:pPr>
              <a:buFont typeface="Arial" pitchFamily="34" charset="0"/>
              <a:buChar char="•"/>
            </a:pPr>
            <a:r>
              <a:rPr lang="en-US" sz="1600" dirty="0" smtClean="0">
                <a:solidFill>
                  <a:srgbClr val="103154"/>
                </a:solidFill>
              </a:rPr>
              <a:t>Great Plains/KCP&amp;L</a:t>
            </a:r>
          </a:p>
          <a:p>
            <a:pPr>
              <a:buFont typeface="Arial" pitchFamily="34" charset="0"/>
              <a:buChar char="•"/>
            </a:pPr>
            <a:r>
              <a:rPr lang="en-US" sz="1600" dirty="0" smtClean="0">
                <a:solidFill>
                  <a:srgbClr val="103154"/>
                </a:solidFill>
              </a:rPr>
              <a:t>Hawaiian Electric</a:t>
            </a:r>
          </a:p>
          <a:p>
            <a:pPr>
              <a:buFont typeface="Arial" pitchFamily="34" charset="0"/>
              <a:buChar char="•"/>
            </a:pPr>
            <a:r>
              <a:rPr lang="en-US" sz="1600" dirty="0" smtClean="0">
                <a:solidFill>
                  <a:srgbClr val="103154"/>
                </a:solidFill>
              </a:rPr>
              <a:t>IDACORP/Idaho Power</a:t>
            </a:r>
          </a:p>
          <a:p>
            <a:pPr>
              <a:spcBef>
                <a:spcPts val="400"/>
              </a:spcBef>
              <a:buClr>
                <a:srgbClr val="FF7F01"/>
              </a:buClr>
              <a:buFont typeface="Arial" pitchFamily="34" charset="0"/>
              <a:buChar char="•"/>
            </a:pPr>
            <a:endParaRPr lang="en-US" sz="2000" dirty="0" smtClean="0">
              <a:solidFill>
                <a:srgbClr val="103154"/>
              </a:solidFill>
            </a:endParaRPr>
          </a:p>
        </p:txBody>
      </p:sp>
      <p:sp>
        <p:nvSpPr>
          <p:cNvPr id="6" name="TextBox 5"/>
          <p:cNvSpPr txBox="1"/>
          <p:nvPr/>
        </p:nvSpPr>
        <p:spPr>
          <a:xfrm>
            <a:off x="4170254" y="1608314"/>
            <a:ext cx="3733800" cy="5016758"/>
          </a:xfrm>
          <a:prstGeom prst="rect">
            <a:avLst/>
          </a:prstGeom>
          <a:noFill/>
        </p:spPr>
        <p:txBody>
          <a:bodyPr wrap="square" rtlCol="0">
            <a:spAutoFit/>
          </a:bodyPr>
          <a:lstStyle/>
          <a:p>
            <a:pPr>
              <a:buFont typeface="Arial" pitchFamily="34" charset="0"/>
              <a:buChar char="•"/>
            </a:pPr>
            <a:r>
              <a:rPr lang="en-US" sz="1600" dirty="0" smtClean="0">
                <a:solidFill>
                  <a:srgbClr val="103154"/>
                </a:solidFill>
              </a:rPr>
              <a:t>Integrys</a:t>
            </a:r>
          </a:p>
          <a:p>
            <a:pPr>
              <a:buFont typeface="Arial" pitchFamily="34" charset="0"/>
              <a:buChar char="•"/>
            </a:pPr>
            <a:r>
              <a:rPr lang="en-US" sz="1600" dirty="0" smtClean="0">
                <a:solidFill>
                  <a:srgbClr val="103154"/>
                </a:solidFill>
              </a:rPr>
              <a:t>NextEra Energy </a:t>
            </a:r>
          </a:p>
          <a:p>
            <a:pPr>
              <a:buFont typeface="Arial" pitchFamily="34" charset="0"/>
              <a:buChar char="•"/>
            </a:pPr>
            <a:r>
              <a:rPr lang="en-US" sz="1600" dirty="0" smtClean="0">
                <a:solidFill>
                  <a:srgbClr val="103154"/>
                </a:solidFill>
              </a:rPr>
              <a:t>NiSource</a:t>
            </a:r>
          </a:p>
          <a:p>
            <a:pPr>
              <a:buFont typeface="Arial" pitchFamily="34" charset="0"/>
              <a:buChar char="•"/>
            </a:pPr>
            <a:r>
              <a:rPr lang="en-US" sz="1600" dirty="0" err="1" smtClean="0">
                <a:solidFill>
                  <a:srgbClr val="103154"/>
                </a:solidFill>
              </a:rPr>
              <a:t>NorthWestern</a:t>
            </a:r>
            <a:r>
              <a:rPr lang="en-US" sz="1600" dirty="0" smtClean="0">
                <a:solidFill>
                  <a:srgbClr val="103154"/>
                </a:solidFill>
              </a:rPr>
              <a:t> Energy </a:t>
            </a:r>
          </a:p>
          <a:p>
            <a:pPr>
              <a:buFont typeface="Arial" pitchFamily="34" charset="0"/>
              <a:buChar char="•"/>
            </a:pPr>
            <a:r>
              <a:rPr lang="en-US" sz="1600" dirty="0" smtClean="0">
                <a:solidFill>
                  <a:srgbClr val="103154"/>
                </a:solidFill>
              </a:rPr>
              <a:t>NV Energy</a:t>
            </a:r>
          </a:p>
          <a:p>
            <a:pPr>
              <a:buFont typeface="Arial" pitchFamily="34" charset="0"/>
              <a:buChar char="•"/>
            </a:pPr>
            <a:r>
              <a:rPr lang="en-US" sz="1600" dirty="0" smtClean="0">
                <a:solidFill>
                  <a:srgbClr val="103154"/>
                </a:solidFill>
              </a:rPr>
              <a:t>Otter Tail </a:t>
            </a:r>
          </a:p>
          <a:p>
            <a:pPr>
              <a:buFont typeface="Arial" pitchFamily="34" charset="0"/>
              <a:buChar char="•"/>
            </a:pPr>
            <a:r>
              <a:rPr lang="en-US" sz="1600" dirty="0" smtClean="0">
                <a:solidFill>
                  <a:srgbClr val="103154"/>
                </a:solidFill>
              </a:rPr>
              <a:t>Pacific Gas &amp; Electric Company</a:t>
            </a:r>
          </a:p>
          <a:p>
            <a:pPr>
              <a:buFont typeface="Arial" pitchFamily="34" charset="0"/>
              <a:buChar char="•"/>
            </a:pPr>
            <a:r>
              <a:rPr lang="en-US" sz="1600" dirty="0" smtClean="0">
                <a:solidFill>
                  <a:srgbClr val="103154"/>
                </a:solidFill>
              </a:rPr>
              <a:t>Pepco </a:t>
            </a:r>
          </a:p>
          <a:p>
            <a:pPr>
              <a:buFont typeface="Arial" pitchFamily="34" charset="0"/>
              <a:buChar char="•"/>
            </a:pPr>
            <a:r>
              <a:rPr lang="en-US" sz="1600" dirty="0" smtClean="0">
                <a:solidFill>
                  <a:srgbClr val="103154"/>
                </a:solidFill>
              </a:rPr>
              <a:t>Pinnacle West Capital Corporation</a:t>
            </a:r>
          </a:p>
          <a:p>
            <a:pPr>
              <a:buFont typeface="Arial" pitchFamily="34" charset="0"/>
              <a:buChar char="•"/>
            </a:pPr>
            <a:r>
              <a:rPr lang="en-US" sz="1600" dirty="0" smtClean="0">
                <a:solidFill>
                  <a:srgbClr val="103154"/>
                </a:solidFill>
              </a:rPr>
              <a:t>PNM Resources</a:t>
            </a:r>
          </a:p>
          <a:p>
            <a:pPr>
              <a:buFont typeface="Arial" pitchFamily="34" charset="0"/>
              <a:buChar char="•"/>
            </a:pPr>
            <a:r>
              <a:rPr lang="en-US" sz="1600" dirty="0" smtClean="0">
                <a:solidFill>
                  <a:srgbClr val="103154"/>
                </a:solidFill>
              </a:rPr>
              <a:t>Portland General Electric  </a:t>
            </a:r>
          </a:p>
          <a:p>
            <a:pPr>
              <a:buFont typeface="Arial" pitchFamily="34" charset="0"/>
              <a:buChar char="•"/>
            </a:pPr>
            <a:r>
              <a:rPr lang="en-US" sz="1600" dirty="0" smtClean="0">
                <a:solidFill>
                  <a:srgbClr val="103154"/>
                </a:solidFill>
              </a:rPr>
              <a:t>PPL</a:t>
            </a:r>
          </a:p>
          <a:p>
            <a:pPr>
              <a:buFont typeface="Arial" pitchFamily="34" charset="0"/>
              <a:buChar char="•"/>
            </a:pPr>
            <a:r>
              <a:rPr lang="en-US" sz="1600" dirty="0" smtClean="0">
                <a:solidFill>
                  <a:srgbClr val="103154"/>
                </a:solidFill>
              </a:rPr>
              <a:t>Progress Energy </a:t>
            </a:r>
          </a:p>
          <a:p>
            <a:pPr>
              <a:buFont typeface="Arial" pitchFamily="34" charset="0"/>
              <a:buChar char="•"/>
            </a:pPr>
            <a:r>
              <a:rPr lang="en-US" sz="1600" dirty="0" smtClean="0">
                <a:solidFill>
                  <a:srgbClr val="103154"/>
                </a:solidFill>
              </a:rPr>
              <a:t>PSEG </a:t>
            </a:r>
          </a:p>
          <a:p>
            <a:pPr>
              <a:buFont typeface="Arial" pitchFamily="34" charset="0"/>
              <a:buChar char="•"/>
            </a:pPr>
            <a:r>
              <a:rPr lang="en-US" sz="1600" dirty="0" smtClean="0">
                <a:solidFill>
                  <a:srgbClr val="103154"/>
                </a:solidFill>
              </a:rPr>
              <a:t>Southern Company</a:t>
            </a:r>
          </a:p>
          <a:p>
            <a:pPr>
              <a:buFont typeface="Arial" pitchFamily="34" charset="0"/>
              <a:buChar char="•"/>
            </a:pPr>
            <a:r>
              <a:rPr lang="en-US" sz="1600" dirty="0" smtClean="0">
                <a:solidFill>
                  <a:srgbClr val="103154"/>
                </a:solidFill>
              </a:rPr>
              <a:t>Teco Energy </a:t>
            </a:r>
          </a:p>
          <a:p>
            <a:pPr>
              <a:buFont typeface="Arial" pitchFamily="34" charset="0"/>
              <a:buChar char="•"/>
            </a:pPr>
            <a:r>
              <a:rPr lang="en-US" sz="1600" dirty="0" smtClean="0">
                <a:solidFill>
                  <a:srgbClr val="103154"/>
                </a:solidFill>
              </a:rPr>
              <a:t>UIL Holdings Corporation </a:t>
            </a:r>
          </a:p>
          <a:p>
            <a:pPr>
              <a:buFont typeface="Arial" pitchFamily="34" charset="0"/>
              <a:buChar char="•"/>
            </a:pPr>
            <a:r>
              <a:rPr lang="en-US" sz="1600" dirty="0" smtClean="0">
                <a:solidFill>
                  <a:srgbClr val="103154"/>
                </a:solidFill>
              </a:rPr>
              <a:t>Westar Energy</a:t>
            </a:r>
          </a:p>
          <a:p>
            <a:pPr>
              <a:buFont typeface="Arial" pitchFamily="34" charset="0"/>
              <a:buChar char="•"/>
            </a:pPr>
            <a:r>
              <a:rPr lang="en-US" sz="1600" dirty="0" smtClean="0">
                <a:solidFill>
                  <a:srgbClr val="103154"/>
                </a:solidFill>
              </a:rPr>
              <a:t>Wisconsin Energy Corporation</a:t>
            </a:r>
          </a:p>
          <a:p>
            <a:pPr>
              <a:buFont typeface="Arial" pitchFamily="34" charset="0"/>
              <a:buChar char="•"/>
            </a:pPr>
            <a:r>
              <a:rPr lang="en-US" sz="1600" dirty="0" smtClean="0">
                <a:solidFill>
                  <a:srgbClr val="103154"/>
                </a:solidFill>
              </a:rPr>
              <a:t>Xcel </a:t>
            </a:r>
            <a:endParaRPr lang="en-US" sz="1600" dirty="0">
              <a:solidFill>
                <a:srgbClr val="103154"/>
              </a:solidFill>
            </a:endParaRPr>
          </a:p>
        </p:txBody>
      </p:sp>
      <p:sp>
        <p:nvSpPr>
          <p:cNvPr id="7" name="Title 6"/>
          <p:cNvSpPr>
            <a:spLocks noGrp="1"/>
          </p:cNvSpPr>
          <p:nvPr>
            <p:ph type="title"/>
          </p:nvPr>
        </p:nvSpPr>
        <p:spPr>
          <a:xfrm>
            <a:off x="779463" y="241241"/>
            <a:ext cx="7583488" cy="1143000"/>
          </a:xfrm>
        </p:spPr>
        <p:txBody>
          <a:bodyPr/>
          <a:lstStyle/>
          <a:p>
            <a:r>
              <a:rPr lang="en-US" sz="4000" dirty="0" smtClean="0"/>
              <a:t/>
            </a:r>
            <a:br>
              <a:rPr lang="en-US" sz="4000" dirty="0" smtClean="0"/>
            </a:br>
            <a:r>
              <a:rPr lang="en-US" sz="4000" dirty="0" smtClean="0"/>
              <a:t>Web Site Co-Branding: </a:t>
            </a:r>
            <a:br>
              <a:rPr lang="en-US" sz="4000" dirty="0" smtClean="0"/>
            </a:br>
            <a:r>
              <a:rPr lang="en-US" sz="4000" dirty="0" smtClean="0"/>
              <a:t>40 EEI Companies To Date</a:t>
            </a:r>
            <a:br>
              <a:rPr lang="en-US" sz="4000" dirty="0" smtClean="0"/>
            </a:br>
            <a:endParaRPr lang="en-US" sz="4000" dirty="0"/>
          </a:p>
        </p:txBody>
      </p:sp>
      <p:sp>
        <p:nvSpPr>
          <p:cNvPr id="5" name="Slide Number Placeholder 3"/>
          <p:cNvSpPr>
            <a:spLocks noGrp="1"/>
          </p:cNvSpPr>
          <p:nvPr>
            <p:ph type="sldNum" sz="quarter" idx="12"/>
          </p:nvPr>
        </p:nvSpPr>
        <p:spPr>
          <a:xfrm>
            <a:off x="174734" y="6166604"/>
            <a:ext cx="533400" cy="365125"/>
          </a:xfrm>
        </p:spPr>
        <p:txBody>
          <a:bodyPr/>
          <a:lstStyle/>
          <a:p>
            <a:fld id="{46E37306-7994-4CB5-9975-141210A42B84}" type="slidenum">
              <a:rPr lang="en-US" smtClean="0">
                <a:solidFill>
                  <a:srgbClr val="103154"/>
                </a:solidFill>
              </a:rPr>
              <a:pPr/>
              <a:t>3</a:t>
            </a:fld>
            <a:endParaRPr lang="en-US" dirty="0">
              <a:solidFill>
                <a:srgbClr val="103154"/>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3104" y="1844566"/>
            <a:ext cx="5922112" cy="4411464"/>
          </a:xfrm>
          <a:prstGeom prst="rect">
            <a:avLst/>
          </a:prstGeom>
          <a:noFill/>
        </p:spPr>
        <p:txBody>
          <a:bodyPr wrap="square" rtlCol="0">
            <a:spAutoFit/>
          </a:bodyPr>
          <a:lstStyle/>
          <a:p>
            <a:pPr>
              <a:spcBef>
                <a:spcPts val="200"/>
              </a:spcBef>
              <a:buFont typeface="Arial" pitchFamily="34" charset="0"/>
              <a:buChar char="•"/>
            </a:pPr>
            <a:r>
              <a:rPr lang="en-US" sz="2400" dirty="0" smtClean="0">
                <a:solidFill>
                  <a:srgbClr val="103154"/>
                </a:solidFill>
              </a:rPr>
              <a:t> Alliance for Savings and Investment</a:t>
            </a:r>
          </a:p>
          <a:p>
            <a:pPr>
              <a:spcBef>
                <a:spcPts val="200"/>
              </a:spcBef>
              <a:buFont typeface="Arial" pitchFamily="34" charset="0"/>
              <a:buChar char="•"/>
            </a:pPr>
            <a:r>
              <a:rPr lang="en-US" sz="2400" dirty="0" smtClean="0">
                <a:solidFill>
                  <a:srgbClr val="103154"/>
                </a:solidFill>
              </a:rPr>
              <a:t> Alliance for Utility Shareholder Associations</a:t>
            </a:r>
          </a:p>
          <a:p>
            <a:pPr>
              <a:spcBef>
                <a:spcPts val="200"/>
              </a:spcBef>
              <a:buFont typeface="Arial" pitchFamily="34" charset="0"/>
              <a:buChar char="•"/>
            </a:pPr>
            <a:r>
              <a:rPr lang="en-US" sz="2400" dirty="0" smtClean="0">
                <a:solidFill>
                  <a:srgbClr val="103154"/>
                </a:solidFill>
              </a:rPr>
              <a:t> Altria</a:t>
            </a:r>
          </a:p>
          <a:p>
            <a:pPr>
              <a:spcBef>
                <a:spcPts val="200"/>
              </a:spcBef>
              <a:buFont typeface="Arial" pitchFamily="34" charset="0"/>
              <a:buChar char="•"/>
            </a:pPr>
            <a:r>
              <a:rPr lang="en-US" sz="2400" dirty="0" smtClean="0">
                <a:solidFill>
                  <a:srgbClr val="103154"/>
                </a:solidFill>
              </a:rPr>
              <a:t> American Gas Association</a:t>
            </a:r>
          </a:p>
          <a:p>
            <a:pPr>
              <a:spcBef>
                <a:spcPts val="200"/>
              </a:spcBef>
              <a:buFont typeface="Arial" pitchFamily="34" charset="0"/>
              <a:buChar char="•"/>
            </a:pPr>
            <a:r>
              <a:rPr lang="en-US" sz="2400" dirty="0" smtClean="0">
                <a:solidFill>
                  <a:srgbClr val="103154"/>
                </a:solidFill>
              </a:rPr>
              <a:t> National Association of Water Companies</a:t>
            </a:r>
          </a:p>
          <a:p>
            <a:pPr>
              <a:spcBef>
                <a:spcPts val="200"/>
              </a:spcBef>
              <a:buFont typeface="Arial" pitchFamily="34" charset="0"/>
              <a:buChar char="•"/>
            </a:pPr>
            <a:r>
              <a:rPr lang="en-US" sz="2400" dirty="0" smtClean="0">
                <a:solidFill>
                  <a:srgbClr val="103154"/>
                </a:solidFill>
              </a:rPr>
              <a:t> New York Stock Exchange </a:t>
            </a:r>
          </a:p>
          <a:p>
            <a:pPr>
              <a:spcBef>
                <a:spcPts val="200"/>
              </a:spcBef>
              <a:buFont typeface="Arial" pitchFamily="34" charset="0"/>
              <a:buChar char="•"/>
            </a:pPr>
            <a:r>
              <a:rPr lang="en-US" sz="2400" dirty="0" smtClean="0">
                <a:solidFill>
                  <a:srgbClr val="103154"/>
                </a:solidFill>
              </a:rPr>
              <a:t> Nuclear Energy Institute</a:t>
            </a:r>
          </a:p>
          <a:p>
            <a:pPr>
              <a:spcBef>
                <a:spcPts val="200"/>
              </a:spcBef>
              <a:buFont typeface="Arial" pitchFamily="34" charset="0"/>
              <a:buChar char="•"/>
            </a:pPr>
            <a:r>
              <a:rPr lang="en-US" sz="2400" dirty="0" smtClean="0">
                <a:solidFill>
                  <a:srgbClr val="103154"/>
                </a:solidFill>
              </a:rPr>
              <a:t> SIFMA</a:t>
            </a:r>
          </a:p>
          <a:p>
            <a:pPr>
              <a:spcBef>
                <a:spcPts val="200"/>
              </a:spcBef>
              <a:buFont typeface="Arial" pitchFamily="34" charset="0"/>
              <a:buChar char="•"/>
            </a:pPr>
            <a:r>
              <a:rPr lang="en-US" sz="2400" dirty="0" smtClean="0">
                <a:solidFill>
                  <a:srgbClr val="103154"/>
                </a:solidFill>
              </a:rPr>
              <a:t> UPS</a:t>
            </a:r>
          </a:p>
          <a:p>
            <a:pPr>
              <a:spcBef>
                <a:spcPts val="200"/>
              </a:spcBef>
              <a:buFont typeface="Arial" pitchFamily="34" charset="0"/>
              <a:buChar char="•"/>
            </a:pPr>
            <a:r>
              <a:rPr lang="en-US" sz="2400" dirty="0" smtClean="0">
                <a:solidFill>
                  <a:srgbClr val="103154"/>
                </a:solidFill>
              </a:rPr>
              <a:t> US Telecom Association</a:t>
            </a:r>
          </a:p>
          <a:p>
            <a:pPr>
              <a:spcBef>
                <a:spcPts val="200"/>
              </a:spcBef>
              <a:buFont typeface="Arial" pitchFamily="34" charset="0"/>
              <a:buChar char="•"/>
            </a:pPr>
            <a:r>
              <a:rPr lang="en-US" sz="2400" dirty="0" smtClean="0">
                <a:solidFill>
                  <a:srgbClr val="103154"/>
                </a:solidFill>
              </a:rPr>
              <a:t> Verizon</a:t>
            </a:r>
            <a:endParaRPr lang="en-US" sz="2400" dirty="0">
              <a:solidFill>
                <a:srgbClr val="103154"/>
              </a:solidFill>
            </a:endParaRPr>
          </a:p>
        </p:txBody>
      </p:sp>
      <p:sp>
        <p:nvSpPr>
          <p:cNvPr id="8" name="Title 7"/>
          <p:cNvSpPr>
            <a:spLocks noGrp="1"/>
          </p:cNvSpPr>
          <p:nvPr>
            <p:ph type="title"/>
          </p:nvPr>
        </p:nvSpPr>
        <p:spPr/>
        <p:txBody>
          <a:bodyPr/>
          <a:lstStyle/>
          <a:p>
            <a:r>
              <a:rPr lang="en-US" sz="4000" dirty="0" smtClean="0"/>
              <a:t/>
            </a:r>
            <a:br>
              <a:rPr lang="en-US" sz="4000" dirty="0" smtClean="0"/>
            </a:br>
            <a:r>
              <a:rPr lang="en-US" sz="4000" dirty="0" smtClean="0"/>
              <a:t> Coalition Allies</a:t>
            </a:r>
            <a:br>
              <a:rPr lang="en-US" sz="4000" dirty="0" smtClean="0"/>
            </a:br>
            <a:endParaRPr lang="en-US" sz="4000" dirty="0"/>
          </a:p>
        </p:txBody>
      </p:sp>
      <p:sp>
        <p:nvSpPr>
          <p:cNvPr id="12295" name="AutoShape 7" descr="data:image/jpeg;base64,/9j/4AAQSkZJRgABAQAAAQABAAD/2wBDAAkGBwgHBgkIBwgKCgkLDRYPDQwMDRsUFRAWIB0iIiAdHx8kKDQsJCYxJx8fLT0tMTU3Ojo6Iys/RD84QzQ5Ojf/2wBDAQoKCg0MDRoPDxo3JR8lNzc3Nzc3Nzc3Nzc3Nzc3Nzc3Nzc3Nzc3Nzc3Nzc3Nzc3Nzc3Nzc3Nzc3Nzc3Nzc3Nzf/wAARCABjAQUDASIAAhEBAxEB/8QAHAABAAICAwEAAAAAAAAAAAAAAAYHAQUCAwQI/8QATRAAAQMCAgQIBw0ECQUAAAAAAQACAwQFBhEHEiExExQyQVFhcbIiUnKBkZKxFTM0NTZTYnN0dYKhwRZCQ1QXIyQ3VaKz4eJElMLR8f/EABoBAQADAQEBAAAAAAAAAAAAAAADBAUGAgH/xAAwEQACAQIDBgQEBwAAAAAAAAAAAQIDEQQSMQUTITIzUQZBYYEUFaHBIiM0QlKR4f/aAAwDAQACEQMRAD8AqZERbBnm7w1uqfw/qt0tLhr/AKn8P6rdq1DlRHLUy3ls7VYh5lXbeWztViHmXGeLdaXv9jf2H+/2ChWkL4RQ+Q/2tU1UJ0hfCKHyH+0Lm9ndde502G6iIiUPJPYhQ8k9i6I1GeNERSmcXPoE+LLt9ezuq1FVegT4su317O6rUVunyo5bHfqJBEReyoEREAREQBERAEREAREQBERAEREAREQBERAfKvuA3+Zd6n+6e4Df5l3qf7rcrIXRZImXmZ6sIYV402r1a3U1SzfFnvz+kOhSH9in/wCIj/t/+S54B3V/bH/5KWqKUnF2R5bIf+xb2+F7ojZt+D/8l7RcB81/mUifyD2FQ8c65LxN+N07+v2Ol8PRUt5f0Pf7oD5r81EccS8Zno/B1dVrvaFIFG8V+/03ku9oWBg4JVU0dbhqcd4iPcF1/khi8E7eboXYh5JWypM0nCJ4OL/STgPpLuRSZmUtzDsW7oIbqW66jP8Ajs7qtJVfoM+L7r9czuq0FepciOM2kksVNLuERFIUQiIgCIiAIiIAiIgCIiAIiIAiIgCIiAIiID5z4tP8xL6hWeLz/MS+oVYqLa+J9DFzs0mBWPj49wjHMz4PLWGXjdKleY6R6Qo9eN0P4v0Ws2qGVa70PV7kye4ahzcNx51EgD0H0FcI8+EZ5QViADoHoXObd/McPc39iYjc5+F72K+yPQfQVG8WZiemzBA1Xbx1hXLkOgLX3MDXZsHoWJQhkne50lDaNpp5SjNYLOYOzNXKfN6F11IHFpdg5DubqV9TL62pfhl+v+FLEHoKZHoK72gao7FnJS5jR3XqWtoMH9guv1zO6rQVZaEfgV0+tZ3VZq0aPTRwm1VbGTXqERFKZ5hxDQSSAANpPMuEM0cwLopGSNGwlrgdvmUS0tXsWXA9c5kmpPVji0RzyOb9hI6w3WPmVd6Ar22lu9ZY5CGx1jOHgHNwjB4QHa3b+EqRUm4OR8vxsXqvBfbmLPa6ivNNUVQhbnwNOzWkftyyA5yveijufSsarTPa6N/B1lhvdPJq62pNCxjstu3Iu3bD6FYlrrWXK20tdExzGVMLZWtdvAcMwD17VQ2n35aw/dbO/Krrwd8krN9hh7gU9SCUFJeZ8T4m4ReG8XWjs9E6rr5RHEHBo6XOJyDR0knJe4HMZ7dqgPoREQBEXmuTKp9uq20DmMrHQvED3jY2TVOqT1Z5ID1LCp7RLZ8Z0OJqma+Nro6N0ThUcam1xJJmMi3aczyto6VcK9Tjldr3AREXkBERAVyi8nGneK380407xWqL5zhO7/ox9zM6bxuh/F+i1q3TaX3S5b9Tg/Fbnnn/APFy9wWfzDvUUUtuYJOzl9CaGGqNaGlZ74zygrDCi7bC3XblUO2EHkKa8SHjn0LPxmMo4xx3LvY0sDF0b5/M8a19z5bFvOJDxz6F4bjQNL2eGd3Qqii4u7NSlVjmNIuqp+Dy/Vu9i2nuc35w+hcZba18T2cIRrNIzyUiqRuXFWgrNsosbh2LI/VWENHdIABx+f1Gp/R5S/4hP6gU28j3Nz51g/5fQ2+hH4HdPrWd1Waoho9sEdhhrWRVD5hK9rs3ADLZkpetXDu9NM5DaNWNbFTqQ0YRF11U8dLTTVE7gyKFjnvcTkA0DMn8lMUiscZ5Yo0p2HDwzkpbY01lW0Hwc9hGfXsYPx9qrjEEM+BdI8k0Tc2UtXxqHIcqF+Z1fQXN8ymOjDE1kjumIcRX2601NV3KpyhjneA4RDMg5ecD8K1+mq4YfvbrdcrNdKSqqo84Jo4n5ucw7Q7zHP1lcp3jLJbgeX3L0pp46qmiqIXB0UrA9jukEZhdir3Qjezc8ICimcDPbZOA3748gWH0EjzKwlVlHLJo9Hz5p++W0P3Wzvyq5MOVLaPBFqqXxyyNit8TtSJhe92TBsa0bSVTen75aw/dbO/Krswf8krN9hh7gU9XpRPK1Z8/Y6xRdr7iqJ1ypJ6ZtFUM4C3uGTmDMEZjne4ZekBW7R47u09TTwOwVeYmyyNYZXtGqwE5ax6hvVT6Rtmlivy/nabuRL6SaPBHYvlVrLHgfURHE2Mq2x18sEWGbjXU8UYkNVABqZZbdp6Fq8L6V7bfayphmo5aCGmpX1L55pGloa0tGWzylM8RfEFy+yyd0r520TWCjxHiiOjuQe+lipXVEkIOQl1XMAa7pGbgcuoL5ThBwk35B6k5OnCL3W1W2Z5thdlw3Df12XTqZZebP/0pziXFVZZ5qdtFh64XSKaLhDJTDYzqOfOvLiHR1YrtPb5oaWKjfSVDHu4BgaJY2nPUIHt3jb0qXyD+qf5J9i8ScOFkCu8LaVqXEWIaSzx2mop5akvAe+RpDdVrnHPLyVN71eKCx2+WvutSynpoh4T3Hf1Ac56gvnfRV/efauuap/0pF9G19toriYOPUsVQIJOEiEjA4MfkRmM+faV7rQjCSsEyt63SpdqiM1GHcHXKroRtFVNG9ocOYtDQcx51ssB6UKLFNY231dLxGueCYhwofHLlvDXbDnltyy6ehT8AAADIZbl824hAtul2Y0J4IMu0LmhmwZuLC7d0lx9KQjCaataw0PpNERVz6VOi6+Hh+ej9YJw8Pz0frBcVlkUbo29m3S9oWyWpss0RE2rIw7R+8OtbPhWeM31gqFaLzsvUWsiOxvKb2qThRVkrNZvhsG3xgpOJY/nGesFobNeVSuSp9jsXhuPKZ2Ferho/nGesF4697XOZquaew5rSnJNWTJKfMjzLDtx7FjW6whOeahSZabVjyIufBv8AEf6qxwb/ABHehTWKBuMP8iftC2y1Vga5rZtYEZkHIhbVbeE6KPD1CgWme8PoMIut9KC6su0gpImDeQeV+WztcFN62d1NSTzsjdK6KJzxG3e4gE5efcqGv+JcQX7FFmvNXgu5iC1kvjouDkIe4nPMu4PZtDTyTyVdpRzSv2PLLKtWjDCsFspIq6z09TVMhaJpn62cj8vCcdvOc0umjHCs9tqoaKz09PUPic2KZhdrMdlsIzPSpNYa+a6Wajr6mkfRzVEQe+mkz1oif3TmB7AuOIbjNabJWV9NRyVs1PGXspo89aQ9AyBP5Fec8r6goTQ3eJLJjaOhqiWRVzXU0rTs1ZWnNufnDh+JfRgXy3fKW+XHENTeaLDV2t8k0wqGRMppH8FJv1gdQfvbd29XVYMd3Svstxr7jhS4UklC1mrA0Oc+pz36gLBu86nxEL2kgittP3y1h+62d+VXZg7bhKzfYYe4FQ2kma7YvvsdypcM3unjbSNpyyWjeTmHOOewfS/JWpo+xVPWR0Fjnw7dqJ1PSNa6pqoCyMljQNmY50qp7qJ8WpVGkYj+livz2f2ymP8AkiX0kzkjsVF6a8JXBt/N9t9PUT09UxvDOgYXOhkYAASBtAIDdvUpHaNJl4vNHT0FnwxWS3d7Qx80oLaWN2W17nb8ufLZ0bV5ms0ItBalhYi+ILl9lk7pVGaAflrJ91yd+JWPjPF1XbWVNm/Z263CWWl1TVUdOTEXObkenLI821VXo4nuuEL8+41OGb3UxmkfBqRUbwQS5hz2jd4JSnF7qR9ep9ILjJ70/wAk+xa/Dt1de7PT3F9DU0LptbOmqmasjMnFu0deWfYVqMX4ulw9PFTR2C6XLhoy7hKKLXazmyPQoEm3ZH0pHRV/efavrqn/AEpFdGkzGX7H2iKWCJstdVPMdOx58EZDMuI3kDZs6SFSeD47vh/FtJep8OXmWKnklcYmUT9Z2u1zd5GWzWU+0jUVdjrCNDfKG011NU0EsgdRTsIlMbsg4hvPyQR1BW6qi6ivoeVoccK2LFeOaGO7YjxNW01vmcTFTUmUTntz35tAAb1bSRzqv71a6ay6SBbKHXFPT3GnawPdrHaWE5nn2kqUYDxtiykt0WH7dh59wfESyGSQPj4FvQ85ZZDtC0mkLDGJbReG3e5k1U9YWzuq6SE6kUo3MyHRk3Inf25r7DhNpg+kzvKKt7VpBxRdaRs1DgGrny2SPfWNhaT9HWbtCKrupI9XIKshYWQuXMY2lk/jdrf1W0Wrsn8btb+q2io1udlmnymW8pvlD2qSKON5TfKHtUjVHE+Rdw+jC5NXFcmpgusiw9DK5Re+N7QuK5R++N7Qt1Akm1ERSg7YOftXauqDce1dq2MN0kRy1CzmVhFOfAiIgM5npTNYRAZzKwiIAsNa1oya0AdQWUQGUzWEQBERAZzPSsIiAwGgZ5ADPfkFkgOGRAI6CERAEREB8/LIRFzRjG0sn8btb+q2iIqNbnZZp8pybym+UPapGiKjifIu4fRhcmoiYLrosPQyuUfvje0Ii3UCSIiKUHbBuPau1EWxhumiOWoREU58CIiAIiIAiIgCIiAIiIAiIgCIiAIiIAiIgP/Z"/>
          <p:cNvSpPr>
            <a:spLocks noChangeAspect="1" noChangeArrowheads="1"/>
          </p:cNvSpPr>
          <p:nvPr/>
        </p:nvSpPr>
        <p:spPr bwMode="auto">
          <a:xfrm>
            <a:off x="63500" y="-357188"/>
            <a:ext cx="1885950" cy="714376"/>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103154"/>
              </a:solidFill>
            </a:endParaRPr>
          </a:p>
        </p:txBody>
      </p:sp>
      <p:sp>
        <p:nvSpPr>
          <p:cNvPr id="5" name="Slide Number Placeholder 3"/>
          <p:cNvSpPr>
            <a:spLocks noGrp="1"/>
          </p:cNvSpPr>
          <p:nvPr>
            <p:ph type="sldNum" sz="quarter" idx="12"/>
          </p:nvPr>
        </p:nvSpPr>
        <p:spPr>
          <a:xfrm>
            <a:off x="190500" y="6166604"/>
            <a:ext cx="533400" cy="365125"/>
          </a:xfrm>
        </p:spPr>
        <p:txBody>
          <a:bodyPr/>
          <a:lstStyle/>
          <a:p>
            <a:fld id="{46E37306-7994-4CB5-9975-141210A42B84}" type="slidenum">
              <a:rPr lang="en-US" smtClean="0">
                <a:solidFill>
                  <a:srgbClr val="103154"/>
                </a:solidFill>
              </a:rPr>
              <a:pPr/>
              <a:t>4</a:t>
            </a:fld>
            <a:endParaRPr lang="en-US" dirty="0">
              <a:solidFill>
                <a:srgbClr val="103154"/>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Y cover.JPG"/>
          <p:cNvPicPr>
            <a:picLocks noChangeAspect="1"/>
          </p:cNvPicPr>
          <p:nvPr/>
        </p:nvPicPr>
        <p:blipFill>
          <a:blip r:embed="rId2" cstate="print"/>
          <a:stretch>
            <a:fillRect/>
          </a:stretch>
        </p:blipFill>
        <p:spPr>
          <a:xfrm>
            <a:off x="686145" y="1754012"/>
            <a:ext cx="3391621" cy="4389120"/>
          </a:xfrm>
          <a:prstGeom prst="rect">
            <a:avLst/>
          </a:prstGeom>
          <a:ln w="3175" cap="sq">
            <a:solidFill>
              <a:srgbClr val="3F3F3F"/>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US" dirty="0" smtClean="0"/>
              <a:t>Release of Ernst &amp; Young Study</a:t>
            </a:r>
            <a:endParaRPr lang="en-US" dirty="0"/>
          </a:p>
        </p:txBody>
      </p:sp>
      <p:grpSp>
        <p:nvGrpSpPr>
          <p:cNvPr id="10" name="Group 9"/>
          <p:cNvGrpSpPr/>
          <p:nvPr/>
        </p:nvGrpSpPr>
        <p:grpSpPr>
          <a:xfrm>
            <a:off x="4456777" y="2677500"/>
            <a:ext cx="3906174" cy="2201704"/>
            <a:chOff x="4456777" y="2284151"/>
            <a:chExt cx="3906174" cy="2201704"/>
          </a:xfrm>
        </p:grpSpPr>
        <p:pic>
          <p:nvPicPr>
            <p:cNvPr id="8" name="Picture 7" descr="12ConBriefing_banner.JPG"/>
            <p:cNvPicPr>
              <a:picLocks noChangeAspect="1"/>
            </p:cNvPicPr>
            <p:nvPr/>
          </p:nvPicPr>
          <p:blipFill>
            <a:blip r:embed="rId3" cstate="print"/>
            <a:stretch>
              <a:fillRect/>
            </a:stretch>
          </p:blipFill>
          <p:spPr>
            <a:xfrm>
              <a:off x="4456777" y="2284151"/>
              <a:ext cx="3906174" cy="1463040"/>
            </a:xfrm>
            <a:prstGeom prst="rect">
              <a:avLst/>
            </a:prstGeom>
          </p:spPr>
        </p:pic>
        <p:sp>
          <p:nvSpPr>
            <p:cNvPr id="9" name="TextBox 8"/>
            <p:cNvSpPr txBox="1"/>
            <p:nvPr/>
          </p:nvSpPr>
          <p:spPr>
            <a:xfrm>
              <a:off x="4456777" y="3747191"/>
              <a:ext cx="3895344" cy="738664"/>
            </a:xfrm>
            <a:prstGeom prst="rect">
              <a:avLst/>
            </a:prstGeom>
            <a:noFill/>
            <a:ln>
              <a:solidFill>
                <a:schemeClr val="tx1">
                  <a:lumMod val="90000"/>
                  <a:lumOff val="10000"/>
                </a:schemeClr>
              </a:solidFill>
            </a:ln>
          </p:spPr>
          <p:txBody>
            <a:bodyPr wrap="square" rtlCol="0">
              <a:spAutoFit/>
            </a:bodyPr>
            <a:lstStyle/>
            <a:p>
              <a:pPr algn="ctr"/>
              <a:r>
                <a:rPr lang="en-US" sz="2000" b="1" dirty="0" smtClean="0">
                  <a:solidFill>
                    <a:srgbClr val="002D5C"/>
                  </a:solidFill>
                  <a:latin typeface="Trebuchet MS" pitchFamily="34" charset="0"/>
                  <a:ea typeface="Arial Unicode MS" pitchFamily="34" charset="-128"/>
                  <a:cs typeface="Arial Unicode MS" pitchFamily="34" charset="-128"/>
                </a:rPr>
                <a:t>July 12 • 1:30 p.m.</a:t>
              </a:r>
            </a:p>
            <a:p>
              <a:pPr algn="ctr"/>
              <a:r>
                <a:rPr lang="en-US" sz="2200" b="1" dirty="0" smtClean="0">
                  <a:solidFill>
                    <a:srgbClr val="002D5C"/>
                  </a:solidFill>
                  <a:latin typeface="Trebuchet MS" pitchFamily="34" charset="0"/>
                  <a:ea typeface="Arial Unicode MS" pitchFamily="34" charset="-128"/>
                  <a:cs typeface="Arial Unicode MS" pitchFamily="34" charset="-128"/>
                </a:rPr>
                <a:t>Capitol Visitors Center</a:t>
              </a:r>
              <a:endParaRPr lang="en-US" sz="2200" b="1" dirty="0">
                <a:solidFill>
                  <a:srgbClr val="002D5C"/>
                </a:solidFill>
                <a:latin typeface="Trebuchet MS" pitchFamily="34" charset="0"/>
                <a:ea typeface="Arial Unicode MS" pitchFamily="34" charset="-128"/>
                <a:cs typeface="Arial Unicode MS" pitchFamily="34" charset="-128"/>
              </a:endParaRPr>
            </a:p>
          </p:txBody>
        </p:sp>
      </p:grpSp>
      <p:sp>
        <p:nvSpPr>
          <p:cNvPr id="11" name="Slide Number Placeholder 3"/>
          <p:cNvSpPr>
            <a:spLocks noGrp="1"/>
          </p:cNvSpPr>
          <p:nvPr>
            <p:ph type="sldNum" sz="quarter" idx="12"/>
          </p:nvPr>
        </p:nvSpPr>
        <p:spPr>
          <a:xfrm>
            <a:off x="190500" y="6166604"/>
            <a:ext cx="533400" cy="365125"/>
          </a:xfrm>
        </p:spPr>
        <p:txBody>
          <a:bodyPr/>
          <a:lstStyle/>
          <a:p>
            <a:fld id="{46E37306-7994-4CB5-9975-141210A42B84}" type="slidenum">
              <a:rPr lang="en-US" smtClean="0">
                <a:solidFill>
                  <a:srgbClr val="103154"/>
                </a:solidFill>
              </a:rPr>
              <a:pPr/>
              <a:t>5</a:t>
            </a:fld>
            <a:endParaRPr lang="en-US" dirty="0">
              <a:solidFill>
                <a:srgbClr val="103154"/>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25.4 Million Tax Returns Had Qualified Dividends in 2009</a:t>
            </a:r>
            <a:endParaRPr lang="en-US" sz="3200" dirty="0"/>
          </a:p>
        </p:txBody>
      </p:sp>
      <p:sp>
        <p:nvSpPr>
          <p:cNvPr id="4" name="Slide Number Placeholder 3"/>
          <p:cNvSpPr>
            <a:spLocks noGrp="1"/>
          </p:cNvSpPr>
          <p:nvPr>
            <p:ph type="sldNum" sz="quarter" idx="12"/>
          </p:nvPr>
        </p:nvSpPr>
        <p:spPr>
          <a:xfrm>
            <a:off x="177823" y="6180160"/>
            <a:ext cx="533400" cy="365125"/>
          </a:xfrm>
        </p:spPr>
        <p:txBody>
          <a:bodyPr/>
          <a:lstStyle/>
          <a:p>
            <a:fld id="{46E37306-7994-4CB5-9975-141210A42B84}" type="slidenum">
              <a:rPr lang="en-US" smtClean="0"/>
              <a:pPr/>
              <a:t>6</a:t>
            </a:fld>
            <a:endParaRPr lang="en-US" dirty="0"/>
          </a:p>
        </p:txBody>
      </p:sp>
      <p:pic>
        <p:nvPicPr>
          <p:cNvPr id="6" name="Picture 5" descr="EandY_piegraphs_general.jpg"/>
          <p:cNvPicPr>
            <a:picLocks noChangeAspect="1"/>
          </p:cNvPicPr>
          <p:nvPr/>
        </p:nvPicPr>
        <p:blipFill>
          <a:blip r:embed="rId3" cstate="print"/>
          <a:srcRect t="14444" b="10000"/>
          <a:stretch>
            <a:fillRect/>
          </a:stretch>
        </p:blipFill>
        <p:spPr>
          <a:xfrm>
            <a:off x="469364" y="1685317"/>
            <a:ext cx="8299680" cy="48463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68" y="282185"/>
            <a:ext cx="8340483" cy="1143000"/>
          </a:xfrm>
        </p:spPr>
        <p:txBody>
          <a:bodyPr>
            <a:noAutofit/>
          </a:bodyPr>
          <a:lstStyle/>
          <a:p>
            <a:r>
              <a:rPr lang="en-US" sz="3000" dirty="0" smtClean="0"/>
              <a:t>61 Percent Of Tax Returns With Qualified Dividends Are Estimated To Have Some Utility Holdings</a:t>
            </a:r>
            <a:endParaRPr lang="en-US" sz="3000" dirty="0"/>
          </a:p>
        </p:txBody>
      </p:sp>
      <p:sp>
        <p:nvSpPr>
          <p:cNvPr id="4" name="Slide Number Placeholder 3"/>
          <p:cNvSpPr>
            <a:spLocks noGrp="1"/>
          </p:cNvSpPr>
          <p:nvPr>
            <p:ph type="sldNum" sz="quarter" idx="12"/>
          </p:nvPr>
        </p:nvSpPr>
        <p:spPr>
          <a:xfrm>
            <a:off x="217796" y="6188669"/>
            <a:ext cx="533400" cy="365125"/>
          </a:xfrm>
        </p:spPr>
        <p:txBody>
          <a:bodyPr/>
          <a:lstStyle/>
          <a:p>
            <a:fld id="{46E37306-7994-4CB5-9975-141210A42B84}" type="slidenum">
              <a:rPr lang="en-US" smtClean="0"/>
              <a:pPr/>
              <a:t>7</a:t>
            </a:fld>
            <a:endParaRPr lang="en-US" dirty="0"/>
          </a:p>
        </p:txBody>
      </p:sp>
      <p:pic>
        <p:nvPicPr>
          <p:cNvPr id="5" name="Picture 4" descr="EandY_piegraphs_utility.jpg"/>
          <p:cNvPicPr>
            <a:picLocks noChangeAspect="1"/>
          </p:cNvPicPr>
          <p:nvPr/>
        </p:nvPicPr>
        <p:blipFill>
          <a:blip r:embed="rId3" cstate="print"/>
          <a:srcRect l="2967" t="16667" r="3435" b="14444"/>
          <a:stretch>
            <a:fillRect/>
          </a:stretch>
        </p:blipFill>
        <p:spPr>
          <a:xfrm>
            <a:off x="525440" y="1826528"/>
            <a:ext cx="8198628" cy="46634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190500" y="6166604"/>
            <a:ext cx="533400" cy="365125"/>
          </a:xfrm>
        </p:spPr>
        <p:txBody>
          <a:bodyPr/>
          <a:lstStyle/>
          <a:p>
            <a:fld id="{46E37306-7994-4CB5-9975-141210A42B84}" type="slidenum">
              <a:rPr lang="en-US" smtClean="0">
                <a:solidFill>
                  <a:srgbClr val="103154"/>
                </a:solidFill>
              </a:rPr>
              <a:pPr/>
              <a:t>9</a:t>
            </a:fld>
            <a:endParaRPr lang="en-US" dirty="0">
              <a:solidFill>
                <a:srgbClr val="103154"/>
              </a:solidFill>
            </a:endParaRPr>
          </a:p>
        </p:txBody>
      </p:sp>
      <p:grpSp>
        <p:nvGrpSpPr>
          <p:cNvPr id="12" name="Group 11"/>
          <p:cNvGrpSpPr/>
          <p:nvPr/>
        </p:nvGrpSpPr>
        <p:grpSpPr>
          <a:xfrm>
            <a:off x="1310169" y="303660"/>
            <a:ext cx="6662129" cy="6228069"/>
            <a:chOff x="1310169" y="303660"/>
            <a:chExt cx="6662129" cy="6228069"/>
          </a:xfrm>
        </p:grpSpPr>
        <p:grpSp>
          <p:nvGrpSpPr>
            <p:cNvPr id="4" name="Group 3"/>
            <p:cNvGrpSpPr>
              <a:grpSpLocks noChangeAspect="1"/>
            </p:cNvGrpSpPr>
            <p:nvPr/>
          </p:nvGrpSpPr>
          <p:grpSpPr>
            <a:xfrm>
              <a:off x="1310169" y="303660"/>
              <a:ext cx="6662129" cy="6126480"/>
              <a:chOff x="2047165" y="167180"/>
              <a:chExt cx="5813950" cy="5346498"/>
            </a:xfrm>
          </p:grpSpPr>
          <p:pic>
            <p:nvPicPr>
              <p:cNvPr id="1026" name="Picture 2"/>
              <p:cNvPicPr>
                <a:picLocks noChangeAspect="1" noChangeArrowheads="1"/>
              </p:cNvPicPr>
              <p:nvPr/>
            </p:nvPicPr>
            <p:blipFill>
              <a:blip r:embed="rId2" cstate="print"/>
              <a:srcRect l="27649" t="37214" r="26343" b="8308"/>
              <a:stretch>
                <a:fillRect/>
              </a:stretch>
            </p:blipFill>
            <p:spPr bwMode="auto">
              <a:xfrm>
                <a:off x="2047165" y="167180"/>
                <a:ext cx="5609230" cy="373607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29291" t="38408" r="24701" b="38110"/>
              <a:stretch>
                <a:fillRect/>
              </a:stretch>
            </p:blipFill>
            <p:spPr bwMode="auto">
              <a:xfrm>
                <a:off x="2251885" y="3903244"/>
                <a:ext cx="5609230" cy="1610434"/>
              </a:xfrm>
              <a:prstGeom prst="rect">
                <a:avLst/>
              </a:prstGeom>
              <a:noFill/>
              <a:ln w="9525">
                <a:noFill/>
                <a:miter lim="800000"/>
                <a:headEnd/>
                <a:tailEnd/>
              </a:ln>
            </p:spPr>
          </p:pic>
        </p:grpSp>
        <p:cxnSp>
          <p:nvCxnSpPr>
            <p:cNvPr id="7" name="Straight Connector 6"/>
            <p:cNvCxnSpPr/>
            <p:nvPr/>
          </p:nvCxnSpPr>
          <p:spPr>
            <a:xfrm>
              <a:off x="1310169" y="303660"/>
              <a:ext cx="0" cy="6228069"/>
            </a:xfrm>
            <a:prstGeom prst="line">
              <a:avLst/>
            </a:prstGeom>
            <a:ln w="1270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737712" y="303660"/>
              <a:ext cx="0" cy="6228069"/>
            </a:xfrm>
            <a:prstGeom prst="line">
              <a:avLst/>
            </a:prstGeom>
            <a:ln w="12700">
              <a:solidFill>
                <a:srgbClr val="4D4D4D"/>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310169" y="6531729"/>
              <a:ext cx="6428232" cy="0"/>
            </a:xfrm>
            <a:prstGeom prst="line">
              <a:avLst/>
            </a:prstGeom>
            <a:ln w="12700">
              <a:solidFill>
                <a:srgbClr val="4D4D4D"/>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 EEI PPT Templat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EEI PPT Template</Template>
  <TotalTime>1911</TotalTime>
  <Words>713</Words>
  <Application>Microsoft Office PowerPoint</Application>
  <PresentationFormat>On-screen Show (4:3)</PresentationFormat>
  <Paragraphs>129</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!New EEI PPT Template</vt:lpstr>
      <vt:lpstr>EEI Update USGO Sarah Lashford and Brad Viator</vt:lpstr>
      <vt:lpstr>Slide 2</vt:lpstr>
      <vt:lpstr> Web Site Co-Branding:  40 EEI Companies To Date </vt:lpstr>
      <vt:lpstr>  Coalition Allies </vt:lpstr>
      <vt:lpstr>Release of Ernst &amp; Young Study</vt:lpstr>
      <vt:lpstr>25.4 Million Tax Returns Had Qualified Dividends in 2009</vt:lpstr>
      <vt:lpstr>61 Percent Of Tax Returns With Qualified Dividends Are Estimated To Have Some Utility Holdings</vt:lpstr>
      <vt:lpstr>Call to Action!</vt:lpstr>
      <vt:lpstr>Slide 9</vt:lpstr>
      <vt:lpstr>Outreach in July and August Is Key to Success</vt:lpstr>
      <vt:lpstr>Outreach in July and August Is Key to Success</vt:lpstr>
      <vt:lpstr>Television Ad</vt:lpstr>
      <vt:lpstr>Slide 13</vt:lpstr>
      <vt:lpstr>316(b), Coal Ash, Utility MACT update</vt:lpstr>
      <vt:lpstr>316(b) </vt:lpstr>
      <vt:lpstr>Coal Ash </vt:lpstr>
      <vt:lpstr>Utility MACT Implementation Update </vt:lpstr>
      <vt:lpstr>Thank You</vt:lpstr>
    </vt:vector>
  </TitlesOfParts>
  <Company>EEI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Baker</dc:creator>
  <cp:lastModifiedBy>Brad Viator</cp:lastModifiedBy>
  <cp:revision>194</cp:revision>
  <dcterms:created xsi:type="dcterms:W3CDTF">2012-04-09T15:01:14Z</dcterms:created>
  <dcterms:modified xsi:type="dcterms:W3CDTF">2012-07-10T01:50:04Z</dcterms:modified>
</cp:coreProperties>
</file>