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1106" r:id="rId5"/>
    <p:sldId id="1107" r:id="rId6"/>
    <p:sldId id="1108" r:id="rId7"/>
    <p:sldId id="653" r:id="rId8"/>
    <p:sldId id="270" r:id="rId9"/>
    <p:sldId id="277" r:id="rId10"/>
    <p:sldId id="275" r:id="rId11"/>
    <p:sldId id="271" r:id="rId12"/>
    <p:sldId id="265" r:id="rId13"/>
    <p:sldId id="269" r:id="rId14"/>
    <p:sldId id="274" r:id="rId15"/>
    <p:sldId id="263" r:id="rId16"/>
    <p:sldId id="273" r:id="rId17"/>
    <p:sldId id="276" r:id="rId18"/>
    <p:sldId id="264" r:id="rId19"/>
    <p:sldId id="278" r:id="rId20"/>
    <p:sldId id="279" r:id="rId21"/>
    <p:sldId id="11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ADFF1-C4B3-476B-B1AC-711DA74229B0}" v="3" dt="2023-07-12T20:31:30.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81"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FF029-2D6A-45F0-90A1-42BA1DDC4B09}"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4AA50-DA8D-442E-826B-86FB6501EF60}" type="slidenum">
              <a:rPr lang="en-US" smtClean="0"/>
              <a:t>‹#›</a:t>
            </a:fld>
            <a:endParaRPr lang="en-US"/>
          </a:p>
        </p:txBody>
      </p:sp>
    </p:spTree>
    <p:extLst>
      <p:ext uri="{BB962C8B-B14F-4D97-AF65-F5344CB8AC3E}">
        <p14:creationId xmlns:p14="http://schemas.microsoft.com/office/powerpoint/2010/main" val="214865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cpuc.ca.gov/apex/f?p=401:56:::NO:RP,57,RIR:P5_PROCEEDING_SELECT:R2207005"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docs.cpuc.ca.gov/PublishedDocs/Efile/G000/M503/K824/503824406.PDF" TargetMode="External"/><Relationship Id="rId5" Type="http://schemas.openxmlformats.org/officeDocument/2006/relationships/hyperlink" Target="https://docs.cpuc.ca.gov/PublishedDocs/Published/G000/M496/K285/496285639.PDF" TargetMode="External"/><Relationship Id="rId4" Type="http://schemas.openxmlformats.org/officeDocument/2006/relationships/hyperlink" Target="https://leginfo.legislature.ca.gov/faces/billNavClient.xhtml?bill_id=202120220AB20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2</a:t>
            </a:fld>
            <a:endParaRPr lang="en-US"/>
          </a:p>
        </p:txBody>
      </p:sp>
    </p:spTree>
    <p:extLst>
      <p:ext uri="{BB962C8B-B14F-4D97-AF65-F5344CB8AC3E}">
        <p14:creationId xmlns:p14="http://schemas.microsoft.com/office/powerpoint/2010/main" val="414022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11</a:t>
            </a:fld>
            <a:endParaRPr lang="en-US"/>
          </a:p>
        </p:txBody>
      </p:sp>
    </p:spTree>
    <p:extLst>
      <p:ext uri="{BB962C8B-B14F-4D97-AF65-F5344CB8AC3E}">
        <p14:creationId xmlns:p14="http://schemas.microsoft.com/office/powerpoint/2010/main" val="192443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Franklin Gothic Book"/>
              <a:ea typeface="Calibri" panose="020F0502020204030204" pitchFamily="34" charset="0"/>
              <a:cs typeface="Times New Roman" panose="02020603050405020304" pitchFamily="18" charset="0"/>
            </a:endParaRPr>
          </a:p>
          <a:p>
            <a:pPr marL="0" marR="0" lvl="0" indent="0" algn="l" defTabSz="456986" rtl="0" eaLnBrk="1" fontAlgn="auto" latinLnBrk="0" hangingPunct="1">
              <a:lnSpc>
                <a:spcPct val="100000"/>
              </a:lnSpc>
              <a:spcBef>
                <a:spcPts val="0"/>
              </a:spcBef>
              <a:spcAft>
                <a:spcPts val="0"/>
              </a:spcAft>
              <a:buClrTx/>
              <a:buSzTx/>
              <a:buFontTx/>
              <a:buNone/>
              <a:tabLst/>
              <a:defRPr/>
            </a:pPr>
            <a:r>
              <a:rPr lang="en-US" dirty="0"/>
              <a:t>Charge Ahead Partnership: </a:t>
            </a:r>
            <a:r>
              <a:rPr lang="en-US" b="0" i="0" dirty="0">
                <a:solidFill>
                  <a:srgbClr val="777777"/>
                </a:solidFill>
                <a:effectLst/>
                <a:latin typeface="Open Sans" panose="020B0606030504020204" pitchFamily="34" charset="0"/>
              </a:rPr>
              <a:t>All of our members are committed to promoting a fair and competitive electric vehicle charging market. Charge Ahead Partnership is proud to include more than one hundred businesses, organizations, and industry stakeholders from across the country. Members mostly consist of fueling and truck stop organizations</a:t>
            </a:r>
          </a:p>
          <a:p>
            <a:pPr marL="0" marR="0" lvl="0" indent="0" algn="l" defTabSz="456986" rtl="0" eaLnBrk="1" fontAlgn="auto" latinLnBrk="0" hangingPunct="1">
              <a:lnSpc>
                <a:spcPct val="100000"/>
              </a:lnSpc>
              <a:spcBef>
                <a:spcPts val="0"/>
              </a:spcBef>
              <a:spcAft>
                <a:spcPts val="0"/>
              </a:spcAft>
              <a:buClrTx/>
              <a:buSzTx/>
              <a:buFontTx/>
              <a:buNone/>
              <a:tabLst/>
              <a:defRPr/>
            </a:pPr>
            <a:endParaRPr lang="en-US" dirty="0"/>
          </a:p>
          <a:p>
            <a:pPr marL="0" indent="0">
              <a:buFont typeface="Arial" panose="020B0604020202020204" pitchFamily="34" charset="0"/>
              <a:buNone/>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Americans for </a:t>
            </a:r>
            <a:r>
              <a:rPr lang="en-US" sz="1800" dirty="0">
                <a:latin typeface="Franklin Gothic Book" panose="020B0503020102020204" pitchFamily="34" charset="0"/>
                <a:ea typeface="Calibri" panose="020F0502020204030204" pitchFamily="34" charset="0"/>
                <a:cs typeface="Times New Roman" panose="02020603050405020304" pitchFamily="18" charset="0"/>
              </a:rPr>
              <a:t>Affordable Clean Energy</a:t>
            </a:r>
            <a:r>
              <a:rPr lang="en-US" sz="1800" dirty="0">
                <a:solidFill>
                  <a:srgbClr val="000000"/>
                </a:solidFill>
                <a:effectLst/>
                <a:latin typeface="Times New Roman" panose="02020603050405020304" pitchFamily="18" charset="0"/>
                <a:ea typeface="Times New Roman" panose="02020603050405020304" pitchFamily="18" charset="0"/>
              </a:rPr>
              <a:t> is a non-profit organization, organized pursuant to the Internal Revenue Code, Section 501(c)(4), with members consisting of owners and operators of convenience stores, public travel facilities and truck stops that provide goods and services to the traveling public at locations throughout Georgia and across the United States, primarily consisting of retail consumer goods, vehicle repair and service products, food, and fuel.</a:t>
            </a:r>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12</a:t>
            </a:fld>
            <a:endParaRPr lang="en-US"/>
          </a:p>
        </p:txBody>
      </p:sp>
    </p:spTree>
    <p:extLst>
      <p:ext uri="{BB962C8B-B14F-4D97-AF65-F5344CB8AC3E}">
        <p14:creationId xmlns:p14="http://schemas.microsoft.com/office/powerpoint/2010/main" val="2584253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Right of First Refusal</a:t>
            </a:r>
            <a:r>
              <a:rPr lang="en-US" sz="1800" dirty="0">
                <a:effectLst/>
                <a:latin typeface="Calibri" panose="020F0502020204030204" pitchFamily="34" charset="0"/>
                <a:ea typeface="Calibri" panose="020F0502020204030204" pitchFamily="34" charset="0"/>
                <a:cs typeface="Times New Roman" panose="02020603050405020304" pitchFamily="18" charset="0"/>
              </a:rPr>
              <a:t> legislative provisions are also being discussed and challenged in a number of states. ROFR refers to incumbent utilities’ exclusive right to build, maintain, and own transmission lines within their service territory. If the incumbent utility declines, the transmission project is subject to competition. </a:t>
            </a: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recently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Illinois </a:t>
            </a: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introduced a bill to grant incumbent electric transmission owners the right to construct, own, and maintain proposed transmission lines that 1) connect to their existing transmission facilities, 2) have been approved for construction in a transmission plan, and 3) are or will be under the functional control of MISO. </a:t>
            </a:r>
          </a:p>
          <a:p>
            <a:endParaRPr lang="en-US" sz="1800" b="1"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Iowa </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FF0000"/>
                </a:solidFill>
                <a:latin typeface="Calibri" panose="020F0502020204030204" pitchFamily="34" charset="0"/>
              </a:rPr>
              <a:t>Enacted, challenged in court, temporary injunction placed on law </a:t>
            </a:r>
            <a:endParaRPr lang="en-US" sz="1800" b="0" i="0" u="none" strike="noStrike" baseline="0" dirty="0">
              <a:solidFill>
                <a:srgbClr val="FF0000"/>
              </a:solidFill>
              <a:latin typeface="Calibri" panose="020F0502020204030204" pitchFamily="34" charset="0"/>
            </a:endParaRPr>
          </a:p>
          <a:p>
            <a:r>
              <a:rPr lang="en-US" sz="1800" b="0" i="0" u="none" strike="noStrike" baseline="0" dirty="0">
                <a:solidFill>
                  <a:srgbClr val="121212"/>
                </a:solidFill>
                <a:latin typeface="Calibri" panose="020F0502020204030204" pitchFamily="34" charset="0"/>
              </a:rPr>
              <a:t>In June 2020, Iowa enacted </a:t>
            </a:r>
            <a:r>
              <a:rPr lang="en-US" sz="1800" b="0" i="0" u="none" strike="noStrike" baseline="0" dirty="0">
                <a:solidFill>
                  <a:srgbClr val="0461C1"/>
                </a:solidFill>
                <a:latin typeface="Calibri" panose="020F0502020204030204" pitchFamily="34" charset="0"/>
              </a:rPr>
              <a:t>H.F. 2643</a:t>
            </a:r>
            <a:r>
              <a:rPr lang="en-US" sz="1800" b="0" i="0" u="none" strike="noStrike" baseline="0" dirty="0">
                <a:solidFill>
                  <a:srgbClr val="121212"/>
                </a:solidFill>
                <a:latin typeface="Calibri" panose="020F0502020204030204" pitchFamily="34" charset="0"/>
              </a:rPr>
              <a:t>, codified as </a:t>
            </a:r>
            <a:r>
              <a:rPr lang="en-US" sz="1800" b="0" i="0" u="none" strike="noStrike" baseline="0" dirty="0">
                <a:solidFill>
                  <a:srgbClr val="0000FF"/>
                </a:solidFill>
                <a:latin typeface="Calibri" panose="020F0502020204030204" pitchFamily="34" charset="0"/>
              </a:rPr>
              <a:t>Iowa Code §478.16</a:t>
            </a:r>
            <a:r>
              <a:rPr lang="en-US" sz="1800" b="0" i="0" u="none" strike="noStrike" baseline="0" dirty="0">
                <a:solidFill>
                  <a:srgbClr val="121212"/>
                </a:solidFill>
                <a:latin typeface="Calibri" panose="020F0502020204030204" pitchFamily="34" charset="0"/>
              </a:rPr>
              <a:t>, reinstating the right of first refusal for incumbent electric transmission owners: “An incumbent electric transmission owner has the right to construct, own, and maintain an electric transmission line that has been approved for construction in a federally registered planning authority transmission plan and which connects to an electric transmission facility owned by the incumbent electric transmission owner. Where a proposed electric transmission line would connect to electric transmission facilities owned by two or more incumbent electric transmission owners, each incumbent electric transmission owner whose facility connects to the electric transmission line has the right to construct, own, and maintain the electric transmission line individually and equally. If an incumbent electric transmission owner declines to construct, own, and maintain its portion of an electric transmission line that would connect to electric transmission facilities owned by two or more incumbent electric transmission owners, then the other incumbent electric transmission owner or owners that own an electric transmission facility to which the electric transmission line connects has the right to construct, own, and maintain the electric transmission line individually.” </a:t>
            </a:r>
          </a:p>
          <a:p>
            <a:endParaRPr lang="en-US" sz="1800" b="0" i="0" u="none" strike="noStrike" baseline="0" dirty="0">
              <a:solidFill>
                <a:srgbClr val="121212"/>
              </a:solidFill>
              <a:latin typeface="Calibri" panose="020F0502020204030204" pitchFamily="34" charset="0"/>
            </a:endParaRPr>
          </a:p>
          <a:p>
            <a:r>
              <a:rPr lang="en-US" sz="1800" b="0" i="0" u="none" strike="noStrike" baseline="0" dirty="0">
                <a:solidFill>
                  <a:srgbClr val="121212"/>
                </a:solidFill>
                <a:latin typeface="Calibri" panose="020F0502020204030204" pitchFamily="34" charset="0"/>
              </a:rPr>
              <a:t>In October 2020, LS Power Midcontinent, LLC and Southwest Transmission, LLC filed a petition with the Iowa District Court seeking a temporary injunction on the effectiveness of Iowa’s state ROFR provision under Case No. 21-0696. In November 2020, MidAmerican Energy Company filed an application to intervene which was granted by the court in January 2021. The Iowa Utilities Board and other defendants filed a motion to dismiss, which the District Court granted in March 2021, ruling that plaintiffs did not have standing. Plaintiffs’ requests for reconsideration were denied in April 2021 and a notice of appeal was filed in May 2021. Plaintiffs requested a temporary injunction, which was </a:t>
            </a:r>
            <a:r>
              <a:rPr lang="en-US" sz="1800" b="0" i="0" u="none" strike="noStrike" baseline="0" dirty="0">
                <a:solidFill>
                  <a:srgbClr val="0461C1"/>
                </a:solidFill>
                <a:latin typeface="Calibri" panose="020F0502020204030204" pitchFamily="34" charset="0"/>
              </a:rPr>
              <a:t>denied </a:t>
            </a:r>
            <a:r>
              <a:rPr lang="en-US" sz="1800" b="0" i="0" u="none" strike="noStrike" baseline="0" dirty="0">
                <a:solidFill>
                  <a:srgbClr val="121212"/>
                </a:solidFill>
                <a:latin typeface="Calibri" panose="020F0502020204030204" pitchFamily="34" charset="0"/>
              </a:rPr>
              <a:t>by the Appeals Court in July 2022, again ruling the plaintiffs do not have standing. In March 2023, the Iowa Supreme Court issued an </a:t>
            </a:r>
            <a:r>
              <a:rPr lang="en-US" sz="1800" b="0" i="0" u="none" strike="noStrike" baseline="0" dirty="0">
                <a:solidFill>
                  <a:srgbClr val="0461C1"/>
                </a:solidFill>
                <a:latin typeface="Calibri" panose="020F0502020204030204" pitchFamily="34" charset="0"/>
              </a:rPr>
              <a:t>opinion </a:t>
            </a:r>
            <a:r>
              <a:rPr lang="en-US" sz="1800" b="0" i="0" u="none" strike="noStrike" baseline="0" dirty="0">
                <a:solidFill>
                  <a:srgbClr val="121212"/>
                </a:solidFill>
                <a:latin typeface="Calibri" panose="020F0502020204030204" pitchFamily="34" charset="0"/>
              </a:rPr>
              <a:t>vacating the District Court’s ruling and remanding the case back to the District Court to be decided on its merits. The Supreme Court also placed a temporary injunction on Iowa’s ROFR law, pending resolution of the case. </a:t>
            </a:r>
          </a:p>
          <a:p>
            <a:endParaRPr lang="en-US" sz="1800" dirty="0">
              <a:effectLst/>
              <a:latin typeface="Franklin Gothic Book"/>
              <a:ea typeface="Calibri" panose="020F0502020204030204" pitchFamily="34" charset="0"/>
              <a:cs typeface="Times New Roman" panose="02020603050405020304" pitchFamily="18" charset="0"/>
            </a:endParaRPr>
          </a:p>
          <a:p>
            <a:r>
              <a:rPr lang="en-US" sz="1800" b="1" i="0" u="none" strike="noStrike" baseline="0" dirty="0">
                <a:solidFill>
                  <a:srgbClr val="000000"/>
                </a:solidFill>
                <a:latin typeface="Calibri" panose="020F0502020204030204" pitchFamily="34" charset="0"/>
              </a:rPr>
              <a:t>Minnesota </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AF4F"/>
                </a:solidFill>
                <a:latin typeface="Calibri" panose="020F0502020204030204" pitchFamily="34" charset="0"/>
              </a:rPr>
              <a:t>Enacted, challenged in court, upheld </a:t>
            </a:r>
            <a:endParaRPr lang="en-US" sz="1800" b="0" i="0" u="none" strike="noStrike" baseline="0" dirty="0">
              <a:solidFill>
                <a:srgbClr val="00AF4F"/>
              </a:solidFill>
              <a:latin typeface="Calibri" panose="020F0502020204030204" pitchFamily="34" charset="0"/>
            </a:endParaRPr>
          </a:p>
          <a:p>
            <a:r>
              <a:rPr lang="en-US" sz="1800" b="0" i="0" u="none" strike="noStrike" baseline="0" dirty="0">
                <a:solidFill>
                  <a:srgbClr val="121212"/>
                </a:solidFill>
                <a:latin typeface="Calibri" panose="020F0502020204030204" pitchFamily="34" charset="0"/>
              </a:rPr>
              <a:t>Enacted April 2012 as </a:t>
            </a:r>
            <a:r>
              <a:rPr lang="en-US" sz="1800" b="0" i="0" u="none" strike="noStrike" baseline="0" dirty="0">
                <a:solidFill>
                  <a:srgbClr val="0461C1"/>
                </a:solidFill>
                <a:latin typeface="Calibri" panose="020F0502020204030204" pitchFamily="34" charset="0"/>
              </a:rPr>
              <a:t>SF1815</a:t>
            </a:r>
            <a:r>
              <a:rPr lang="en-US" sz="1800" b="0" i="0" u="none" strike="noStrike" baseline="0" dirty="0">
                <a:solidFill>
                  <a:srgbClr val="121212"/>
                </a:solidFill>
                <a:latin typeface="Calibri" panose="020F0502020204030204" pitchFamily="34" charset="0"/>
              </a:rPr>
              <a:t>, </a:t>
            </a:r>
            <a:r>
              <a:rPr lang="en-US" sz="1800" b="0" i="0" u="none" strike="noStrike" baseline="0" dirty="0">
                <a:solidFill>
                  <a:srgbClr val="0000FF"/>
                </a:solidFill>
                <a:latin typeface="Calibri" panose="020F0502020204030204" pitchFamily="34" charset="0"/>
              </a:rPr>
              <a:t>Minn. Stat. § 216B.246, </a:t>
            </a:r>
            <a:r>
              <a:rPr lang="en-US" sz="1800" b="0" i="0" u="none" strike="noStrike" baseline="0" dirty="0" err="1">
                <a:solidFill>
                  <a:srgbClr val="0000FF"/>
                </a:solidFill>
                <a:latin typeface="Calibri" panose="020F0502020204030204" pitchFamily="34" charset="0"/>
              </a:rPr>
              <a:t>subdiv</a:t>
            </a:r>
            <a:r>
              <a:rPr lang="en-US" sz="1800" b="0" i="0" u="none" strike="noStrike" baseline="0" dirty="0">
                <a:solidFill>
                  <a:srgbClr val="0000FF"/>
                </a:solidFill>
                <a:latin typeface="Calibri" panose="020F0502020204030204" pitchFamily="34" charset="0"/>
              </a:rPr>
              <a:t>. 2 </a:t>
            </a:r>
            <a:r>
              <a:rPr lang="en-US" sz="1800" b="0" i="0" u="none" strike="noStrike" baseline="0" dirty="0">
                <a:solidFill>
                  <a:srgbClr val="121212"/>
                </a:solidFill>
                <a:latin typeface="Calibri" panose="020F0502020204030204" pitchFamily="34" charset="0"/>
              </a:rPr>
              <a:t>establishes a state ROFR: “An incumbent electric transmission owner has the right to construct, own, and maintain an electric transmission line that has been approved for construction in a federally registered planning authority transmission plan and connects to facilities owned by that incumbent electric transmission owner.” Rights for transmission lines connecting facilities owned by more than one owner belong individually and proportionally to each incumbent electric transmission owner, unless otherwise agreed upon in writing. </a:t>
            </a:r>
          </a:p>
          <a:p>
            <a:r>
              <a:rPr lang="en-US" sz="1800" b="0" i="0" u="none" strike="noStrike" baseline="0" dirty="0">
                <a:solidFill>
                  <a:srgbClr val="121212"/>
                </a:solidFill>
                <a:latin typeface="Calibri" panose="020F0502020204030204" pitchFamily="34" charset="0"/>
              </a:rPr>
              <a:t>In 2017, LSP Transmission Holdings, LLC </a:t>
            </a:r>
            <a:r>
              <a:rPr lang="en-US" sz="1800" b="0" i="0" u="none" strike="noStrike" baseline="0" dirty="0">
                <a:solidFill>
                  <a:srgbClr val="0461C1"/>
                </a:solidFill>
                <a:latin typeface="Calibri" panose="020F0502020204030204" pitchFamily="34" charset="0"/>
              </a:rPr>
              <a:t>filed suit </a:t>
            </a:r>
            <a:r>
              <a:rPr lang="en-US" sz="1800" b="0" i="0" u="none" strike="noStrike" baseline="0" dirty="0">
                <a:solidFill>
                  <a:srgbClr val="121212"/>
                </a:solidFill>
                <a:latin typeface="Calibri" panose="020F0502020204030204" pitchFamily="34" charset="0"/>
              </a:rPr>
              <a:t>in federal court against the Minnesota PUC, Attorney General, and Department of Commerce challenging the constitutionality of Minnesota’s ROFR. Specifically, LSP argued that the ROFR violates the dormant Commerce Clause, which forbids states from discriminating against or unduly burdening interstate commerce, even when no federal statute regulates the activity. Northern States Power Company and ITC Midwest intervened in the case on the side of the defendants. All defendants filed motions to dismiss the case. </a:t>
            </a:r>
          </a:p>
          <a:p>
            <a:endParaRPr lang="en-US" sz="1800" b="0" i="0" u="none" strike="noStrike" baseline="0" dirty="0">
              <a:solidFill>
                <a:srgbClr val="121212"/>
              </a:solidFill>
              <a:latin typeface="Calibri" panose="020F0502020204030204" pitchFamily="34" charset="0"/>
            </a:endParaRPr>
          </a:p>
          <a:p>
            <a:r>
              <a:rPr lang="en-US" sz="1800" b="0" i="0" u="none" strike="noStrike" baseline="0" dirty="0">
                <a:solidFill>
                  <a:srgbClr val="121212"/>
                </a:solidFill>
                <a:latin typeface="Calibri" panose="020F0502020204030204" pitchFamily="34" charset="0"/>
              </a:rPr>
              <a:t>On January 21, 2018, the U.S. District Court for the District of Minnesota </a:t>
            </a:r>
            <a:r>
              <a:rPr lang="en-US" sz="1800" b="0" i="0" u="none" strike="noStrike" baseline="0" dirty="0">
                <a:solidFill>
                  <a:srgbClr val="0461C1"/>
                </a:solidFill>
                <a:latin typeface="Calibri" panose="020F0502020204030204" pitchFamily="34" charset="0"/>
              </a:rPr>
              <a:t>granted </a:t>
            </a:r>
            <a:r>
              <a:rPr lang="en-US" sz="1800" b="0" i="0" u="none" strike="noStrike" baseline="0" dirty="0">
                <a:solidFill>
                  <a:srgbClr val="121212"/>
                </a:solidFill>
                <a:latin typeface="Calibri" panose="020F0502020204030204" pitchFamily="34" charset="0"/>
              </a:rPr>
              <a:t>the defendants’ motions to dismiss LSP’s lawsuit, holding that Minnesota’s interest in state regulation of electricity outweighs any ancillary impact on interstate commerce. LSP appealed to the U.S. Eighth Circuit Court of Appeals. On March 25, 2020, the court affirmed the lower court’s decision. The court concluded that the Minnesota ROFR was neither discriminatory on its face, in purpose, or effect; it also ruled that the ROFR did not result in an undue burden on interstate commerce. </a:t>
            </a:r>
          </a:p>
          <a:p>
            <a:endParaRPr lang="en-US" sz="1800" b="0" i="0" u="none" strike="noStrike" baseline="0" dirty="0">
              <a:solidFill>
                <a:srgbClr val="121212"/>
              </a:solidFill>
              <a:latin typeface="Calibri" panose="020F0502020204030204" pitchFamily="34" charset="0"/>
            </a:endParaRPr>
          </a:p>
          <a:p>
            <a:r>
              <a:rPr lang="en-US" sz="1800" b="0" i="0" u="none" strike="noStrike" baseline="0" dirty="0">
                <a:solidFill>
                  <a:srgbClr val="121212"/>
                </a:solidFill>
                <a:latin typeface="Calibri" panose="020F0502020204030204" pitchFamily="34" charset="0"/>
              </a:rPr>
              <a:t>In November 2020, LSP Transmission </a:t>
            </a:r>
            <a:r>
              <a:rPr lang="en-US" sz="1800" b="0" i="0" u="none" strike="noStrike" baseline="0" dirty="0">
                <a:solidFill>
                  <a:srgbClr val="0461C1"/>
                </a:solidFill>
                <a:latin typeface="Calibri" panose="020F0502020204030204" pitchFamily="34" charset="0"/>
              </a:rPr>
              <a:t>petitioned </a:t>
            </a:r>
            <a:r>
              <a:rPr lang="en-US" sz="1800" b="0" i="0" u="none" strike="noStrike" baseline="0" dirty="0">
                <a:solidFill>
                  <a:srgbClr val="121212"/>
                </a:solidFill>
                <a:latin typeface="Calibri" panose="020F0502020204030204" pitchFamily="34" charset="0"/>
              </a:rPr>
              <a:t>the U.S. Supreme Court to </a:t>
            </a:r>
            <a:r>
              <a:rPr lang="en-US" sz="1800" b="0" i="0" u="none" strike="noStrike" baseline="0" dirty="0">
                <a:solidFill>
                  <a:srgbClr val="0461C1"/>
                </a:solidFill>
                <a:latin typeface="Calibri" panose="020F0502020204030204" pitchFamily="34" charset="0"/>
              </a:rPr>
              <a:t>review </a:t>
            </a:r>
            <a:r>
              <a:rPr lang="en-US" sz="1800" b="0" i="0" u="none" strike="noStrike" baseline="0" dirty="0">
                <a:solidFill>
                  <a:srgbClr val="121212"/>
                </a:solidFill>
                <a:latin typeface="Calibri" panose="020F0502020204030204" pitchFamily="34" charset="0"/>
              </a:rPr>
              <a:t>its appeal. NSP-Minnesota filed a </a:t>
            </a:r>
            <a:r>
              <a:rPr lang="en-US" sz="1800" b="0" i="0" u="none" strike="noStrike" baseline="0" dirty="0">
                <a:solidFill>
                  <a:srgbClr val="0000FF"/>
                </a:solidFill>
                <a:latin typeface="Calibri" panose="020F0502020204030204" pitchFamily="34" charset="0"/>
              </a:rPr>
              <a:t>brief </a:t>
            </a:r>
            <a:r>
              <a:rPr lang="en-US" sz="1800" b="0" i="0" u="none" strike="noStrike" baseline="0" dirty="0">
                <a:solidFill>
                  <a:srgbClr val="121212"/>
                </a:solidFill>
                <a:latin typeface="Calibri" panose="020F0502020204030204" pitchFamily="34" charset="0"/>
              </a:rPr>
              <a:t>in opposition to this petition on Jan. 25, 2021. The Supreme Court denied LSP Transmission’s petition for a writ of certiorari in March 2021. </a:t>
            </a:r>
          </a:p>
          <a:p>
            <a:endParaRPr lang="en-US" sz="1800" b="0" i="0" u="none" strike="noStrike" baseline="0" dirty="0">
              <a:solidFill>
                <a:srgbClr val="121212"/>
              </a:solidFill>
              <a:latin typeface="Calibri" panose="020F0502020204030204" pitchFamily="34" charset="0"/>
            </a:endParaRPr>
          </a:p>
          <a:p>
            <a:r>
              <a:rPr lang="en-US" sz="1800" b="0" i="0" u="none" strike="noStrike" baseline="0" dirty="0">
                <a:solidFill>
                  <a:srgbClr val="121212"/>
                </a:solidFill>
                <a:latin typeface="Calibri" panose="020F0502020204030204" pitchFamily="34" charset="0"/>
              </a:rPr>
              <a:t>Introduced February 2023, </a:t>
            </a:r>
            <a:r>
              <a:rPr lang="en-US" sz="1800" b="0" i="0" u="none" strike="noStrike" baseline="0" dirty="0">
                <a:solidFill>
                  <a:srgbClr val="0461C1"/>
                </a:solidFill>
                <a:latin typeface="Calibri" panose="020F0502020204030204" pitchFamily="34" charset="0"/>
              </a:rPr>
              <a:t>SF 1456 </a:t>
            </a:r>
            <a:r>
              <a:rPr lang="en-US" sz="1800" b="0" i="0" u="none" strike="noStrike" baseline="0" dirty="0">
                <a:solidFill>
                  <a:srgbClr val="121212"/>
                </a:solidFill>
                <a:latin typeface="Calibri" panose="020F0502020204030204" pitchFamily="34" charset="0"/>
              </a:rPr>
              <a:t>would repeal Minnesota’s right of first refusal law. As of March 2023, the state Senate has not acted on the bill. </a:t>
            </a:r>
            <a:endParaRPr lang="en-US" dirty="0"/>
          </a:p>
          <a:p>
            <a:endParaRPr lang="en-US" sz="1800" b="1"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Wisconsin </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Proposed, not enacted, will be reintroduced later in 2023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Proposed in January 2022 but did not pass – </a:t>
            </a:r>
            <a:r>
              <a:rPr lang="en-US" sz="1800" b="0" i="0" u="none" strike="noStrike" baseline="0" dirty="0">
                <a:solidFill>
                  <a:srgbClr val="0461C1"/>
                </a:solidFill>
                <a:latin typeface="Calibri" panose="020F0502020204030204" pitchFamily="34" charset="0"/>
              </a:rPr>
              <a:t>AB892</a:t>
            </a:r>
            <a:r>
              <a:rPr lang="en-US" sz="1800" b="0" i="0" u="none" strike="noStrike" baseline="0" dirty="0">
                <a:solidFill>
                  <a:srgbClr val="000000"/>
                </a:solidFill>
                <a:latin typeface="Calibri" panose="020F0502020204030204" pitchFamily="34" charset="0"/>
              </a:rPr>
              <a:t>/</a:t>
            </a:r>
            <a:r>
              <a:rPr lang="en-US" sz="1800" b="0" i="0" u="none" strike="noStrike" baseline="0" dirty="0">
                <a:solidFill>
                  <a:srgbClr val="0461C1"/>
                </a:solidFill>
                <a:latin typeface="Calibri" panose="020F0502020204030204" pitchFamily="34" charset="0"/>
              </a:rPr>
              <a:t>SB838 </a:t>
            </a:r>
            <a:r>
              <a:rPr lang="en-US" sz="1800" b="0" i="0" u="none" strike="noStrike" baseline="0" dirty="0">
                <a:solidFill>
                  <a:srgbClr val="000000"/>
                </a:solidFill>
                <a:latin typeface="Calibri" panose="020F0502020204030204" pitchFamily="34" charset="0"/>
              </a:rPr>
              <a:t>would have granted incumbent transmission facility owners the right to construct, own, and maintain transmission facilities that have been approved for construction in the MISO transmission plan and that connect to transmission facilities they own.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States that do not have ROFR rules but have restrictive definitions that make it difficult for non-incumbents: </a:t>
            </a:r>
          </a:p>
          <a:p>
            <a:r>
              <a:rPr lang="en-US" sz="1800" b="0" i="0" u="none" strike="noStrike" baseline="0" dirty="0">
                <a:solidFill>
                  <a:srgbClr val="000000"/>
                </a:solidFill>
                <a:latin typeface="Calibri" panose="020F0502020204030204" pitchFamily="34" charset="0"/>
              </a:rPr>
              <a:t>• Arkansas </a:t>
            </a:r>
          </a:p>
          <a:p>
            <a:r>
              <a:rPr lang="en-US" sz="1800" b="0" i="0" u="none" strike="noStrike" baseline="0" dirty="0">
                <a:solidFill>
                  <a:srgbClr val="000000"/>
                </a:solidFill>
                <a:latin typeface="Calibri" panose="020F0502020204030204" pitchFamily="34" charset="0"/>
              </a:rPr>
              <a:t>• Illinois </a:t>
            </a:r>
          </a:p>
          <a:p>
            <a:r>
              <a:rPr lang="en-US" sz="1800" b="0" i="0" u="none" strike="noStrike" baseline="0" dirty="0">
                <a:solidFill>
                  <a:srgbClr val="000000"/>
                </a:solidFill>
                <a:latin typeface="Calibri" panose="020F0502020204030204" pitchFamily="34" charset="0"/>
              </a:rPr>
              <a:t>• Kentucky </a:t>
            </a:r>
          </a:p>
          <a:p>
            <a:r>
              <a:rPr lang="en-US" sz="1800" b="0" i="0" u="none" strike="noStrike" baseline="0" dirty="0">
                <a:solidFill>
                  <a:srgbClr val="000000"/>
                </a:solidFill>
                <a:latin typeface="Calibri" panose="020F0502020204030204" pitchFamily="34" charset="0"/>
              </a:rPr>
              <a:t>• Virginia </a:t>
            </a:r>
          </a:p>
          <a:p>
            <a:r>
              <a:rPr lang="en-US" sz="1800" b="0" i="0" u="none" strike="noStrike" baseline="0" dirty="0">
                <a:solidFill>
                  <a:srgbClr val="000000"/>
                </a:solidFill>
                <a:latin typeface="Calibri" panose="020F0502020204030204" pitchFamily="34" charset="0"/>
              </a:rPr>
              <a:t>• Delaware </a:t>
            </a:r>
          </a:p>
          <a:p>
            <a:r>
              <a:rPr lang="en-US" sz="1800" b="0" i="0" u="none" strike="noStrike" baseline="0" dirty="0">
                <a:solidFill>
                  <a:srgbClr val="000000"/>
                </a:solidFill>
                <a:latin typeface="Calibri" panose="020F0502020204030204" pitchFamily="34" charset="0"/>
              </a:rPr>
              <a:t>• Louisiana </a:t>
            </a:r>
          </a:p>
          <a:p>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13</a:t>
            </a:fld>
            <a:endParaRPr lang="en-US"/>
          </a:p>
        </p:txBody>
      </p:sp>
    </p:spTree>
    <p:extLst>
      <p:ext uri="{BB962C8B-B14F-4D97-AF65-F5344CB8AC3E}">
        <p14:creationId xmlns:p14="http://schemas.microsoft.com/office/powerpoint/2010/main" val="41322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Times New Roman" panose="02020603050405020304" pitchFamily="18" charset="0"/>
              </a:rPr>
              <a:t>Arkansas (Leg): </a:t>
            </a:r>
            <a:r>
              <a:rPr lang="en-US" sz="1800" b="0" i="0" u="none" strike="noStrike" baseline="0" dirty="0">
                <a:solidFill>
                  <a:srgbClr val="000000"/>
                </a:solidFill>
                <a:latin typeface="Times New Roman" panose="02020603050405020304" pitchFamily="18" charset="0"/>
              </a:rPr>
              <a:t>lawmakers enacted legislation in March 2023 making significant changes to the state’s net metering policy. The changes will move the state to a net billing compensation structure, with electricity exported to the grid credited at the avoided cost rate. The legislation also authorizes monthly grid charges and adjusts system capacity limits, while grandfathering existing net metering customers under current rules until June 2040. </a:t>
            </a:r>
          </a:p>
          <a:p>
            <a:endParaRPr lang="en-US" sz="1800" b="1"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Indiana (Reg) </a:t>
            </a:r>
            <a:r>
              <a:rPr lang="en-US" sz="1800" b="0" i="0" u="none" strike="noStrike" baseline="0" dirty="0">
                <a:solidFill>
                  <a:srgbClr val="000000"/>
                </a:solidFill>
                <a:latin typeface="Times New Roman" panose="02020603050405020304" pitchFamily="18" charset="0"/>
              </a:rPr>
              <a:t>– </a:t>
            </a:r>
            <a:r>
              <a:rPr lang="en-US" sz="1800" b="0" i="0" u="none" strike="noStrike" baseline="0" dirty="0">
                <a:solidFill>
                  <a:srgbClr val="0562C1"/>
                </a:solidFill>
                <a:latin typeface="Times New Roman" panose="02020603050405020304" pitchFamily="18" charset="0"/>
              </a:rPr>
              <a:t>Docket No. 45504</a:t>
            </a:r>
            <a:r>
              <a:rPr lang="en-US" sz="1800" b="0" i="0" u="none" strike="noStrike" baseline="0" dirty="0">
                <a:solidFill>
                  <a:srgbClr val="000000"/>
                </a:solidFill>
                <a:latin typeface="Times New Roman" panose="02020603050405020304" pitchFamily="18" charset="0"/>
              </a:rPr>
              <a:t>: In July 2022, the Indiana Office of Consumer Counselor, Citizens Action Coalition of Indiana, and Solar United Neighbors filed a motion to stay the appeal proceeding until Indiana Supreme Court case is decided as that ruling is expected to be relevant to this case. The Indiana Supreme Court </a:t>
            </a:r>
            <a:r>
              <a:rPr lang="en-US" sz="1800" b="0" i="0" u="none" strike="noStrike" baseline="0" dirty="0">
                <a:solidFill>
                  <a:srgbClr val="0562C1"/>
                </a:solidFill>
                <a:latin typeface="Times New Roman" panose="02020603050405020304" pitchFamily="18" charset="0"/>
              </a:rPr>
              <a:t>upheld </a:t>
            </a:r>
            <a:r>
              <a:rPr lang="en-US" sz="1800" b="0" i="0" u="none" strike="noStrike" baseline="0" dirty="0">
                <a:solidFill>
                  <a:srgbClr val="000000"/>
                </a:solidFill>
                <a:latin typeface="Times New Roman" panose="02020603050405020304" pitchFamily="18" charset="0"/>
              </a:rPr>
              <a:t>the Indiana Utility Regulatory Commission’s approval of </a:t>
            </a:r>
            <a:r>
              <a:rPr lang="en-US" sz="1800" b="0" i="0" u="none" strike="noStrike" baseline="0" dirty="0" err="1">
                <a:solidFill>
                  <a:srgbClr val="000000"/>
                </a:solidFill>
                <a:latin typeface="Times New Roman" panose="02020603050405020304" pitchFamily="18" charset="0"/>
              </a:rPr>
              <a:t>Centerpoint</a:t>
            </a:r>
            <a:r>
              <a:rPr lang="en-US" sz="1800" b="0" i="0" u="none" strike="noStrike" baseline="0" dirty="0">
                <a:solidFill>
                  <a:srgbClr val="000000"/>
                </a:solidFill>
                <a:latin typeface="Times New Roman" panose="02020603050405020304" pitchFamily="18" charset="0"/>
              </a:rPr>
              <a:t> Energy’s tariff filing, which included instantaneous netting. </a:t>
            </a:r>
            <a:endParaRPr lang="en-US" dirty="0"/>
          </a:p>
          <a:p>
            <a:endParaRPr lang="en-US" dirty="0"/>
          </a:p>
          <a:p>
            <a:r>
              <a:rPr lang="en-US" sz="1800" b="1" i="0" u="none" strike="noStrike" baseline="0" dirty="0">
                <a:solidFill>
                  <a:srgbClr val="000000"/>
                </a:solidFill>
                <a:latin typeface="Times New Roman" panose="02020603050405020304" pitchFamily="18" charset="0"/>
              </a:rPr>
              <a:t>Michigan (Reg) </a:t>
            </a:r>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0562C1"/>
                </a:solidFill>
                <a:latin typeface="Times New Roman" panose="02020603050405020304" pitchFamily="18" charset="0"/>
              </a:rPr>
              <a:t>Case No. U-21224</a:t>
            </a:r>
            <a:r>
              <a:rPr lang="en-US" sz="1800" b="0" i="0" u="none" strike="noStrike" baseline="0" dirty="0">
                <a:solidFill>
                  <a:srgbClr val="000000"/>
                </a:solidFill>
                <a:latin typeface="Times New Roman" panose="02020603050405020304" pitchFamily="18" charset="0"/>
              </a:rPr>
              <a:t>: On April 28, 2022, Consumers Energy proposed changes to its Distribution Generation Program including aligning outflow compensation with locational-based market prices, offering an annual capacity payment for outflow supply, establishing a $20 minimum monthly bill, and voluntarily doubling the capacity of the DG program from 2% to 4% in the event the proposed DG changes are adopted. On December 22, 2022, Consumers Energy and other parties filed a </a:t>
            </a:r>
            <a:r>
              <a:rPr lang="en-US" sz="1800" b="0" i="0" u="none" strike="noStrike" baseline="0" dirty="0">
                <a:solidFill>
                  <a:srgbClr val="0562C1"/>
                </a:solidFill>
                <a:latin typeface="Times New Roman" panose="02020603050405020304" pitchFamily="18" charset="0"/>
              </a:rPr>
              <a:t>joint settlement agreement </a:t>
            </a:r>
            <a:r>
              <a:rPr lang="en-US" sz="1800" b="0" i="0" u="none" strike="noStrike" baseline="0" dirty="0">
                <a:solidFill>
                  <a:srgbClr val="000000"/>
                </a:solidFill>
                <a:latin typeface="Times New Roman" panose="02020603050405020304" pitchFamily="18" charset="0"/>
              </a:rPr>
              <a:t>that agreed to double the capacity of the DG program from 2% to 4% and included a DG outflow credit based on power supply rates including transmission costs. The commission </a:t>
            </a:r>
            <a:r>
              <a:rPr lang="en-US" sz="1800" b="0" i="0" u="none" strike="noStrike" baseline="0" dirty="0">
                <a:solidFill>
                  <a:srgbClr val="0562C1"/>
                </a:solidFill>
                <a:latin typeface="Times New Roman" panose="02020603050405020304" pitchFamily="18" charset="0"/>
              </a:rPr>
              <a:t>approved </a:t>
            </a:r>
            <a:r>
              <a:rPr lang="en-US" sz="1800" b="0" i="0" u="none" strike="noStrike" baseline="0" dirty="0">
                <a:solidFill>
                  <a:srgbClr val="000000"/>
                </a:solidFill>
                <a:latin typeface="Times New Roman" panose="02020603050405020304" pitchFamily="18" charset="0"/>
              </a:rPr>
              <a:t>the settlement agreement January 19, 2023. </a:t>
            </a:r>
            <a:endParaRPr lang="en-US" dirty="0"/>
          </a:p>
          <a:p>
            <a:endParaRPr lang="en-US" dirty="0"/>
          </a:p>
          <a:p>
            <a:r>
              <a:rPr lang="en-US" sz="1800" b="1" i="0" u="none" strike="noStrike" baseline="0" dirty="0">
                <a:solidFill>
                  <a:srgbClr val="000000"/>
                </a:solidFill>
                <a:latin typeface="Times New Roman" panose="02020603050405020304" pitchFamily="18" charset="0"/>
              </a:rPr>
              <a:t>New Jersey (Leg) – </a:t>
            </a:r>
            <a:r>
              <a:rPr lang="en-US" sz="1800" b="0" i="0" u="none" strike="noStrike" baseline="0" dirty="0">
                <a:solidFill>
                  <a:srgbClr val="0562C1"/>
                </a:solidFill>
                <a:latin typeface="Times New Roman" panose="02020603050405020304" pitchFamily="18" charset="0"/>
              </a:rPr>
              <a:t>S.B. 2428</a:t>
            </a:r>
            <a:r>
              <a:rPr lang="en-US" sz="1800" b="0" i="0" u="none" strike="noStrike" baseline="0" dirty="0">
                <a:solidFill>
                  <a:srgbClr val="000000"/>
                </a:solidFill>
                <a:latin typeface="Times New Roman" panose="02020603050405020304" pitchFamily="18" charset="0"/>
              </a:rPr>
              <a:t>: S.B. 2848 would establish a remote net metering program for public entities. Eligible solar projects for the program would have at least 10 participating public entity utility accounts as customers, be located within the same utility's service territory, and be less than 4 MW in total capacity. A public entity may agree to a hosting agreement for a solar energy project not located on public entity-controlled property (i.e. on private property) and receive a $10,000 per MW annual host fee from the owner of the project. The senate passed this bill with changes that increased the total capacity from 4 MW to 10 MW and removed the $10,000 per MW hosting fee provision but the bill did not pass the House. </a:t>
            </a:r>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14</a:t>
            </a:fld>
            <a:endParaRPr lang="en-US"/>
          </a:p>
        </p:txBody>
      </p:sp>
    </p:spTree>
    <p:extLst>
      <p:ext uri="{BB962C8B-B14F-4D97-AF65-F5344CB8AC3E}">
        <p14:creationId xmlns:p14="http://schemas.microsoft.com/office/powerpoint/2010/main" val="61137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6986"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The decline in authorized ROEs has coincided with an upswing in rate case activity, with 100 or more cases adjudicated in 10 of the last 12 calendar years. This count includes electric and gas cases where no ROEs were specified, but it does not include withdrawn cases. At over 150 cases, rate case activity in 2021 was the most robust observed in any year during the 1990-2022 period. In 2022, 136 cases were decided.</a:t>
            </a:r>
          </a:p>
        </p:txBody>
      </p:sp>
      <p:sp>
        <p:nvSpPr>
          <p:cNvPr id="4" name="Slide Number Placeholder 3"/>
          <p:cNvSpPr>
            <a:spLocks noGrp="1"/>
          </p:cNvSpPr>
          <p:nvPr>
            <p:ph type="sldNum" sz="quarter" idx="5"/>
          </p:nvPr>
        </p:nvSpPr>
        <p:spPr/>
        <p:txBody>
          <a:bodyPr/>
          <a:lstStyle/>
          <a:p>
            <a:fld id="{5477B51A-9BE8-4741-A70C-4C570EF687BB}" type="slidenum">
              <a:rPr lang="en-US" smtClean="0"/>
              <a:pPr/>
              <a:t>15</a:t>
            </a:fld>
            <a:endParaRPr lang="en-US"/>
          </a:p>
        </p:txBody>
      </p:sp>
    </p:spTree>
    <p:extLst>
      <p:ext uri="{BB962C8B-B14F-4D97-AF65-F5344CB8AC3E}">
        <p14:creationId xmlns:p14="http://schemas.microsoft.com/office/powerpoint/2010/main" val="3080249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6986" rtl="0" eaLnBrk="1" fontAlgn="auto" latinLnBrk="0" hangingPunct="1">
              <a:lnSpc>
                <a:spcPct val="100000"/>
              </a:lnSpc>
              <a:spcBef>
                <a:spcPts val="0"/>
              </a:spcBef>
              <a:spcAft>
                <a:spcPts val="0"/>
              </a:spcAft>
              <a:buClrTx/>
              <a:buSzTx/>
              <a:buFontTx/>
              <a:buNone/>
              <a:tabLst/>
              <a:defRPr/>
            </a:pPr>
            <a:r>
              <a:rPr lang="en-US" dirty="0"/>
              <a:t>Exelon Corp. subsidiary Baltimore Gas and Electric Co. is seeking PSC approval of new multiyear electric and gas rate plans to take effect, following the expiration of existing rate plans at the end of 2023. The company seeks a 10.40% ROE that would be in place for gas and electric operations for all three years of the plan. A new multiyear rate plan, seeking to phase in a $213.6 million cumulative rate increase, was also filed by Exelon Corp. subsidiary Potomac Electric Power Co. (Pepco). The company seeks a 10.50% ROE, almost 100 basis points above that approved under the utility’s current multiyear plan that is in place through March 31, 2024. The new plan, if approved by the PSC, would begin when the current multiyear plan expires. Pepco said inflation, coupled with the concomitant upward movement in interest rates, suggests that long-term capital costs, including the cost of equity, have increased significantly since its previous rate proceeding. </a:t>
            </a:r>
          </a:p>
          <a:p>
            <a:pPr marL="0" marR="0" lvl="0" indent="0" algn="l" defTabSz="456986"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6986" rtl="0" eaLnBrk="1" fontAlgn="auto" latinLnBrk="0" hangingPunct="1">
              <a:lnSpc>
                <a:spcPct val="100000"/>
              </a:lnSpc>
              <a:spcBef>
                <a:spcPts val="0"/>
              </a:spcBef>
              <a:spcAft>
                <a:spcPts val="0"/>
              </a:spcAft>
              <a:buClrTx/>
              <a:buSzTx/>
              <a:buFontTx/>
              <a:buNone/>
              <a:tabLst/>
              <a:defRPr/>
            </a:pPr>
            <a:r>
              <a:rPr lang="en-US" dirty="0"/>
              <a:t>Pepco also has a multiyear rate plan request pending before the District of Columbia. The company is seeking a 10.50% ROE in that case. </a:t>
            </a:r>
          </a:p>
          <a:p>
            <a:pPr marL="0" marR="0" lvl="0" indent="0" algn="l" defTabSz="456986"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6986" rtl="0" eaLnBrk="1" fontAlgn="auto" latinLnBrk="0" hangingPunct="1">
              <a:lnSpc>
                <a:spcPct val="100000"/>
              </a:lnSpc>
              <a:spcBef>
                <a:spcPts val="0"/>
              </a:spcBef>
              <a:spcAft>
                <a:spcPts val="0"/>
              </a:spcAft>
              <a:buClrTx/>
              <a:buSzTx/>
              <a:buFontTx/>
              <a:buNone/>
              <a:tabLst/>
              <a:defRPr/>
            </a:pPr>
            <a:r>
              <a:rPr lang="en-US" dirty="0"/>
              <a:t>The United Illuminating Co. (UI) is seeking to operate in Connecticut under a three-year electric distribution rate plan, effective from Sept. 1, 2023, through Aug. 31, 2026. UI’s upcoming rate case will be the first to be adjudicated under a law enacted in 2020. The law increased the amount of time the Connecticut Public Utilities Regulatory Authority (PURA) must render a decision in an energy rate case to 350 days from 150 days. The PURA has not issued an energy rate decision since 2018. A recent disappointing, albeit nonunanimous, rate case decision issued by the PURA for Eversource Energy subsidiary </a:t>
            </a:r>
            <a:r>
              <a:rPr lang="en-US" dirty="0" err="1"/>
              <a:t>Aquarion</a:t>
            </a:r>
            <a:r>
              <a:rPr lang="en-US" dirty="0"/>
              <a:t> Water Co. of Connecticut Inc. gave rise to incremental uncertainty surrounding the overall tenor of regulatory policy in the state and could have negative implications for energy investor-owned utilities in the state. In that decision, the PURA authorized the company an 8.70% ROE, the lowest nonpunitive return authorized for a water utility since 2010, as tracked by RRA. UI is a subsidiary of Avangrid Inc. Iberdrola SA is the parent company of Avangrid. </a:t>
            </a:r>
          </a:p>
          <a:p>
            <a:pPr marL="0" marR="0" lvl="0" indent="0" algn="l" defTabSz="456986"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6986" rtl="0" eaLnBrk="1" fontAlgn="auto" latinLnBrk="0" hangingPunct="1">
              <a:lnSpc>
                <a:spcPct val="100000"/>
              </a:lnSpc>
              <a:spcBef>
                <a:spcPts val="0"/>
              </a:spcBef>
              <a:spcAft>
                <a:spcPts val="0"/>
              </a:spcAft>
              <a:buClrTx/>
              <a:buSzTx/>
              <a:buFontTx/>
              <a:buNone/>
              <a:tabLst/>
              <a:defRPr/>
            </a:pPr>
            <a:r>
              <a:rPr lang="en-US" dirty="0"/>
              <a:t>In Idaho, </a:t>
            </a:r>
            <a:r>
              <a:rPr lang="en-US" dirty="0" err="1"/>
              <a:t>Avista</a:t>
            </a:r>
            <a:r>
              <a:rPr lang="en-US" dirty="0"/>
              <a:t> Corp. is seeking approval for a two-year electric and gas rate plan. </a:t>
            </a:r>
            <a:r>
              <a:rPr lang="en-US" dirty="0" err="1"/>
              <a:t>Avista</a:t>
            </a:r>
            <a:r>
              <a:rPr lang="en-US" dirty="0"/>
              <a:t> is seeking a 10.25% ROE, which it deems “reasonable when considering capital market expectations, capital expenditure funding pressures, the company’s exposure to energy market volatility and potential risks that may arise throughout its two-year rate plan.” </a:t>
            </a:r>
          </a:p>
          <a:p>
            <a:pPr marL="0" marR="0" lvl="0" indent="0" algn="l" defTabSz="456986"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6986" rtl="0" eaLnBrk="1" fontAlgn="auto" latinLnBrk="0" hangingPunct="1">
              <a:lnSpc>
                <a:spcPct val="100000"/>
              </a:lnSpc>
              <a:spcBef>
                <a:spcPts val="0"/>
              </a:spcBef>
              <a:spcAft>
                <a:spcPts val="0"/>
              </a:spcAft>
              <a:buClrTx/>
              <a:buSzTx/>
              <a:buFontTx/>
              <a:buNone/>
              <a:tabLst/>
              <a:defRPr/>
            </a:pPr>
            <a:r>
              <a:rPr lang="en-US" dirty="0"/>
              <a:t>NiSource Inc. subsidiary Northern Indiana Public Service Co. (NIPSCO) reached a settlement in its pending rate case that, if approved by the Indiana Utility Regulatory Commission, would provide for a $261.9 million two-step base rate increase premised upon a 9.80% ROE. The rate change would be implemented in at least two steps. The first-step rate change would take effect shortly after the commission issues an order in the case and would be subject to refund pending verification of the company’s “certified” rate base, depreciation expense and capital structure balances as of June 30. The second-step rate increase would be implemented March 1, 2024, and would also be subject to refund pending verification of the company’s certified balances as of Dec. 31, 2023. </a:t>
            </a:r>
          </a:p>
          <a:p>
            <a:pPr marL="0" marR="0" lvl="0" indent="0" algn="l" defTabSz="456986"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6986" rtl="0" eaLnBrk="1" fontAlgn="auto" latinLnBrk="0" hangingPunct="1">
              <a:lnSpc>
                <a:spcPct val="100000"/>
              </a:lnSpc>
              <a:spcBef>
                <a:spcPts val="0"/>
              </a:spcBef>
              <a:spcAft>
                <a:spcPts val="0"/>
              </a:spcAft>
              <a:buClrTx/>
              <a:buSzTx/>
              <a:buFontTx/>
              <a:buNone/>
              <a:tabLst/>
              <a:defRPr/>
            </a:pPr>
            <a:r>
              <a:rPr lang="en-US" dirty="0"/>
              <a:t>In pending electric, gas and steam rate cases in New York, CECONY is seeking to operate under multiyear rate plans. A settlement was reached in February, calling for the adoption of three-year electric and gas rate plans covering the period from Jan. 1, 2023, through Dec. 31, 2025. If approved by the New York Public Service Commission, the settlement would provide for $1.342 billion electric and $512.5 million gas total base rate increases premised upon a 9.25% ROE. The company would be subject to earnings sharing with customers when its earned ROE exceeds a 9.75% ROE threshold.</a:t>
            </a:r>
          </a:p>
          <a:p>
            <a:pPr marL="0" marR="0" lvl="0" indent="0" algn="l" defTabSz="456986"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6986" rtl="0" eaLnBrk="1" fontAlgn="auto" latinLnBrk="0" hangingPunct="1">
              <a:lnSpc>
                <a:spcPct val="100000"/>
              </a:lnSpc>
              <a:spcBef>
                <a:spcPts val="0"/>
              </a:spcBef>
              <a:spcAft>
                <a:spcPts val="0"/>
              </a:spcAft>
              <a:buClrTx/>
              <a:buSzTx/>
              <a:buFontTx/>
              <a:buNone/>
              <a:tabLst/>
              <a:defRPr/>
            </a:pPr>
            <a:r>
              <a:rPr lang="en-US" dirty="0"/>
              <a:t>With inflation soaring, several utilities in their pending rate cases are seeking specific mechanisms to address these inflationary pressures. CECONY seeks an inflation reconciliation mechanism in its steam case. The utility had sought a similar mechanism in its electric and gas cases, but the settlement reached in the case does not call for one.</a:t>
            </a:r>
          </a:p>
          <a:p>
            <a:pPr marL="0" marR="0" lvl="0" indent="0" algn="l" defTabSz="456986"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6986" rtl="0" eaLnBrk="1" fontAlgn="auto" latinLnBrk="0" hangingPunct="1">
              <a:lnSpc>
                <a:spcPct val="100000"/>
              </a:lnSpc>
              <a:spcBef>
                <a:spcPts val="0"/>
              </a:spcBef>
              <a:spcAft>
                <a:spcPts val="0"/>
              </a:spcAft>
              <a:buClrTx/>
              <a:buSzTx/>
              <a:buFontTx/>
              <a:buNone/>
              <a:tabLst/>
              <a:defRPr/>
            </a:pPr>
            <a:r>
              <a:rPr lang="en-US" dirty="0"/>
              <a:t>NYSEG and RG&amp;E are also seeking to implement reconciliations for inflation. NYSEG and RG&amp;E said inflation is causing atypical upward cost pressures. The utilities said they “are experiencing macro-economic pressures including higher rates of inflation, higher interest rates and restrictions in supply that have substantially increased costs beyond the companies’ control for essential business items like labor, benefits, materials and contractor costs.” The New York PSC had previously approved an inflation reconciliation adjustment for the companies as part of a multiyear rate case settlement adopted in 2010. </a:t>
            </a:r>
          </a:p>
          <a:p>
            <a:pPr marL="0" marR="0" lvl="0" indent="0" algn="l" defTabSz="456986" rtl="0" eaLnBrk="1" fontAlgn="auto" latinLnBrk="0" hangingPunct="1">
              <a:lnSpc>
                <a:spcPct val="100000"/>
              </a:lnSpc>
              <a:spcBef>
                <a:spcPts val="0"/>
              </a:spcBef>
              <a:spcAft>
                <a:spcPts val="0"/>
              </a:spcAft>
              <a:buClrTx/>
              <a:buSzTx/>
              <a:buFontTx/>
              <a:buNone/>
              <a:tabLst/>
              <a:defRPr/>
            </a:pPr>
            <a:endParaRPr lang="en-US" dirty="0"/>
          </a:p>
          <a:p>
            <a:r>
              <a:rPr lang="en-US" dirty="0"/>
              <a:t>Duke Energy Corp. subsidiary Duke Energy Kentucky Inc., in its recently filed rate case, is seeking to implement several cost recovery mechanisms that would facilitate the recovery of certain unrecovered plant costs upon retirement and costs municipalities imposed upon the company.</a:t>
            </a:r>
          </a:p>
          <a:p>
            <a:endParaRPr lang="en-US" dirty="0"/>
          </a:p>
          <a:p>
            <a:r>
              <a:rPr lang="en-US" dirty="0"/>
              <a:t>A settlement reached in Ameren Corp. subsidiary Union Electric Co.’s pending rate case before the Missouri Public Service Commission calls for a tracking mechanism to account for certain production tax credits and investment tax credits resulting from the Inflation Reduction Act of 2022.</a:t>
            </a:r>
          </a:p>
          <a:p>
            <a:endParaRPr lang="en-US" dirty="0"/>
          </a:p>
          <a:p>
            <a:r>
              <a:rPr lang="en-US" dirty="0"/>
              <a:t>In its pending case before the Michigan Public Service Commission, DTE Energy Co. subsidiary DTE Electric Co. is seeking an investment recovery mechanism, which is focused on certain distribution capital expenditures addressing customer safety, customer reliability and the integration of increasing levels of EVs and distributed energy resources that it will recover through this mechanism surcharge. </a:t>
            </a:r>
          </a:p>
          <a:p>
            <a:endParaRPr lang="en-US" dirty="0"/>
          </a:p>
          <a:p>
            <a:r>
              <a:rPr lang="en-US" dirty="0"/>
              <a:t>In another pending case in Michigan, Consumers Energy Co. is seeking a distribution investment recovery mechanism that reinforces the company’s commitment to distribution system reliability and resiliency and an all-encompassing demand response surcharge to separate demand response-related costs from the overall base rate revenue requirement. Consumers Energy is a CMS Energy Corp. subsidiary. </a:t>
            </a:r>
          </a:p>
          <a:p>
            <a:endParaRPr lang="en-US" dirty="0"/>
          </a:p>
          <a:p>
            <a:r>
              <a:rPr lang="en-US" dirty="0"/>
              <a:t>In UI’s pending multiyear rate request, the utility is seeking to implement a symmetrical ROE adjustment mechanism that would adjust the ROE in each year of the plan beginning in year two to reflect market conditions. According to company testimony, “a multi-year rate plan, which eliminates the possibility of adjusting costs over several years, increases the overall risk profile of the company. This is exacerbated in the current market conditions, where inflation has been unrelenting, interest rates are increasing and market conditions have been volatile.” </a:t>
            </a:r>
          </a:p>
        </p:txBody>
      </p:sp>
      <p:sp>
        <p:nvSpPr>
          <p:cNvPr id="4" name="Slide Number Placeholder 3"/>
          <p:cNvSpPr>
            <a:spLocks noGrp="1"/>
          </p:cNvSpPr>
          <p:nvPr>
            <p:ph type="sldNum" sz="quarter" idx="5"/>
          </p:nvPr>
        </p:nvSpPr>
        <p:spPr/>
        <p:txBody>
          <a:bodyPr/>
          <a:lstStyle/>
          <a:p>
            <a:fld id="{5477B51A-9BE8-4741-A70C-4C570EF687BB}" type="slidenum">
              <a:rPr lang="en-US" smtClean="0"/>
              <a:pPr/>
              <a:t>16</a:t>
            </a:fld>
            <a:endParaRPr lang="en-US"/>
          </a:p>
        </p:txBody>
      </p:sp>
    </p:spTree>
    <p:extLst>
      <p:ext uri="{BB962C8B-B14F-4D97-AF65-F5344CB8AC3E}">
        <p14:creationId xmlns:p14="http://schemas.microsoft.com/office/powerpoint/2010/main" val="2327361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Docket No.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R2207005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In mid-2022, the California legislature, through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Assembly Bill (AB) 205</a:t>
            </a:r>
            <a:r>
              <a:rPr lang="en-US" sz="1800" kern="100" dirty="0">
                <a:effectLst/>
                <a:latin typeface="Calibri" panose="020F0502020204030204" pitchFamily="34" charset="0"/>
                <a:ea typeface="Calibri" panose="020F0502020204030204" pitchFamily="34" charset="0"/>
                <a:cs typeface="Calibri" panose="020F0502020204030204" pitchFamily="34" charset="0"/>
              </a:rPr>
              <a:t>, removed the statutory language requiring default residential rates to be almost exclusively charged on a volumetric basis and provided a framework to make the residential electricity rate structure more equitable. That bill’s amendments to Public Utilities Code § 739.9 now allow the CPUC to take the next step in needed residential electric rate reforms, by collecting through a set IGFC costs that do not vary volumetrically or are more equitability collected in a fixed charge.  AB 205 aims to offer all customers better price signals while also providing additional affordability protections for low-income customers through the IGFC. The CPUC must adopt a new electric rate structure no later than July 1, 2024.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On July 14, 2022, the CPUC issued an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order</a:t>
            </a:r>
            <a:r>
              <a:rPr lang="en-US" sz="1800" kern="100" dirty="0">
                <a:effectLst/>
                <a:latin typeface="Calibri" panose="020F0502020204030204" pitchFamily="34" charset="0"/>
                <a:ea typeface="Calibri" panose="020F0502020204030204" pitchFamily="34" charset="0"/>
                <a:cs typeface="Calibri" panose="020F0502020204030204" pitchFamily="34" charset="0"/>
              </a:rPr>
              <a:t> instituting a rulemaking to enable widespread demand flexibility through electric rates. The Commission will establish demand flexibility policies and modify electric rates to advance the following objectives:  (a) enhance the reliability of California’s electric system; (b) make electric bills more affordable and equitable; (c) reduce the curtailment of renewable energy and greenhouse gas emissions associated with meeting the state’s future system load; (d) enable widespread electrification of buildings and transportation to meet the state’s climate goals; (e) reduce long-term system costs through more efficient pricing of electricity; and (f) enable participation in demand flexibility by both bundled and unbundled customers.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Commission issued a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proposed decision</a:t>
            </a:r>
            <a:r>
              <a:rPr lang="en-US" sz="1800" kern="100" dirty="0">
                <a:effectLst/>
                <a:latin typeface="Calibri" panose="020F0502020204030204" pitchFamily="34" charset="0"/>
                <a:ea typeface="Calibri" panose="020F0502020204030204" pitchFamily="34" charset="0"/>
                <a:cs typeface="Calibri" panose="020F0502020204030204" pitchFamily="34" charset="0"/>
              </a:rPr>
              <a:t> on 10 rate design principles, on March 17, 2023. The information below summarizes major stakeholder initial testimony filed in early April 2023.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77B51A-9BE8-4741-A70C-4C570EF687BB}" type="slidenum">
              <a:rPr lang="en-US" smtClean="0"/>
              <a:pPr/>
              <a:t>17</a:t>
            </a:fld>
            <a:endParaRPr lang="en-US"/>
          </a:p>
        </p:txBody>
      </p:sp>
    </p:spTree>
    <p:extLst>
      <p:ext uri="{BB962C8B-B14F-4D97-AF65-F5344CB8AC3E}">
        <p14:creationId xmlns:p14="http://schemas.microsoft.com/office/powerpoint/2010/main" val="384802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3</a:t>
            </a:fld>
            <a:endParaRPr lang="en-US"/>
          </a:p>
        </p:txBody>
      </p:sp>
    </p:spTree>
    <p:extLst>
      <p:ext uri="{BB962C8B-B14F-4D97-AF65-F5344CB8AC3E}">
        <p14:creationId xmlns:p14="http://schemas.microsoft.com/office/powerpoint/2010/main" val="412186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B51A-9BE8-4741-A70C-4C570EF687BB}" type="slidenum">
              <a:rPr lang="en-US" smtClean="0"/>
              <a:pPr/>
              <a:t>4</a:t>
            </a:fld>
            <a:endParaRPr lang="en-US"/>
          </a:p>
        </p:txBody>
      </p:sp>
    </p:spTree>
    <p:extLst>
      <p:ext uri="{BB962C8B-B14F-4D97-AF65-F5344CB8AC3E}">
        <p14:creationId xmlns:p14="http://schemas.microsoft.com/office/powerpoint/2010/main" val="2045483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Calibri"/>
            </a:endParaRPr>
          </a:p>
          <a:p>
            <a:endParaRPr lang="en-US" dirty="0">
              <a:cs typeface="Arial"/>
            </a:endParaRPr>
          </a:p>
        </p:txBody>
      </p:sp>
      <p:sp>
        <p:nvSpPr>
          <p:cNvPr id="4" name="Slide Number Placeholder 3"/>
          <p:cNvSpPr>
            <a:spLocks noGrp="1"/>
          </p:cNvSpPr>
          <p:nvPr>
            <p:ph type="sldNum" sz="quarter" idx="5"/>
          </p:nvPr>
        </p:nvSpPr>
        <p:spPr/>
        <p:txBody>
          <a:bodyPr/>
          <a:lstStyle/>
          <a:p>
            <a:fld id="{5477B51A-9BE8-4741-A70C-4C570EF687BB}" type="slidenum">
              <a:rPr lang="en-US" smtClean="0"/>
              <a:pPr/>
              <a:t>5</a:t>
            </a:fld>
            <a:endParaRPr lang="en-US"/>
          </a:p>
        </p:txBody>
      </p:sp>
    </p:spTree>
    <p:extLst>
      <p:ext uri="{BB962C8B-B14F-4D97-AF65-F5344CB8AC3E}">
        <p14:creationId xmlns:p14="http://schemas.microsoft.com/office/powerpoint/2010/main" val="51763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Franklin Gothic Book"/>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(entire state) – Our Power has been the driver for state-wide municipalization pushing to create a referendum on municipalization on the ballot. Our Power has been able to compile sufficient signatures to create a referendum for municipalization. Additionally, on the same ballot is a referendum that would require Maine voter approval of any new government debt over $1billion dollars. Both referendums are on the ballot and will be voted on this coming November.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April, Maine’s highest court issued a ruling requiring the Secretary of State to reword the referendum question with a focus on revising the use of the term “quasi-governmental” in the ballot question.</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El Paso, TX</a:t>
            </a:r>
            <a:r>
              <a:rPr lang="en-US" sz="1800" dirty="0">
                <a:effectLst/>
                <a:latin typeface="Calibri" panose="020F0502020204030204" pitchFamily="34" charset="0"/>
                <a:ea typeface="Calibri" panose="020F0502020204030204" pitchFamily="34" charset="0"/>
                <a:cs typeface="Times New Roman" panose="02020603050405020304" pitchFamily="18" charset="0"/>
              </a:rPr>
              <a:t> – Proposition K will be included on the ballot in a special election on May 6</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proposing that the city adopt the El Paso Climate Charter pushing for more carbon free electricity and more aggressive net zero goals. Sunrise El Paso and Ground Game Texas are the primary drivers for this effort. On May 6th, a special election was held for Prop K and the measure was defeated with 40,680 votes in opposition and 9,190 in support.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Decorah, IA</a:t>
            </a:r>
            <a:r>
              <a:rPr lang="en-US" sz="1800" dirty="0">
                <a:effectLst/>
                <a:latin typeface="Calibri" panose="020F0502020204030204" pitchFamily="34" charset="0"/>
                <a:ea typeface="Calibri" panose="020F0502020204030204" pitchFamily="34" charset="0"/>
                <a:cs typeface="Times New Roman" panose="02020603050405020304" pitchFamily="18" charset="0"/>
              </a:rPr>
              <a:t> - . In January 2023, the City Council discussed whether or not to hold a second referendum. No agreement was reached however if two council members request the referendum the city will be required to add it as an agenda item to determine if an election should be scheduled on Sept. 12th to vote on municipalization.  </a:t>
            </a:r>
          </a:p>
          <a:p>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6</a:t>
            </a:fld>
            <a:endParaRPr lang="en-US"/>
          </a:p>
        </p:txBody>
      </p:sp>
    </p:spTree>
    <p:extLst>
      <p:ext uri="{BB962C8B-B14F-4D97-AF65-F5344CB8AC3E}">
        <p14:creationId xmlns:p14="http://schemas.microsoft.com/office/powerpoint/2010/main" val="159839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Franklin Gothic Book"/>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Long Island, NY</a:t>
            </a:r>
            <a:r>
              <a:rPr lang="en-US" sz="1800" dirty="0">
                <a:effectLst/>
                <a:latin typeface="Calibri" panose="020F0502020204030204" pitchFamily="34" charset="0"/>
                <a:ea typeface="Calibri" panose="020F0502020204030204" pitchFamily="34" charset="0"/>
                <a:cs typeface="Times New Roman" panose="02020603050405020304" pitchFamily="18" charset="0"/>
              </a:rPr>
              <a:t> – Legislators called for the creation of a Legislative Commission to examine municipalization feasibility for Long Island Power Authority and discontinuing its operating contract with PSEG. Final report was due 4/1 with the commission implementing municipalization of LIPA by 12/31/2025. A draft report with recommendations was presented to the LIPA Legislative Commission, there has been no additional action at this time.</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Rochester, NY</a:t>
            </a:r>
            <a:r>
              <a:rPr lang="en-US" sz="1800" dirty="0">
                <a:effectLst/>
                <a:latin typeface="Calibri" panose="020F0502020204030204" pitchFamily="34" charset="0"/>
                <a:ea typeface="Calibri" panose="020F0502020204030204" pitchFamily="34" charset="0"/>
                <a:cs typeface="Times New Roman" panose="02020603050405020304" pitchFamily="18" charset="0"/>
              </a:rPr>
              <a:t> – Members of the city council are calling on the state’s public service commission to investigate Rochester Gas &amp; Electric (owned by Avangrid). In March, a letter was sent to the Commission condemning RG&amp;E’s proposed rate increase and asking the Commission to fund a municipalization study.</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San Diego, CA </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July 2021, the city had agreed to a 20-year franchise agreement with SDG&amp;E, but the city included contract terms that allowed the city to use the franchise funds to be directed towards a public power research study. In Oct. 2022, the city used $3 million of those franchise dollars to help contract a new firm to study the possibility of municipalization. The first report of the new study is slated to be released in early 2023.</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Ann Arbor, MI</a:t>
            </a:r>
            <a:r>
              <a:rPr lang="en-US" sz="1800" dirty="0">
                <a:effectLst/>
                <a:latin typeface="Calibri" panose="020F0502020204030204" pitchFamily="34" charset="0"/>
                <a:ea typeface="Calibri" panose="020F0502020204030204" pitchFamily="34" charset="0"/>
                <a:cs typeface="Times New Roman" panose="02020603050405020304" pitchFamily="18" charset="0"/>
              </a:rPr>
              <a:t> - In 2022, Ann Arbor City Council voted 10-1 approving a consultant and a contingency fund to complete a municipal electric utility feasibility study as an alternative to a full public power utility. The Council hired 5 Lakes Energy and Newgen Strategies &amp; Solutions to complete the feasibility study.</a:t>
            </a:r>
          </a:p>
          <a:p>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7</a:t>
            </a:fld>
            <a:endParaRPr lang="en-US"/>
          </a:p>
        </p:txBody>
      </p:sp>
    </p:spTree>
    <p:extLst>
      <p:ext uri="{BB962C8B-B14F-4D97-AF65-F5344CB8AC3E}">
        <p14:creationId xmlns:p14="http://schemas.microsoft.com/office/powerpoint/2010/main" val="45407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Franklin Gothic Book"/>
              <a:ea typeface="Calibri" panose="020F0502020204030204" pitchFamily="34" charset="0"/>
              <a:cs typeface="Times New Roman" panose="02020603050405020304" pitchFamily="18" charset="0"/>
            </a:endParaRPr>
          </a:p>
          <a:p>
            <a:pPr marL="0" marR="0" lvl="0" indent="0" algn="l" defTabSz="456986" rtl="0" eaLnBrk="1" fontAlgn="auto" latinLnBrk="0" hangingPunct="1">
              <a:lnSpc>
                <a:spcPct val="100000"/>
              </a:lnSpc>
              <a:spcBef>
                <a:spcPts val="0"/>
              </a:spcBef>
              <a:spcAft>
                <a:spcPts val="0"/>
              </a:spcAft>
              <a:buClrTx/>
              <a:buSzTx/>
              <a:buFontTx/>
              <a:buNone/>
              <a:tabLst/>
              <a:defRPr/>
            </a:pPr>
            <a:r>
              <a:rPr lang="en-US" dirty="0"/>
              <a:t>https://dailyenergyinsider.com/featured/39205-state-regulatory-decisions-present-unintended-consequences-for-power-customers/</a:t>
            </a:r>
          </a:p>
          <a:p>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8</a:t>
            </a:fld>
            <a:endParaRPr lang="en-US"/>
          </a:p>
        </p:txBody>
      </p:sp>
    </p:spTree>
    <p:extLst>
      <p:ext uri="{BB962C8B-B14F-4D97-AF65-F5344CB8AC3E}">
        <p14:creationId xmlns:p14="http://schemas.microsoft.com/office/powerpoint/2010/main" val="225880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Franklin Gothic Book"/>
              <a:ea typeface="Calibri" panose="020F0502020204030204" pitchFamily="34" charset="0"/>
              <a:cs typeface="Times New Roman" panose="02020603050405020304" pitchFamily="18" charset="0"/>
            </a:endParaRPr>
          </a:p>
          <a:p>
            <a:pPr marL="0" marR="0" lvl="0" indent="0" algn="l" defTabSz="456986" rtl="0" eaLnBrk="1" fontAlgn="auto" latinLnBrk="0" hangingPunct="1">
              <a:lnSpc>
                <a:spcPct val="100000"/>
              </a:lnSpc>
              <a:spcBef>
                <a:spcPts val="0"/>
              </a:spcBef>
              <a:spcAft>
                <a:spcPts val="0"/>
              </a:spcAft>
              <a:buClrTx/>
              <a:buSzTx/>
              <a:buFontTx/>
              <a:buNone/>
              <a:tabLst/>
              <a:defRPr/>
            </a:pPr>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Colorado and Connecticut have both introduced bills establishing limitations on cost recovery in rate cases.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bill 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Colorado,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was recently enacted, directs the Public Utilities Commission to establish rules to limit the amount of rate case expenses that an investor-owned or gas utility may recover from the utility’s customers. Utilities cannot seek cost recovery from its customers to pay for: 1) tax penalties or fines; 2) certain advertising and public relations expenses; 3) certain organizational and membership dues; 4) lobbying intended to influence local, state, or federal law-making; 5) more than half of annual total compensation or expense reimbursement for its board of directors; and 6) other expenses as specified. The Commission must also adopt rules by January 1, 2025 that establish mechanisms to align investor-owned utilities’ financial incentives with the financial interests of its customers regarding incurred fuel costs and prompt the Commission to consider incentive mechanisms for utilities to improve the efficiency of its electricity production. By March 15, 2024, the Commission must examine whether existing investor-owned electric utility tariffs, policies, and practices pose a barrier to the beneficial electrification of buildings and transportation, as well as the deployment of distributed energy resources.</a:t>
            </a:r>
          </a:p>
          <a:p>
            <a:endParaRPr lang="en-US" sz="1800" dirty="0">
              <a:effectLst/>
              <a:latin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Connecticut</a:t>
            </a:r>
            <a:r>
              <a:rPr lang="en-US" sz="1800" dirty="0">
                <a:effectLst/>
                <a:latin typeface="Calibri" panose="020F0502020204030204" pitchFamily="34" charset="0"/>
                <a:ea typeface="Calibri" panose="020F0502020204030204" pitchFamily="34" charset="0"/>
                <a:cs typeface="Times New Roman" panose="02020603050405020304" pitchFamily="18" charset="0"/>
              </a:rPr>
              <a:t> legislature recently introduced a bill requiring the investigation of the procurement of standard service electricity and the regulation of public utilities as well as a provision to prohibit the cost recovery of all 501(c)(6) trade association dues. The bill includes provisions that would 1) require the Public Utilities Regulatory Authority to study standard service procurement, (2) prohibit recovery by public utilities of certain costs in rates, (3) amend ratemaking procedures and rate case regulations, including by placing limits on the use of settlements and requiring utilities to fund certain stakeholder groups' participation in rate cases, (4) regulate the compensation of executives and officers at public utility companies or parent companies, (5) change accident reporting rules, (6) change the rules applicable to utility outages, and (7) appropriate additional funding for the Authority. We are closely monitoring the CT bill and working in coordination with our members in the state. </a:t>
            </a:r>
          </a:p>
          <a:p>
            <a:pPr marL="0" marR="0">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Kentucky</a:t>
            </a:r>
            <a:r>
              <a:rPr lang="en-US" sz="1800" dirty="0">
                <a:effectLst/>
                <a:latin typeface="Calibri" panose="020F0502020204030204" pitchFamily="34" charset="0"/>
                <a:ea typeface="Calibri" panose="020F0502020204030204" pitchFamily="34" charset="0"/>
                <a:cs typeface="Times New Roman" panose="02020603050405020304" pitchFamily="18" charset="0"/>
              </a:rPr>
              <a:t>, a bill was enacted giving the Public Service Commission rulemaking authority to approve or deny the retirement of utility-owned fossil fuel generating energy facilities in the state. The bill continues to specify the terms and conditions for facility retirement, limitations applied by the Commission for facility retirement approvals, and additional evidentiary requirements to be reported to the Legislative Research Commission. We are working with your members in Kentucky, as well as our state stakeholders in the governor’s office to continue to educate and provide awareness of the harm that this law may have on ratepayers in the long term.</a:t>
            </a:r>
          </a:p>
          <a:p>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9</a:t>
            </a:fld>
            <a:endParaRPr lang="en-US"/>
          </a:p>
        </p:txBody>
      </p:sp>
    </p:spTree>
    <p:extLst>
      <p:ext uri="{BB962C8B-B14F-4D97-AF65-F5344CB8AC3E}">
        <p14:creationId xmlns:p14="http://schemas.microsoft.com/office/powerpoint/2010/main" val="2104725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Calibri"/>
            </a:endParaRPr>
          </a:p>
          <a:p>
            <a:endParaRPr lang="en-US" dirty="0">
              <a:cs typeface="Arial"/>
            </a:endParaRPr>
          </a:p>
        </p:txBody>
      </p:sp>
      <p:sp>
        <p:nvSpPr>
          <p:cNvPr id="4" name="Slide Number Placeholder 3"/>
          <p:cNvSpPr>
            <a:spLocks noGrp="1"/>
          </p:cNvSpPr>
          <p:nvPr>
            <p:ph type="sldNum" sz="quarter" idx="5"/>
          </p:nvPr>
        </p:nvSpPr>
        <p:spPr/>
        <p:txBody>
          <a:bodyPr/>
          <a:lstStyle/>
          <a:p>
            <a:fld id="{5477B51A-9BE8-4741-A70C-4C570EF687BB}" type="slidenum">
              <a:rPr lang="en-US" smtClean="0"/>
              <a:pPr/>
              <a:t>10</a:t>
            </a:fld>
            <a:endParaRPr lang="en-US"/>
          </a:p>
        </p:txBody>
      </p:sp>
    </p:spTree>
    <p:extLst>
      <p:ext uri="{BB962C8B-B14F-4D97-AF65-F5344CB8AC3E}">
        <p14:creationId xmlns:p14="http://schemas.microsoft.com/office/powerpoint/2010/main" val="3707772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with logo">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72871A-456E-2842-B929-6F0D72D62599}"/>
              </a:ext>
            </a:extLst>
          </p:cNvPr>
          <p:cNvSpPr txBox="1"/>
          <p:nvPr userDrawn="1"/>
        </p:nvSpPr>
        <p:spPr>
          <a:xfrm>
            <a:off x="11727542" y="6370032"/>
            <a:ext cx="482409" cy="276999"/>
          </a:xfrm>
          <a:prstGeom prst="rect">
            <a:avLst/>
          </a:prstGeom>
          <a:noFill/>
        </p:spPr>
        <p:txBody>
          <a:bodyPr wrap="square" rtlCol="0">
            <a:spAutoFit/>
          </a:bodyPr>
          <a:lstStyle/>
          <a:p>
            <a:pPr algn="ctr"/>
            <a:fld id="{0AF4F3C3-18D1-D240-888D-04B797952BB1}" type="slidenum">
              <a:rPr lang="en-US" sz="1200" smtClean="0">
                <a:latin typeface="Arial"/>
              </a:rPr>
              <a:pPr algn="ctr"/>
              <a:t>‹#›</a:t>
            </a:fld>
            <a:endParaRPr lang="en-US" sz="1200">
              <a:latin typeface="Arial"/>
            </a:endParaRPr>
          </a:p>
        </p:txBody>
      </p:sp>
      <p:pic>
        <p:nvPicPr>
          <p:cNvPr id="8" name="Picture 7">
            <a:extLst>
              <a:ext uri="{FF2B5EF4-FFF2-40B4-BE49-F238E27FC236}">
                <a16:creationId xmlns:a16="http://schemas.microsoft.com/office/drawing/2014/main" id="{06B5442D-C8AD-EF4D-B5D4-57618D7DD4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1474" y="6426336"/>
            <a:ext cx="427324" cy="195168"/>
          </a:xfrm>
          <a:prstGeom prst="rect">
            <a:avLst/>
          </a:prstGeom>
        </p:spPr>
      </p:pic>
    </p:spTree>
    <p:extLst>
      <p:ext uri="{BB962C8B-B14F-4D97-AF65-F5344CB8AC3E}">
        <p14:creationId xmlns:p14="http://schemas.microsoft.com/office/powerpoint/2010/main" val="196037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
            <a:ext cx="10363200" cy="1399201"/>
          </a:xfrm>
          <a:prstGeom prst="rect">
            <a:avLst/>
          </a:prstGeom>
        </p:spPr>
        <p:txBody>
          <a:bodyPr lIns="0" tIns="0" rIns="0" bIns="0" anchor="ctr" anchorCtr="0">
            <a:normAutofit/>
          </a:bodyPr>
          <a:lstStyle>
            <a:lvl1pPr algn="ctr">
              <a:defRPr sz="4267" b="1" i="0">
                <a:latin typeface="Arial"/>
                <a:cs typeface="Arial"/>
              </a:defRPr>
            </a:lvl1pPr>
          </a:lstStyle>
          <a:p>
            <a:r>
              <a:rPr lang="en-US" dirty="0"/>
              <a:t>Title of Slide</a:t>
            </a:r>
          </a:p>
        </p:txBody>
      </p:sp>
      <p:sp>
        <p:nvSpPr>
          <p:cNvPr id="3" name="Content Placeholder 2"/>
          <p:cNvSpPr>
            <a:spLocks noGrp="1"/>
          </p:cNvSpPr>
          <p:nvPr>
            <p:ph idx="1"/>
          </p:nvPr>
        </p:nvSpPr>
        <p:spPr>
          <a:xfrm>
            <a:off x="914400" y="1718973"/>
            <a:ext cx="10363200" cy="4525963"/>
          </a:xfrm>
          <a:prstGeom prst="rect">
            <a:avLst/>
          </a:prstGeom>
        </p:spPr>
        <p:txBody>
          <a:bodyPr lIns="0" tIns="0" rIns="0" bIns="0"/>
          <a:lstStyle>
            <a:lvl1pPr marL="457189" indent="-457189">
              <a:buClr>
                <a:srgbClr val="0E6EB0"/>
              </a:buClr>
              <a:buFont typeface="Wingdings" charset="2"/>
              <a:buChar char="§"/>
              <a:defRPr sz="3200">
                <a:latin typeface="Arial"/>
                <a:cs typeface="Arial"/>
              </a:defRPr>
            </a:lvl1pPr>
            <a:lvl2pPr marL="990575" indent="-380990">
              <a:buClr>
                <a:srgbClr val="0E6EB0"/>
              </a:buClr>
              <a:buFont typeface="Lucida Grande"/>
              <a:buChar char="-"/>
              <a:defRPr sz="2667">
                <a:latin typeface="Arial"/>
                <a:cs typeface="Arial"/>
              </a:defRPr>
            </a:lvl2pPr>
            <a:lvl3pPr marL="1523962" indent="-304792">
              <a:buClr>
                <a:srgbClr val="0E6EB0"/>
              </a:buClr>
              <a:buFont typeface="Arial"/>
              <a:buChar char="•"/>
              <a:defRPr sz="2400">
                <a:latin typeface="Arial"/>
                <a:cs typeface="Arial"/>
              </a:defRPr>
            </a:lvl3pPr>
            <a:lvl4pPr marL="2133547" indent="-304792">
              <a:buClr>
                <a:srgbClr val="0E6EB0"/>
              </a:buClr>
              <a:buFont typeface="Wingdings" charset="2"/>
              <a:buChar char="§"/>
              <a:defRPr sz="2133">
                <a:latin typeface="Arial"/>
                <a:cs typeface="Arial"/>
              </a:defRPr>
            </a:lvl4pPr>
            <a:lvl5pPr marL="2743131" indent="-304792">
              <a:buClr>
                <a:srgbClr val="0E6EB0"/>
              </a:buClr>
              <a:buFont typeface="Lucida Grande"/>
              <a:buChar char="-"/>
              <a:defRPr sz="1867">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914400" y="1399203"/>
            <a:ext cx="103632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11432131" y="6370032"/>
            <a:ext cx="624140" cy="297454"/>
          </a:xfrm>
          <a:prstGeom prst="rect">
            <a:avLst/>
          </a:prstGeom>
          <a:noFill/>
        </p:spPr>
        <p:txBody>
          <a:bodyPr wrap="square" rtlCol="0">
            <a:spAutoFit/>
          </a:bodyPr>
          <a:lstStyle/>
          <a:p>
            <a:pPr algn="ctr"/>
            <a:fld id="{0AF4F3C3-18D1-D240-888D-04B797952BB1}" type="slidenum">
              <a:rPr lang="en-US" sz="1333" smtClean="0">
                <a:latin typeface="Arial"/>
              </a:rPr>
              <a:pPr algn="ctr"/>
              <a:t>‹#›</a:t>
            </a:fld>
            <a:endParaRPr lang="en-US" sz="1333" dirty="0">
              <a:latin typeface="Aria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1805" y="6405842"/>
            <a:ext cx="550528" cy="251439"/>
          </a:xfrm>
          <a:prstGeom prst="rect">
            <a:avLst/>
          </a:prstGeom>
        </p:spPr>
      </p:pic>
    </p:spTree>
    <p:extLst>
      <p:ext uri="{BB962C8B-B14F-4D97-AF65-F5344CB8AC3E}">
        <p14:creationId xmlns:p14="http://schemas.microsoft.com/office/powerpoint/2010/main" val="307345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Logo">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14400" y="1"/>
            <a:ext cx="10363200" cy="1399201"/>
          </a:xfrm>
          <a:prstGeom prst="rect">
            <a:avLst/>
          </a:prstGeom>
        </p:spPr>
        <p:txBody>
          <a:bodyPr lIns="0" tIns="0" rIns="0" bIns="0" anchor="ctr" anchorCtr="0">
            <a:normAutofit/>
          </a:bodyPr>
          <a:lstStyle>
            <a:lvl1pPr algn="ctr">
              <a:defRPr sz="4267" b="1" i="0">
                <a:latin typeface="Arial"/>
                <a:cs typeface="Arial"/>
              </a:defRPr>
            </a:lvl1pPr>
          </a:lstStyle>
          <a:p>
            <a:r>
              <a:rPr lang="en-US" dirty="0"/>
              <a:t>Title of Slide</a:t>
            </a:r>
          </a:p>
        </p:txBody>
      </p:sp>
      <p:cxnSp>
        <p:nvCxnSpPr>
          <p:cNvPr id="8" name="Straight Connector 7"/>
          <p:cNvCxnSpPr/>
          <p:nvPr userDrawn="1"/>
        </p:nvCxnSpPr>
        <p:spPr>
          <a:xfrm>
            <a:off x="914400" y="1399203"/>
            <a:ext cx="103632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914400" y="1718973"/>
            <a:ext cx="10363200" cy="4525963"/>
          </a:xfrm>
          <a:prstGeom prst="rect">
            <a:avLst/>
          </a:prstGeom>
        </p:spPr>
        <p:txBody>
          <a:bodyPr lIns="0" tIns="0" rIns="0" bIns="0"/>
          <a:lstStyle>
            <a:lvl1pPr marL="457189" indent="-457189">
              <a:buClr>
                <a:srgbClr val="0E6EB0"/>
              </a:buClr>
              <a:buFont typeface="Wingdings" charset="2"/>
              <a:buChar char="§"/>
              <a:defRPr sz="3200">
                <a:latin typeface="Arial"/>
                <a:cs typeface="Arial"/>
              </a:defRPr>
            </a:lvl1pPr>
            <a:lvl2pPr marL="990575" indent="-380990">
              <a:buClr>
                <a:srgbClr val="0E6EB0"/>
              </a:buClr>
              <a:buFont typeface="Lucida Grande"/>
              <a:buChar char="-"/>
              <a:defRPr sz="2667">
                <a:latin typeface="Arial"/>
                <a:cs typeface="Arial"/>
              </a:defRPr>
            </a:lvl2pPr>
            <a:lvl3pPr marL="1523962" indent="-304792">
              <a:buClr>
                <a:srgbClr val="0E6EB0"/>
              </a:buClr>
              <a:buFont typeface="Arial"/>
              <a:buChar char="•"/>
              <a:defRPr sz="2400">
                <a:latin typeface="Arial"/>
                <a:cs typeface="Arial"/>
              </a:defRPr>
            </a:lvl3pPr>
            <a:lvl4pPr marL="2133547" indent="-304792">
              <a:buClr>
                <a:srgbClr val="0E6EB0"/>
              </a:buClr>
              <a:buFont typeface="Wingdings" charset="2"/>
              <a:buChar char="§"/>
              <a:defRPr sz="2133">
                <a:latin typeface="Arial"/>
                <a:cs typeface="Arial"/>
              </a:defRPr>
            </a:lvl4pPr>
            <a:lvl5pPr marL="2743131" indent="-304792">
              <a:buClr>
                <a:srgbClr val="0E6EB0"/>
              </a:buClr>
              <a:buFont typeface="Lucida Grande"/>
              <a:buChar char="-"/>
              <a:defRPr sz="1867">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432131" y="6370032"/>
            <a:ext cx="624140" cy="297454"/>
          </a:xfrm>
          <a:prstGeom prst="rect">
            <a:avLst/>
          </a:prstGeom>
          <a:noFill/>
        </p:spPr>
        <p:txBody>
          <a:bodyPr wrap="square" rtlCol="0">
            <a:spAutoFit/>
          </a:bodyPr>
          <a:lstStyle/>
          <a:p>
            <a:pPr algn="ctr"/>
            <a:fld id="{0AF4F3C3-18D1-D240-888D-04B797952BB1}" type="slidenum">
              <a:rPr lang="en-US" sz="1333" smtClean="0">
                <a:latin typeface="Arial"/>
              </a:rPr>
              <a:pPr algn="ctr"/>
              <a:t>‹#›</a:t>
            </a:fld>
            <a:endParaRPr lang="en-US" sz="1333" dirty="0">
              <a:latin typeface="Arial"/>
            </a:endParaRPr>
          </a:p>
        </p:txBody>
      </p:sp>
    </p:spTree>
    <p:extLst>
      <p:ext uri="{BB962C8B-B14F-4D97-AF65-F5344CB8AC3E}">
        <p14:creationId xmlns:p14="http://schemas.microsoft.com/office/powerpoint/2010/main" val="307883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Graphic">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914400" y="1"/>
            <a:ext cx="10363200" cy="1399201"/>
          </a:xfrm>
          <a:prstGeom prst="rect">
            <a:avLst/>
          </a:prstGeom>
        </p:spPr>
        <p:txBody>
          <a:bodyPr lIns="0" tIns="0" rIns="0" bIns="0" anchor="ctr" anchorCtr="0">
            <a:normAutofit/>
          </a:bodyPr>
          <a:lstStyle>
            <a:lvl1pPr algn="ctr">
              <a:defRPr sz="4267" b="1" i="0">
                <a:latin typeface="Arial"/>
                <a:cs typeface="Arial"/>
              </a:defRPr>
            </a:lvl1pPr>
          </a:lstStyle>
          <a:p>
            <a:r>
              <a:rPr lang="en-US" dirty="0"/>
              <a:t>Title of Slide</a:t>
            </a:r>
          </a:p>
        </p:txBody>
      </p:sp>
      <p:sp>
        <p:nvSpPr>
          <p:cNvPr id="5" name="Picture Placeholder 7"/>
          <p:cNvSpPr>
            <a:spLocks noGrp="1"/>
          </p:cNvSpPr>
          <p:nvPr>
            <p:ph type="pic" sz="quarter" idx="10"/>
          </p:nvPr>
        </p:nvSpPr>
        <p:spPr>
          <a:xfrm>
            <a:off x="914400" y="1721784"/>
            <a:ext cx="10363200" cy="3879293"/>
          </a:xfrm>
          <a:prstGeom prst="rect">
            <a:avLst/>
          </a:prstGeom>
        </p:spPr>
        <p:txBody>
          <a:bodyPr vert="horz"/>
          <a:lstStyle>
            <a:lvl1pPr marL="0" indent="0">
              <a:buNone/>
              <a:defRPr>
                <a:latin typeface="Arial"/>
              </a:defRPr>
            </a:lvl1pPr>
          </a:lstStyle>
          <a:p>
            <a:endParaRPr lang="en-US" dirty="0"/>
          </a:p>
        </p:txBody>
      </p:sp>
      <p:sp>
        <p:nvSpPr>
          <p:cNvPr id="7" name="Text Placeholder 6"/>
          <p:cNvSpPr>
            <a:spLocks noGrp="1"/>
          </p:cNvSpPr>
          <p:nvPr>
            <p:ph type="body" sz="quarter" idx="11" hasCustomPrompt="1"/>
          </p:nvPr>
        </p:nvSpPr>
        <p:spPr>
          <a:xfrm>
            <a:off x="914400" y="5819777"/>
            <a:ext cx="10363200" cy="427039"/>
          </a:xfrm>
          <a:prstGeom prst="rect">
            <a:avLst/>
          </a:prstGeom>
        </p:spPr>
        <p:txBody>
          <a:bodyPr vert="horz" anchor="ctr"/>
          <a:lstStyle>
            <a:lvl1pPr marL="0" indent="0">
              <a:buNone/>
              <a:defRPr sz="1067">
                <a:latin typeface="Arial"/>
                <a:cs typeface="Arial"/>
              </a:defRPr>
            </a:lvl1pPr>
          </a:lstStyle>
          <a:p>
            <a:pPr lvl="0"/>
            <a:r>
              <a:rPr lang="en-US" dirty="0"/>
              <a:t>Source Text</a:t>
            </a:r>
          </a:p>
        </p:txBody>
      </p:sp>
      <p:cxnSp>
        <p:nvCxnSpPr>
          <p:cNvPr id="9" name="Straight Connector 8"/>
          <p:cNvCxnSpPr/>
          <p:nvPr userDrawn="1"/>
        </p:nvCxnSpPr>
        <p:spPr>
          <a:xfrm>
            <a:off x="914400" y="1399203"/>
            <a:ext cx="103632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11432131" y="6370032"/>
            <a:ext cx="624140" cy="297454"/>
          </a:xfrm>
          <a:prstGeom prst="rect">
            <a:avLst/>
          </a:prstGeom>
          <a:noFill/>
        </p:spPr>
        <p:txBody>
          <a:bodyPr wrap="square" rtlCol="0">
            <a:spAutoFit/>
          </a:bodyPr>
          <a:lstStyle/>
          <a:p>
            <a:pPr algn="ctr"/>
            <a:fld id="{0AF4F3C3-18D1-D240-888D-04B797952BB1}" type="slidenum">
              <a:rPr lang="en-US" sz="1333" smtClean="0">
                <a:latin typeface="Arial"/>
              </a:rPr>
              <a:pPr algn="ctr"/>
              <a:t>‹#›</a:t>
            </a:fld>
            <a:endParaRPr lang="en-US" sz="1333" dirty="0">
              <a:latin typeface="Aria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1805" y="6405842"/>
            <a:ext cx="550528" cy="251439"/>
          </a:xfrm>
          <a:prstGeom prst="rect">
            <a:avLst/>
          </a:prstGeom>
        </p:spPr>
      </p:pic>
    </p:spTree>
    <p:extLst>
      <p:ext uri="{BB962C8B-B14F-4D97-AF65-F5344CB8AC3E}">
        <p14:creationId xmlns:p14="http://schemas.microsoft.com/office/powerpoint/2010/main" val="8294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rgbClr val="0E6EB0"/>
        </a:solidFill>
        <a:effectLst/>
      </p:bgPr>
    </p:bg>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914400" y="4083260"/>
            <a:ext cx="10363200" cy="1379537"/>
          </a:xfrm>
          <a:prstGeom prst="rect">
            <a:avLst/>
          </a:prstGeom>
        </p:spPr>
        <p:txBody>
          <a:bodyPr vert="horz"/>
          <a:lstStyle>
            <a:lvl1pPr marL="0" indent="0" algn="ctr">
              <a:lnSpc>
                <a:spcPct val="90000"/>
              </a:lnSpc>
              <a:buNone/>
              <a:defRPr sz="2133" b="0">
                <a:solidFill>
                  <a:schemeClr val="bg1"/>
                </a:solidFill>
                <a:latin typeface="Arial"/>
                <a:cs typeface="Arial"/>
              </a:defRPr>
            </a:lvl1pPr>
          </a:lstStyle>
          <a:p>
            <a:pPr marL="0" indent="0" algn="ctr">
              <a:lnSpc>
                <a:spcPct val="90000"/>
              </a:lnSpc>
              <a:buNone/>
            </a:pPr>
            <a:r>
              <a:rPr lang="en-US" sz="2133" b="1" dirty="0">
                <a:latin typeface="Arial"/>
                <a:cs typeface="Arial"/>
              </a:rPr>
              <a:t>Event Information</a:t>
            </a:r>
            <a:endParaRPr lang="en-US" sz="1867" dirty="0">
              <a:latin typeface="Arial"/>
              <a:cs typeface="Arial"/>
            </a:endParaRPr>
          </a:p>
        </p:txBody>
      </p:sp>
      <p:sp>
        <p:nvSpPr>
          <p:cNvPr id="7" name="Rectangle 6"/>
          <p:cNvSpPr/>
          <p:nvPr userDrawn="1"/>
        </p:nvSpPr>
        <p:spPr>
          <a:xfrm>
            <a:off x="0" y="6522389"/>
            <a:ext cx="12192000" cy="33561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2A7AB9"/>
              </a:solidFill>
              <a:latin typeface="Arial"/>
            </a:endParaRPr>
          </a:p>
        </p:txBody>
      </p:sp>
      <p:cxnSp>
        <p:nvCxnSpPr>
          <p:cNvPr id="11" name="Straight Connector 10"/>
          <p:cNvCxnSpPr/>
          <p:nvPr userDrawn="1"/>
        </p:nvCxnSpPr>
        <p:spPr>
          <a:xfrm>
            <a:off x="914400" y="3849727"/>
            <a:ext cx="1036320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 Placeholder 7"/>
          <p:cNvSpPr>
            <a:spLocks noGrp="1"/>
          </p:cNvSpPr>
          <p:nvPr>
            <p:ph type="body" sz="quarter" idx="11" hasCustomPrompt="1"/>
          </p:nvPr>
        </p:nvSpPr>
        <p:spPr>
          <a:xfrm>
            <a:off x="914400" y="1527037"/>
            <a:ext cx="10363200" cy="2041067"/>
          </a:xfrm>
          <a:prstGeom prst="rect">
            <a:avLst/>
          </a:prstGeom>
        </p:spPr>
        <p:txBody>
          <a:bodyPr vert="horz" lIns="0" tIns="0" rIns="0" bIns="0" anchor="b" anchorCtr="0">
            <a:normAutofit/>
          </a:bodyPr>
          <a:lstStyle>
            <a:lvl1pPr marL="0" indent="0" algn="ctr">
              <a:lnSpc>
                <a:spcPct val="100000"/>
              </a:lnSpc>
              <a:buNone/>
              <a:defRPr sz="5600" b="1" i="0" baseline="0">
                <a:solidFill>
                  <a:schemeClr val="bg1"/>
                </a:solidFill>
                <a:latin typeface="Arial"/>
                <a:cs typeface="Arial"/>
              </a:defRPr>
            </a:lvl1pPr>
          </a:lstStyle>
          <a:p>
            <a:pPr lvl="0"/>
            <a:r>
              <a:rPr lang="en-US" dirty="0"/>
              <a:t>Section Slide Title </a:t>
            </a:r>
            <a:br>
              <a:rPr lang="en-US" dirty="0"/>
            </a:br>
            <a:r>
              <a:rPr lang="en-US" dirty="0"/>
              <a:t>on Two Lines</a:t>
            </a:r>
          </a:p>
        </p:txBody>
      </p:sp>
    </p:spTree>
    <p:extLst>
      <p:ext uri="{BB962C8B-B14F-4D97-AF65-F5344CB8AC3E}">
        <p14:creationId xmlns:p14="http://schemas.microsoft.com/office/powerpoint/2010/main" val="40106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914400" y="4054828"/>
            <a:ext cx="10363200" cy="1379537"/>
          </a:xfrm>
          <a:prstGeom prst="rect">
            <a:avLst/>
          </a:prstGeom>
        </p:spPr>
        <p:txBody>
          <a:bodyPr vert="horz"/>
          <a:lstStyle>
            <a:lvl1pPr marL="0" indent="0" algn="ctr">
              <a:lnSpc>
                <a:spcPct val="90000"/>
              </a:lnSpc>
              <a:buNone/>
              <a:defRPr sz="2133" b="0">
                <a:latin typeface="Arial"/>
                <a:cs typeface="Arial"/>
              </a:defRPr>
            </a:lvl1pPr>
          </a:lstStyle>
          <a:p>
            <a:pPr marL="0" indent="0" algn="ctr">
              <a:lnSpc>
                <a:spcPct val="90000"/>
              </a:lnSpc>
              <a:buNone/>
            </a:pPr>
            <a:r>
              <a:rPr lang="en-US" sz="2133" b="1" dirty="0">
                <a:latin typeface="Arial"/>
                <a:cs typeface="Arial"/>
              </a:rPr>
              <a:t>Event Information</a:t>
            </a:r>
            <a:endParaRPr lang="en-US" sz="1867" dirty="0">
              <a:latin typeface="Arial"/>
              <a:cs typeface="Arial"/>
            </a:endParaRPr>
          </a:p>
        </p:txBody>
      </p:sp>
      <p:sp>
        <p:nvSpPr>
          <p:cNvPr id="8" name="Text Placeholder 7"/>
          <p:cNvSpPr>
            <a:spLocks noGrp="1"/>
          </p:cNvSpPr>
          <p:nvPr>
            <p:ph type="body" sz="quarter" idx="11" hasCustomPrompt="1"/>
          </p:nvPr>
        </p:nvSpPr>
        <p:spPr>
          <a:xfrm>
            <a:off x="914400" y="1527037"/>
            <a:ext cx="10363200" cy="2041067"/>
          </a:xfrm>
          <a:prstGeom prst="rect">
            <a:avLst/>
          </a:prstGeom>
        </p:spPr>
        <p:txBody>
          <a:bodyPr vert="horz" lIns="0" tIns="0" rIns="0" bIns="0" anchor="b" anchorCtr="0">
            <a:normAutofit/>
          </a:bodyPr>
          <a:lstStyle>
            <a:lvl1pPr marL="0" indent="0" algn="ctr">
              <a:lnSpc>
                <a:spcPct val="100000"/>
              </a:lnSpc>
              <a:buNone/>
              <a:defRPr sz="5600" b="1" i="0" baseline="0">
                <a:latin typeface="Arial"/>
                <a:cs typeface="Arial"/>
              </a:defRPr>
            </a:lvl1pPr>
          </a:lstStyle>
          <a:p>
            <a:pPr lvl="0"/>
            <a:r>
              <a:rPr lang="en-US" dirty="0"/>
              <a:t>Section Slide Title </a:t>
            </a:r>
            <a:br>
              <a:rPr lang="en-US" dirty="0"/>
            </a:br>
            <a:r>
              <a:rPr lang="en-US" dirty="0"/>
              <a:t>on Two Lines</a:t>
            </a:r>
          </a:p>
        </p:txBody>
      </p:sp>
      <p:sp>
        <p:nvSpPr>
          <p:cNvPr id="4" name="Rectangle 3"/>
          <p:cNvSpPr/>
          <p:nvPr userDrawn="1"/>
        </p:nvSpPr>
        <p:spPr>
          <a:xfrm>
            <a:off x="0" y="6522389"/>
            <a:ext cx="12192000" cy="335611"/>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2A7AB9"/>
              </a:solidFill>
              <a:latin typeface="Arial"/>
            </a:endParaRPr>
          </a:p>
        </p:txBody>
      </p:sp>
      <p:cxnSp>
        <p:nvCxnSpPr>
          <p:cNvPr id="5" name="Straight Connector 4"/>
          <p:cNvCxnSpPr/>
          <p:nvPr userDrawn="1"/>
        </p:nvCxnSpPr>
        <p:spPr>
          <a:xfrm>
            <a:off x="914400" y="3849727"/>
            <a:ext cx="103632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9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extBox 3"/>
          <p:cNvSpPr txBox="1"/>
          <p:nvPr userDrawn="1"/>
        </p:nvSpPr>
        <p:spPr>
          <a:xfrm>
            <a:off x="11432131" y="6370032"/>
            <a:ext cx="624140" cy="297454"/>
          </a:xfrm>
          <a:prstGeom prst="rect">
            <a:avLst/>
          </a:prstGeom>
          <a:noFill/>
        </p:spPr>
        <p:txBody>
          <a:bodyPr wrap="square" rtlCol="0">
            <a:spAutoFit/>
          </a:bodyPr>
          <a:lstStyle/>
          <a:p>
            <a:pPr algn="ctr"/>
            <a:fld id="{0AF4F3C3-18D1-D240-888D-04B797952BB1}" type="slidenum">
              <a:rPr lang="en-US" sz="1333" smtClean="0">
                <a:latin typeface="Arial"/>
              </a:rPr>
              <a:pPr algn="ctr"/>
              <a:t>‹#›</a:t>
            </a:fld>
            <a:endParaRPr lang="en-US" sz="1333" dirty="0">
              <a:latin typeface="Aria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1805" y="6405842"/>
            <a:ext cx="550528" cy="251439"/>
          </a:xfrm>
          <a:prstGeom prst="rect">
            <a:avLst/>
          </a:prstGeom>
        </p:spPr>
      </p:pic>
    </p:spTree>
    <p:extLst>
      <p:ext uri="{BB962C8B-B14F-4D97-AF65-F5344CB8AC3E}">
        <p14:creationId xmlns:p14="http://schemas.microsoft.com/office/powerpoint/2010/main" val="69363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EI Description Slide">
    <p:spTree>
      <p:nvGrpSpPr>
        <p:cNvPr id="1" name=""/>
        <p:cNvGrpSpPr/>
        <p:nvPr/>
      </p:nvGrpSpPr>
      <p:grpSpPr>
        <a:xfrm>
          <a:off x="0" y="0"/>
          <a:ext cx="0" cy="0"/>
          <a:chOff x="0" y="0"/>
          <a:chExt cx="0" cy="0"/>
        </a:xfrm>
      </p:grpSpPr>
      <p:sp>
        <p:nvSpPr>
          <p:cNvPr id="5" name="Rectangle 4"/>
          <p:cNvSpPr/>
          <p:nvPr userDrawn="1"/>
        </p:nvSpPr>
        <p:spPr>
          <a:xfrm>
            <a:off x="0" y="6522389"/>
            <a:ext cx="12192000" cy="335611"/>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2A7AB9"/>
              </a:solidFill>
              <a:latin typeface="Aria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5779" y="5489555"/>
            <a:ext cx="3904296" cy="720620"/>
          </a:xfrm>
          <a:prstGeom prst="rect">
            <a:avLst/>
          </a:prstGeom>
        </p:spPr>
      </p:pic>
      <p:sp>
        <p:nvSpPr>
          <p:cNvPr id="6" name="TextBox 5"/>
          <p:cNvSpPr txBox="1"/>
          <p:nvPr userDrawn="1"/>
        </p:nvSpPr>
        <p:spPr>
          <a:xfrm>
            <a:off x="615806" y="688116"/>
            <a:ext cx="6503041" cy="4031873"/>
          </a:xfrm>
          <a:prstGeom prst="rect">
            <a:avLst/>
          </a:prstGeom>
          <a:noFill/>
        </p:spPr>
        <p:txBody>
          <a:bodyPr wrap="square" rtlCol="0">
            <a:spAutoFit/>
          </a:bodyPr>
          <a:lstStyle/>
          <a:p>
            <a:pPr algn="l"/>
            <a:r>
              <a:rPr lang="en-US" sz="1600" kern="1200" spc="-27" dirty="0">
                <a:solidFill>
                  <a:schemeClr val="tx1"/>
                </a:solidFill>
                <a:latin typeface="Arial"/>
                <a:ea typeface="+mn-ea"/>
                <a:cs typeface="Arial"/>
              </a:rPr>
              <a:t>The </a:t>
            </a:r>
            <a:r>
              <a:rPr lang="en-US" sz="1600" b="1" kern="1200" spc="-27" dirty="0">
                <a:solidFill>
                  <a:schemeClr val="tx1"/>
                </a:solidFill>
                <a:latin typeface="Arial"/>
                <a:ea typeface="+mn-ea"/>
                <a:cs typeface="Arial"/>
              </a:rPr>
              <a:t>Edison Electric Institute</a:t>
            </a:r>
            <a:r>
              <a:rPr lang="en-US" sz="1600" b="0" kern="1200" spc="-27" dirty="0">
                <a:solidFill>
                  <a:schemeClr val="tx1"/>
                </a:solidFill>
                <a:latin typeface="Arial"/>
                <a:ea typeface="+mn-ea"/>
                <a:cs typeface="Arial"/>
              </a:rPr>
              <a:t> (EEI) is the association that represents </a:t>
            </a:r>
            <a:r>
              <a:rPr lang="en-US" sz="1600" b="0" kern="1200" dirty="0">
                <a:solidFill>
                  <a:schemeClr val="tx1"/>
                </a:solidFill>
                <a:latin typeface="Arial"/>
                <a:ea typeface="+mn-ea"/>
                <a:cs typeface="Arial"/>
              </a:rPr>
              <a:t>all U.S. investor-owned electric companies. Our members provide electricity for more than 220 million Americans, and operate in all 50 states and the District of Columbia. As a whole, the electric power industry supports more than 7 million jobs in communities across the United States. </a:t>
            </a:r>
          </a:p>
          <a:p>
            <a:pPr algn="l"/>
            <a:r>
              <a:rPr lang="sk-SK" sz="1600" b="0" kern="1200" dirty="0">
                <a:solidFill>
                  <a:schemeClr val="tx1"/>
                </a:solidFill>
                <a:latin typeface="Arial"/>
                <a:ea typeface="+mn-ea"/>
                <a:cs typeface="Arial"/>
              </a:rPr>
              <a:t> </a:t>
            </a:r>
          </a:p>
          <a:p>
            <a:pPr algn="l"/>
            <a:r>
              <a:rPr lang="sk-SK" sz="1600" b="0" kern="1200" dirty="0">
                <a:solidFill>
                  <a:schemeClr val="tx1"/>
                </a:solidFill>
                <a:latin typeface="Arial"/>
                <a:ea typeface="+mn-ea"/>
                <a:cs typeface="Arial"/>
              </a:rPr>
              <a:t>In addition to our U.S. members, EEI has more </a:t>
            </a:r>
            <a:r>
              <a:rPr lang="sk-SK" sz="1600" b="0" kern="1200" dirty="0" err="1">
                <a:solidFill>
                  <a:schemeClr val="tx1"/>
                </a:solidFill>
                <a:latin typeface="Arial"/>
                <a:ea typeface="+mn-ea"/>
                <a:cs typeface="Arial"/>
              </a:rPr>
              <a:t>than</a:t>
            </a:r>
            <a:r>
              <a:rPr lang="sk-SK" sz="1600" b="0" kern="1200" dirty="0">
                <a:solidFill>
                  <a:schemeClr val="tx1"/>
                </a:solidFill>
                <a:latin typeface="Arial"/>
                <a:ea typeface="+mn-ea"/>
                <a:cs typeface="Arial"/>
              </a:rPr>
              <a:t> 65 international electric companies, with operations in more than 90 countries, as International Members, and hundreds of industry suppliers and related organizations as Associate Members.</a:t>
            </a:r>
          </a:p>
          <a:p>
            <a:pPr algn="l"/>
            <a:r>
              <a:rPr lang="sk-SK" sz="1600" b="0" kern="1200" dirty="0">
                <a:solidFill>
                  <a:schemeClr val="tx1"/>
                </a:solidFill>
                <a:latin typeface="Arial"/>
                <a:ea typeface="+mn-ea"/>
                <a:cs typeface="Arial"/>
              </a:rPr>
              <a:t> </a:t>
            </a:r>
          </a:p>
          <a:p>
            <a:pPr algn="l"/>
            <a:r>
              <a:rPr lang="sk-SK" sz="1600" b="0" kern="1200" dirty="0">
                <a:solidFill>
                  <a:schemeClr val="tx1"/>
                </a:solidFill>
                <a:latin typeface="Arial"/>
                <a:ea typeface="+mn-ea"/>
                <a:cs typeface="Arial"/>
              </a:rPr>
              <a:t>Organized in 1933, EEI provides public policy leadership, strategic business intelligence, and essential conferences and forums.</a:t>
            </a:r>
          </a:p>
          <a:p>
            <a:pPr algn="l"/>
            <a:endParaRPr lang="sk-SK" sz="1600" b="0" i="0" kern="1200" dirty="0">
              <a:solidFill>
                <a:schemeClr val="tx1"/>
              </a:solidFill>
              <a:latin typeface="Arial"/>
              <a:ea typeface="+mn-ea"/>
              <a:cs typeface="Arial"/>
            </a:endParaRPr>
          </a:p>
          <a:p>
            <a:pPr marL="0" marR="0" indent="0" algn="l" defTabSz="609585" rtl="0" eaLnBrk="1" fontAlgn="auto" latinLnBrk="0" hangingPunct="1">
              <a:lnSpc>
                <a:spcPct val="100000"/>
              </a:lnSpc>
              <a:spcBef>
                <a:spcPts val="0"/>
              </a:spcBef>
              <a:spcAft>
                <a:spcPts val="0"/>
              </a:spcAft>
              <a:buClrTx/>
              <a:buSzTx/>
              <a:buFontTx/>
              <a:buNone/>
              <a:tabLst/>
              <a:defRPr/>
            </a:pPr>
            <a:r>
              <a:rPr lang="en-US" sz="1600" dirty="0">
                <a:latin typeface="Arial"/>
                <a:cs typeface="Arial"/>
              </a:rPr>
              <a:t>For more information, visit our Web site at </a:t>
            </a:r>
            <a:r>
              <a:rPr lang="en-US" sz="1600" dirty="0" err="1">
                <a:latin typeface="Arial"/>
                <a:cs typeface="Arial"/>
              </a:rPr>
              <a:t>www.eei.org</a:t>
            </a:r>
            <a:r>
              <a:rPr lang="en-US" sz="1600" dirty="0">
                <a:latin typeface="Arial"/>
                <a:cs typeface="Arial"/>
              </a:rPr>
              <a:t>. </a:t>
            </a:r>
          </a:p>
        </p:txBody>
      </p:sp>
    </p:spTree>
    <p:extLst>
      <p:ext uri="{BB962C8B-B14F-4D97-AF65-F5344CB8AC3E}">
        <p14:creationId xmlns:p14="http://schemas.microsoft.com/office/powerpoint/2010/main" val="82075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2AF936-90EA-C3F1-EA82-5A3C3AAC06F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2267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06064"/>
      </p:ext>
    </p:extLst>
  </p:cSld>
  <p:clrMap bg1="lt1" tx1="dk1" bg2="lt2" tx2="dk2" accent1="accent1" accent2="accent2" accent3="accent3" accent4="accent4" accent5="accent5" accent6="accent6" hlink="hlink" folHlink="folHlink"/>
  <p:sldLayoutIdLst>
    <p:sldLayoutId id="2147483682" r:id="rId1"/>
    <p:sldLayoutId id="2147483662" r:id="rId2"/>
    <p:sldLayoutId id="2147483663" r:id="rId3"/>
    <p:sldLayoutId id="2147483664" r:id="rId4"/>
    <p:sldLayoutId id="2147483665" r:id="rId5"/>
    <p:sldLayoutId id="2147483666" r:id="rId6"/>
    <p:sldLayoutId id="2147483667" r:id="rId7"/>
    <p:sldLayoutId id="2147483668" r:id="rId8"/>
    <p:sldLayoutId id="2147483683"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s://dailyenergyinsider.com/featured/39205-state-regulatory-decisions-present-unintended-consequences-for-power-custom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145480-37ED-BAC1-9DE2-B7F4BCABCC0B}"/>
              </a:ext>
            </a:extLst>
          </p:cNvPr>
          <p:cNvSpPr txBox="1"/>
          <p:nvPr/>
        </p:nvSpPr>
        <p:spPr>
          <a:xfrm>
            <a:off x="717321" y="5103853"/>
            <a:ext cx="4806779" cy="1015663"/>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USGO Conference – New Orleans </a:t>
            </a:r>
          </a:p>
          <a:p>
            <a:pPr>
              <a:spcAft>
                <a:spcPts val="600"/>
              </a:spcAft>
            </a:pPr>
            <a:r>
              <a:rPr lang="en-US" b="1" dirty="0">
                <a:latin typeface="Arial" panose="020B0604020202020204" pitchFamily="34" charset="0"/>
                <a:cs typeface="Arial" panose="020B0604020202020204" pitchFamily="34" charset="0"/>
              </a:rPr>
              <a:t>July 17, 2023</a:t>
            </a:r>
          </a:p>
          <a:p>
            <a:pPr>
              <a:spcAft>
                <a:spcPts val="600"/>
              </a:spcAft>
            </a:pPr>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D0EF72A-DE40-AC90-A878-710C5C434128}"/>
              </a:ext>
            </a:extLst>
          </p:cNvPr>
          <p:cNvSpPr txBox="1"/>
          <p:nvPr/>
        </p:nvSpPr>
        <p:spPr>
          <a:xfrm>
            <a:off x="270934" y="2395196"/>
            <a:ext cx="6512076" cy="1405641"/>
          </a:xfrm>
          <a:prstGeom prst="rect">
            <a:avLst/>
          </a:prstGeom>
          <a:noFill/>
        </p:spPr>
        <p:txBody>
          <a:bodyPr wrap="square" rtlCol="0">
            <a:spAutoFit/>
          </a:bodyPr>
          <a:lstStyle/>
          <a:p>
            <a:r>
              <a:rPr lang="en-US" sz="4267" b="1" dirty="0">
                <a:solidFill>
                  <a:srgbClr val="4344DA"/>
                </a:solidFill>
                <a:latin typeface="Arial" panose="020B0604020202020204" pitchFamily="34" charset="0"/>
                <a:cs typeface="Arial" panose="020B0604020202020204" pitchFamily="34" charset="0"/>
              </a:rPr>
              <a:t>Electric Industry State Update</a:t>
            </a:r>
          </a:p>
        </p:txBody>
      </p:sp>
    </p:spTree>
    <p:extLst>
      <p:ext uri="{BB962C8B-B14F-4D97-AF65-F5344CB8AC3E}">
        <p14:creationId xmlns:p14="http://schemas.microsoft.com/office/powerpoint/2010/main" val="298819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1"/>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External Affairs Legislative Watchlist</a:t>
            </a:r>
            <a:endParaRPr lang="en-US" sz="4533" dirty="0">
              <a:solidFill>
                <a:schemeClr val="bg1"/>
              </a:solidFill>
              <a:latin typeface="Segoe UI Light" panose="020B0502040204020203" pitchFamily="34" charset="0"/>
              <a:cs typeface="Segoe UI Light" panose="020B0502040204020203" pitchFamily="34" charset="0"/>
            </a:endParaRP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pic>
        <p:nvPicPr>
          <p:cNvPr id="6" name="Picture 5">
            <a:extLst>
              <a:ext uri="{FF2B5EF4-FFF2-40B4-BE49-F238E27FC236}">
                <a16:creationId xmlns:a16="http://schemas.microsoft.com/office/drawing/2014/main" id="{A94237C9-A682-4716-1809-80A003313909}"/>
              </a:ext>
            </a:extLst>
          </p:cNvPr>
          <p:cNvPicPr>
            <a:picLocks noChangeAspect="1"/>
          </p:cNvPicPr>
          <p:nvPr/>
        </p:nvPicPr>
        <p:blipFill>
          <a:blip r:embed="rId4"/>
          <a:stretch>
            <a:fillRect/>
          </a:stretch>
        </p:blipFill>
        <p:spPr>
          <a:xfrm>
            <a:off x="2552700" y="1432046"/>
            <a:ext cx="7372350" cy="5232158"/>
          </a:xfrm>
          <a:prstGeom prst="rect">
            <a:avLst/>
          </a:prstGeom>
        </p:spPr>
      </p:pic>
    </p:spTree>
    <p:extLst>
      <p:ext uri="{BB962C8B-B14F-4D97-AF65-F5344CB8AC3E}">
        <p14:creationId xmlns:p14="http://schemas.microsoft.com/office/powerpoint/2010/main" val="121070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B863CC2-653B-C244-9890-7DC0DD420C7E}"/>
              </a:ext>
            </a:extLst>
          </p:cNvPr>
          <p:cNvSpPr txBox="1">
            <a:spLocks/>
          </p:cNvSpPr>
          <p:nvPr/>
        </p:nvSpPr>
        <p:spPr>
          <a:xfrm>
            <a:off x="443783" y="1604469"/>
            <a:ext cx="4793235" cy="4923331"/>
          </a:xfrm>
          <a:prstGeom prst="rect">
            <a:avLst/>
          </a:prstGeom>
        </p:spPr>
        <p:txBody>
          <a:bodyPr lIns="121920" tIns="60960" rIns="121920" bIns="60960" anchor="t"/>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nSpc>
                <a:spcPct val="107000"/>
              </a:lnSpc>
              <a:spcAft>
                <a:spcPts val="600"/>
              </a:spcAft>
              <a:buClr>
                <a:srgbClr val="0083BE"/>
              </a:buCl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As of March 2023,</a:t>
            </a:r>
          </a:p>
          <a:p>
            <a:pPr marL="342900" indent="-342900">
              <a:lnSpc>
                <a:spcPct val="107000"/>
              </a:lnSpc>
              <a:spcAft>
                <a:spcPts val="600"/>
              </a:spcAft>
              <a:buClr>
                <a:srgbClr val="0083BE"/>
              </a:buClr>
              <a:buFont typeface="Wingdings" panose="05000000000000000000" pitchFamily="2" charset="2"/>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62 electric companies in 35 states and D.C., have received approval</a:t>
            </a:r>
          </a:p>
          <a:p>
            <a:pPr marL="342900" indent="-342900">
              <a:lnSpc>
                <a:spcPct val="107000"/>
              </a:lnSpc>
              <a:spcAft>
                <a:spcPts val="600"/>
              </a:spcAft>
              <a:buClr>
                <a:srgbClr val="0083BE"/>
              </a:buClr>
              <a:buFont typeface="Wingdings" panose="05000000000000000000" pitchFamily="2" charset="2"/>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Approved filings </a:t>
            </a:r>
            <a:r>
              <a:rPr lang="en-US" sz="3200" dirty="0">
                <a:latin typeface="Franklin Gothic Book" panose="020B0503020102020204" pitchFamily="34" charset="0"/>
                <a:ea typeface="Calibri" panose="020F0502020204030204" pitchFamily="34" charset="0"/>
                <a:cs typeface="Times New Roman" panose="02020603050405020304" pitchFamily="18" charset="0"/>
              </a:rPr>
              <a:t>totaled $4.2 billion, an increase of $512 million since July 2022</a:t>
            </a:r>
            <a:endParaRPr lang="en-US" sz="32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1"/>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Electric Vehicles</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pic>
        <p:nvPicPr>
          <p:cNvPr id="3" name="Picture 2">
            <a:extLst>
              <a:ext uri="{FF2B5EF4-FFF2-40B4-BE49-F238E27FC236}">
                <a16:creationId xmlns:a16="http://schemas.microsoft.com/office/drawing/2014/main" id="{34BE0607-B881-2E7A-A937-1F6FD07CCBE4}"/>
              </a:ext>
            </a:extLst>
          </p:cNvPr>
          <p:cNvPicPr>
            <a:picLocks noChangeAspect="1"/>
          </p:cNvPicPr>
          <p:nvPr/>
        </p:nvPicPr>
        <p:blipFill>
          <a:blip r:embed="rId4"/>
          <a:stretch>
            <a:fillRect/>
          </a:stretch>
        </p:blipFill>
        <p:spPr>
          <a:xfrm>
            <a:off x="6192983" y="2352191"/>
            <a:ext cx="5555234" cy="3661459"/>
          </a:xfrm>
          <a:prstGeom prst="rect">
            <a:avLst/>
          </a:prstGeom>
        </p:spPr>
      </p:pic>
      <p:sp>
        <p:nvSpPr>
          <p:cNvPr id="4" name="TextBox 3">
            <a:extLst>
              <a:ext uri="{FF2B5EF4-FFF2-40B4-BE49-F238E27FC236}">
                <a16:creationId xmlns:a16="http://schemas.microsoft.com/office/drawing/2014/main" id="{64E99205-0781-E2E4-E798-0EA8F0DD3109}"/>
              </a:ext>
            </a:extLst>
          </p:cNvPr>
          <p:cNvSpPr txBox="1"/>
          <p:nvPr/>
        </p:nvSpPr>
        <p:spPr>
          <a:xfrm>
            <a:off x="6192983" y="1604469"/>
            <a:ext cx="5555234" cy="646331"/>
          </a:xfrm>
          <a:prstGeom prst="rect">
            <a:avLst/>
          </a:prstGeom>
          <a:noFill/>
        </p:spPr>
        <p:txBody>
          <a:bodyPr wrap="square" rtlCol="0">
            <a:spAutoFit/>
          </a:bodyPr>
          <a:lstStyle/>
          <a:p>
            <a:pPr algn="ctr"/>
            <a:r>
              <a:rPr lang="en-US" b="1" dirty="0"/>
              <a:t>Approved EEI Member Company EV-Related Regulatory Filings </a:t>
            </a:r>
          </a:p>
        </p:txBody>
      </p:sp>
    </p:spTree>
    <p:extLst>
      <p:ext uri="{BB962C8B-B14F-4D97-AF65-F5344CB8AC3E}">
        <p14:creationId xmlns:p14="http://schemas.microsoft.com/office/powerpoint/2010/main" val="50196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B863CC2-653B-C244-9890-7DC0DD420C7E}"/>
              </a:ext>
            </a:extLst>
          </p:cNvPr>
          <p:cNvSpPr txBox="1">
            <a:spLocks/>
          </p:cNvSpPr>
          <p:nvPr/>
        </p:nvSpPr>
        <p:spPr>
          <a:xfrm>
            <a:off x="443783" y="1604469"/>
            <a:ext cx="10735732" cy="4923331"/>
          </a:xfrm>
          <a:prstGeom prst="rect">
            <a:avLst/>
          </a:prstGeom>
        </p:spPr>
        <p:txBody>
          <a:bodyPr lIns="121920" tIns="60960" rIns="121920" bIns="60960" anchor="t"/>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nSpc>
                <a:spcPct val="107000"/>
              </a:lnSpc>
              <a:spcAft>
                <a:spcPts val="600"/>
              </a:spcAft>
              <a:buClr>
                <a:srgbClr val="0083BE"/>
              </a:buCl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Groups wanting to restrict </a:t>
            </a:r>
            <a:r>
              <a:rPr lang="en-US" sz="3200" dirty="0">
                <a:latin typeface="Franklin Gothic Book" panose="020B0503020102020204" pitchFamily="34" charset="0"/>
                <a:ea typeface="Calibri" panose="020F0502020204030204" pitchFamily="34" charset="0"/>
                <a:cs typeface="Times New Roman" panose="02020603050405020304" pitchFamily="18" charset="0"/>
              </a:rPr>
              <a:t>utility ownership of EV charging stations</a:t>
            </a:r>
          </a:p>
          <a:p>
            <a:pPr marL="342900" indent="-342900">
              <a:lnSpc>
                <a:spcPct val="107000"/>
              </a:lnSpc>
              <a:spcAft>
                <a:spcPts val="600"/>
              </a:spcAft>
              <a:buClr>
                <a:srgbClr val="0083BE"/>
              </a:buClr>
              <a:buFont typeface="Wingdings" panose="05000000000000000000" pitchFamily="2" charset="2"/>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Charge Ahead Partnership legislative push in 10 states</a:t>
            </a:r>
          </a:p>
          <a:p>
            <a:pPr marL="952199" lvl="1" indent="-342900">
              <a:lnSpc>
                <a:spcPct val="107000"/>
              </a:lnSpc>
              <a:spcAft>
                <a:spcPts val="600"/>
              </a:spcAft>
              <a:buClr>
                <a:srgbClr val="0083BE"/>
              </a:buClr>
              <a:buFont typeface="Wingdings" panose="05000000000000000000" pitchFamily="2" charset="2"/>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Legislation was enacted in 3 states: GA, </a:t>
            </a:r>
            <a:r>
              <a:rPr lang="en-US" sz="3200" dirty="0">
                <a:latin typeface="Franklin Gothic Book" panose="020B0503020102020204" pitchFamily="34" charset="0"/>
                <a:ea typeface="Calibri" panose="020F0502020204030204" pitchFamily="34" charset="0"/>
                <a:cs typeface="Times New Roman" panose="02020603050405020304" pitchFamily="18" charset="0"/>
              </a:rPr>
              <a:t>TX</a:t>
            </a: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 and OK</a:t>
            </a:r>
            <a:endParaRPr lang="en-US" sz="3200" dirty="0">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Clr>
                <a:srgbClr val="0083BE"/>
              </a:buClr>
              <a:buFont typeface="Wingdings" panose="05000000000000000000" pitchFamily="2" charset="2"/>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Americans for </a:t>
            </a:r>
            <a:r>
              <a:rPr lang="en-US" sz="3200" dirty="0">
                <a:latin typeface="Franklin Gothic Book" panose="020B0503020102020204" pitchFamily="34" charset="0"/>
                <a:ea typeface="Calibri" panose="020F0502020204030204" pitchFamily="34" charset="0"/>
                <a:cs typeface="Times New Roman" panose="02020603050405020304" pitchFamily="18" charset="0"/>
              </a:rPr>
              <a:t>Affordable Clean Energy interventions in regulatory proceedings in GA, IL, MN, MS, NV, OH, SC, TX, and WI</a:t>
            </a:r>
          </a:p>
        </p:txBody>
      </p:sp>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1"/>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Electric Vehicles</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spTree>
    <p:extLst>
      <p:ext uri="{BB962C8B-B14F-4D97-AF65-F5344CB8AC3E}">
        <p14:creationId xmlns:p14="http://schemas.microsoft.com/office/powerpoint/2010/main" val="297831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1"/>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Right of First Refusal</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pic>
        <p:nvPicPr>
          <p:cNvPr id="2" name="Picture 1">
            <a:extLst>
              <a:ext uri="{FF2B5EF4-FFF2-40B4-BE49-F238E27FC236}">
                <a16:creationId xmlns:a16="http://schemas.microsoft.com/office/drawing/2014/main" id="{12322593-2790-BAD9-66BA-CAE05FA488D3}"/>
              </a:ext>
            </a:extLst>
          </p:cNvPr>
          <p:cNvPicPr>
            <a:picLocks noChangeAspect="1"/>
          </p:cNvPicPr>
          <p:nvPr/>
        </p:nvPicPr>
        <p:blipFill>
          <a:blip r:embed="rId4"/>
          <a:stretch>
            <a:fillRect/>
          </a:stretch>
        </p:blipFill>
        <p:spPr>
          <a:xfrm>
            <a:off x="2342148" y="1524000"/>
            <a:ext cx="7507704" cy="5090160"/>
          </a:xfrm>
          <a:prstGeom prst="rect">
            <a:avLst/>
          </a:prstGeom>
        </p:spPr>
      </p:pic>
    </p:spTree>
    <p:extLst>
      <p:ext uri="{BB962C8B-B14F-4D97-AF65-F5344CB8AC3E}">
        <p14:creationId xmlns:p14="http://schemas.microsoft.com/office/powerpoint/2010/main" val="37984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B863CC2-653B-C244-9890-7DC0DD420C7E}"/>
              </a:ext>
            </a:extLst>
          </p:cNvPr>
          <p:cNvSpPr txBox="1">
            <a:spLocks/>
          </p:cNvSpPr>
          <p:nvPr/>
        </p:nvSpPr>
        <p:spPr>
          <a:xfrm>
            <a:off x="443784" y="1604469"/>
            <a:ext cx="4762062" cy="4813361"/>
          </a:xfrm>
          <a:prstGeom prst="rect">
            <a:avLst/>
          </a:prstGeom>
        </p:spPr>
        <p:txBody>
          <a:bodyPr lIns="121920" tIns="60960" rIns="121920" bIns="60960" anchor="t"/>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nSpc>
                <a:spcPct val="107000"/>
              </a:lnSpc>
              <a:spcAft>
                <a:spcPts val="600"/>
              </a:spcAft>
              <a:buClr>
                <a:srgbClr val="0083BE"/>
              </a:buClr>
            </a:pPr>
            <a:r>
              <a:rPr lang="en-US" sz="3200" dirty="0">
                <a:latin typeface="Franklin Gothic Book" panose="020B0503020102020204" pitchFamily="34" charset="0"/>
                <a:ea typeface="Calibri" panose="020F0502020204030204" pitchFamily="34" charset="0"/>
                <a:cs typeface="Times New Roman" panose="02020603050405020304" pitchFamily="18" charset="0"/>
              </a:rPr>
              <a:t>Most common actions:</a:t>
            </a:r>
          </a:p>
          <a:p>
            <a:pPr marL="952199" lvl="1" indent="-342900">
              <a:lnSpc>
                <a:spcPct val="107000"/>
              </a:lnSpc>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Changes to capacity limits</a:t>
            </a:r>
          </a:p>
          <a:p>
            <a:pPr marL="952199" lvl="1" indent="-342900">
              <a:lnSpc>
                <a:spcPct val="107000"/>
              </a:lnSpc>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Excess compensation</a:t>
            </a:r>
          </a:p>
        </p:txBody>
      </p:sp>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24464"/>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Net Metering</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pic>
        <p:nvPicPr>
          <p:cNvPr id="3" name="Picture 2">
            <a:extLst>
              <a:ext uri="{FF2B5EF4-FFF2-40B4-BE49-F238E27FC236}">
                <a16:creationId xmlns:a16="http://schemas.microsoft.com/office/drawing/2014/main" id="{0F73641A-E25A-2842-7058-854C56944EFA}"/>
              </a:ext>
            </a:extLst>
          </p:cNvPr>
          <p:cNvPicPr>
            <a:picLocks noChangeAspect="1"/>
          </p:cNvPicPr>
          <p:nvPr/>
        </p:nvPicPr>
        <p:blipFill rotWithShape="1">
          <a:blip r:embed="rId4"/>
          <a:srcRect b="1768"/>
          <a:stretch/>
        </p:blipFill>
        <p:spPr>
          <a:xfrm>
            <a:off x="5569527" y="1505960"/>
            <a:ext cx="6566180" cy="4446384"/>
          </a:xfrm>
          <a:prstGeom prst="rect">
            <a:avLst/>
          </a:prstGeom>
        </p:spPr>
      </p:pic>
    </p:spTree>
    <p:extLst>
      <p:ext uri="{BB962C8B-B14F-4D97-AF65-F5344CB8AC3E}">
        <p14:creationId xmlns:p14="http://schemas.microsoft.com/office/powerpoint/2010/main" val="68799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B863CC2-653B-C244-9890-7DC0DD420C7E}"/>
              </a:ext>
            </a:extLst>
          </p:cNvPr>
          <p:cNvSpPr txBox="1">
            <a:spLocks/>
          </p:cNvSpPr>
          <p:nvPr/>
        </p:nvSpPr>
        <p:spPr>
          <a:xfrm>
            <a:off x="443783" y="1604469"/>
            <a:ext cx="11277162" cy="4813361"/>
          </a:xfrm>
          <a:prstGeom prst="rect">
            <a:avLst/>
          </a:prstGeom>
        </p:spPr>
        <p:txBody>
          <a:bodyPr lIns="121920" tIns="60960" rIns="121920" bIns="60960" anchor="t"/>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marL="342900" marR="0" lvl="0" indent="-342900">
              <a:lnSpc>
                <a:spcPct val="107000"/>
              </a:lnSpc>
              <a:spcBef>
                <a:spcPts val="0"/>
              </a:spcBef>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14 decided electric rate cases in first half of 2023</a:t>
            </a:r>
          </a:p>
          <a:p>
            <a:pPr marL="952199" lvl="1" indent="-342900">
              <a:lnSpc>
                <a:spcPct val="107000"/>
              </a:lnSpc>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Average authorized ROE of 9.64%</a:t>
            </a:r>
          </a:p>
          <a:p>
            <a:pPr marL="952199" lvl="1" indent="-342900">
              <a:lnSpc>
                <a:spcPct val="107000"/>
              </a:lnSpc>
              <a:spcAft>
                <a:spcPts val="600"/>
              </a:spcAft>
              <a:buClr>
                <a:srgbClr val="0083BE"/>
              </a:buClr>
              <a:buFont typeface="Wingdings" panose="05000000000000000000" pitchFamily="2" charset="2"/>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Approved rate increase of just over $900 million</a:t>
            </a:r>
          </a:p>
          <a:p>
            <a:pPr marL="342900" indent="-342900">
              <a:lnSpc>
                <a:spcPct val="107000"/>
              </a:lnSpc>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28 electric rate cases filed in first half of 2023</a:t>
            </a:r>
          </a:p>
          <a:p>
            <a:pPr marL="952199" lvl="1" indent="-342900">
              <a:lnSpc>
                <a:spcPct val="107000"/>
              </a:lnSpc>
              <a:spcAft>
                <a:spcPts val="600"/>
              </a:spcAft>
              <a:buClr>
                <a:srgbClr val="0083BE"/>
              </a:buClr>
              <a:buFont typeface="Wingdings" panose="05000000000000000000" pitchFamily="2" charset="2"/>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Average requested ROE of 10.39%</a:t>
            </a:r>
          </a:p>
          <a:p>
            <a:pPr marL="952199" lvl="1" indent="-342900">
              <a:lnSpc>
                <a:spcPct val="107000"/>
              </a:lnSpc>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Seeking almost $10 billion in revenue increase</a:t>
            </a:r>
            <a:endParaRPr lang="en-US" sz="32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Clr>
                <a:srgbClr val="0083BE"/>
              </a:buClr>
              <a:buFont typeface="Wingdings" panose="05000000000000000000" pitchFamily="2" charset="2"/>
              <a:buChar char=""/>
            </a:pPr>
            <a:endParaRPr lang="en-US" sz="32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952199" lvl="1" indent="-342900">
              <a:lnSpc>
                <a:spcPct val="107000"/>
              </a:lnSpc>
              <a:spcAft>
                <a:spcPts val="600"/>
              </a:spcAft>
              <a:buClr>
                <a:srgbClr val="0083BE"/>
              </a:buClr>
              <a:buFont typeface="Wingdings" panose="05000000000000000000" pitchFamily="2"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1"/>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Recent Rate Case Activity</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spTree>
    <p:extLst>
      <p:ext uri="{BB962C8B-B14F-4D97-AF65-F5344CB8AC3E}">
        <p14:creationId xmlns:p14="http://schemas.microsoft.com/office/powerpoint/2010/main" val="390321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B863CC2-653B-C244-9890-7DC0DD420C7E}"/>
              </a:ext>
            </a:extLst>
          </p:cNvPr>
          <p:cNvSpPr txBox="1">
            <a:spLocks/>
          </p:cNvSpPr>
          <p:nvPr/>
        </p:nvSpPr>
        <p:spPr>
          <a:xfrm>
            <a:off x="443783" y="1604469"/>
            <a:ext cx="11277162" cy="4813361"/>
          </a:xfrm>
          <a:prstGeom prst="rect">
            <a:avLst/>
          </a:prstGeom>
        </p:spPr>
        <p:txBody>
          <a:bodyPr lIns="121920" tIns="60960" rIns="121920" bIns="60960" anchor="t"/>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marL="342900" indent="-342900">
              <a:lnSpc>
                <a:spcPct val="107000"/>
              </a:lnSpc>
              <a:spcAft>
                <a:spcPts val="600"/>
              </a:spcAft>
              <a:buClr>
                <a:srgbClr val="0083BE"/>
              </a:buClr>
              <a:buFont typeface="Wingdings" panose="05000000000000000000" pitchFamily="2" charset="2"/>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Alternative Regulation Proposals</a:t>
            </a:r>
          </a:p>
          <a:p>
            <a:pPr marL="952199" lvl="1" indent="-342900">
              <a:lnSpc>
                <a:spcPct val="107000"/>
              </a:lnSpc>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Multi-year Rate Plans: 7 states and DC</a:t>
            </a:r>
          </a:p>
          <a:p>
            <a:pPr marL="952199" lvl="1" indent="-342900">
              <a:lnSpc>
                <a:spcPct val="107000"/>
              </a:lnSpc>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Adjustment Mechanisms:  inflation (NY), production and investment tax credits due to IRA (MO), and distribution capital expenditures for demand response, EV integration and reliability and resilience (MI) </a:t>
            </a:r>
            <a:endParaRPr lang="en-US" sz="32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952199" lvl="1" indent="-342900">
              <a:lnSpc>
                <a:spcPct val="107000"/>
              </a:lnSpc>
              <a:spcAft>
                <a:spcPts val="600"/>
              </a:spcAft>
              <a:buClr>
                <a:srgbClr val="0083BE"/>
              </a:buClr>
              <a:buFont typeface="Wingdings" panose="05000000000000000000" pitchFamily="2"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1"/>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Recent Rate Case Activity</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spTree>
    <p:extLst>
      <p:ext uri="{BB962C8B-B14F-4D97-AF65-F5344CB8AC3E}">
        <p14:creationId xmlns:p14="http://schemas.microsoft.com/office/powerpoint/2010/main" val="138910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B863CC2-653B-C244-9890-7DC0DD420C7E}"/>
              </a:ext>
            </a:extLst>
          </p:cNvPr>
          <p:cNvSpPr txBox="1">
            <a:spLocks/>
          </p:cNvSpPr>
          <p:nvPr/>
        </p:nvSpPr>
        <p:spPr>
          <a:xfrm>
            <a:off x="443783" y="1604469"/>
            <a:ext cx="11453808" cy="4813361"/>
          </a:xfrm>
          <a:prstGeom prst="rect">
            <a:avLst/>
          </a:prstGeom>
        </p:spPr>
        <p:txBody>
          <a:bodyPr lIns="121920" tIns="60960" rIns="121920" bIns="60960" anchor="t"/>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nSpc>
                <a:spcPct val="107000"/>
              </a:lnSpc>
              <a:spcAft>
                <a:spcPts val="600"/>
              </a:spcAft>
              <a:buClr>
                <a:srgbClr val="0083BE"/>
              </a:buCl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CA Income Graduated Fixed Charge Proceeding</a:t>
            </a:r>
          </a:p>
          <a:p>
            <a:pPr marL="457200" indent="-457200">
              <a:lnSpc>
                <a:spcPct val="107000"/>
              </a:lnSpc>
              <a:spcAft>
                <a:spcPts val="600"/>
              </a:spcAft>
              <a:buClr>
                <a:srgbClr val="0083BE"/>
              </a:buClr>
              <a:buFont typeface="Arial" panose="020B0604020202020204" pitchFamily="34" charset="0"/>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Statutorily required </a:t>
            </a:r>
            <a:r>
              <a:rPr lang="en-US" sz="3200" dirty="0">
                <a:latin typeface="Franklin Gothic Book" panose="020B0503020102020204" pitchFamily="34" charset="0"/>
                <a:ea typeface="Calibri" panose="020F0502020204030204" pitchFamily="34" charset="0"/>
                <a:cs typeface="Times New Roman" panose="02020603050405020304" pitchFamily="18" charset="0"/>
              </a:rPr>
              <a:t>by AB 205 (2022)</a:t>
            </a:r>
          </a:p>
          <a:p>
            <a:pPr marL="457200" indent="-457200">
              <a:lnSpc>
                <a:spcPct val="107000"/>
              </a:lnSpc>
              <a:spcAft>
                <a:spcPts val="600"/>
              </a:spcAft>
              <a:buClr>
                <a:srgbClr val="0083BE"/>
              </a:buClr>
              <a:buFont typeface="Arial" panose="020B0604020202020204" pitchFamily="34" charset="0"/>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Removes requirement that costs must be recovered by volumetric rates </a:t>
            </a:r>
          </a:p>
          <a:p>
            <a:pPr marL="457200" indent="-457200">
              <a:lnSpc>
                <a:spcPct val="107000"/>
              </a:lnSpc>
              <a:spcAft>
                <a:spcPts val="600"/>
              </a:spcAft>
              <a:buClr>
                <a:srgbClr val="0083BE"/>
              </a:buClr>
              <a:buFont typeface="Arial" panose="020B0604020202020204" pitchFamily="34" charset="0"/>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Instead, requires most costs to be recovered via a fixed charged based on customer income</a:t>
            </a:r>
            <a:endParaRPr lang="en-US" sz="32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952199" lvl="1" indent="-342900">
              <a:lnSpc>
                <a:spcPct val="107000"/>
              </a:lnSpc>
              <a:spcAft>
                <a:spcPts val="600"/>
              </a:spcAft>
              <a:buClr>
                <a:srgbClr val="0083BE"/>
              </a:buClr>
              <a:buFont typeface="Wingdings" panose="05000000000000000000" pitchFamily="2"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1"/>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Recent Regulatory Activity</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graphicFrame>
        <p:nvGraphicFramePr>
          <p:cNvPr id="5" name="Table 4">
            <a:extLst>
              <a:ext uri="{FF2B5EF4-FFF2-40B4-BE49-F238E27FC236}">
                <a16:creationId xmlns:a16="http://schemas.microsoft.com/office/drawing/2014/main" id="{1C518512-77D7-809F-6024-68F469E41257}"/>
              </a:ext>
            </a:extLst>
          </p:cNvPr>
          <p:cNvGraphicFramePr>
            <a:graphicFrameLocks noGrp="1"/>
          </p:cNvGraphicFramePr>
          <p:nvPr>
            <p:extLst>
              <p:ext uri="{D42A27DB-BD31-4B8C-83A1-F6EECF244321}">
                <p14:modId xmlns:p14="http://schemas.microsoft.com/office/powerpoint/2010/main" val="1403041993"/>
              </p:ext>
            </p:extLst>
          </p:nvPr>
        </p:nvGraphicFramePr>
        <p:xfrm>
          <a:off x="2767299" y="5038079"/>
          <a:ext cx="4849238" cy="1477836"/>
        </p:xfrm>
        <a:graphic>
          <a:graphicData uri="http://schemas.openxmlformats.org/drawingml/2006/table">
            <a:tbl>
              <a:tblPr firstRow="1" firstCol="1" bandRow="1"/>
              <a:tblGrid>
                <a:gridCol w="1862339">
                  <a:extLst>
                    <a:ext uri="{9D8B030D-6E8A-4147-A177-3AD203B41FA5}">
                      <a16:colId xmlns:a16="http://schemas.microsoft.com/office/drawing/2014/main" val="1206874533"/>
                    </a:ext>
                  </a:extLst>
                </a:gridCol>
                <a:gridCol w="2986899">
                  <a:extLst>
                    <a:ext uri="{9D8B030D-6E8A-4147-A177-3AD203B41FA5}">
                      <a16:colId xmlns:a16="http://schemas.microsoft.com/office/drawing/2014/main" val="969500462"/>
                    </a:ext>
                  </a:extLst>
                </a:gridCol>
              </a:tblGrid>
              <a:tr h="385976">
                <a:tc>
                  <a:txBody>
                    <a:bodyPr/>
                    <a:lstStyle/>
                    <a:p>
                      <a:pPr marL="0" marR="0" algn="ctr">
                        <a:lnSpc>
                          <a:spcPct val="107000"/>
                        </a:lnSpc>
                        <a:spcBef>
                          <a:spcPts val="0"/>
                        </a:spcBef>
                        <a:spcAft>
                          <a:spcPts val="0"/>
                        </a:spcAft>
                      </a:pPr>
                      <a:r>
                        <a:rPr lang="en-US" sz="1050" b="1" kern="100">
                          <a:solidFill>
                            <a:srgbClr val="FFFFFF"/>
                          </a:solidFill>
                          <a:effectLst/>
                          <a:latin typeface="Calibri" panose="020F0502020204030204" pitchFamily="34" charset="0"/>
                          <a:ea typeface="Calibri" panose="020F0502020204030204" pitchFamily="34" charset="0"/>
                          <a:cs typeface="Calibri" panose="020F0502020204030204" pitchFamily="34" charset="0"/>
                        </a:rPr>
                        <a:t>Party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50" b="1" kern="100">
                          <a:solidFill>
                            <a:srgbClr val="FFFFFF"/>
                          </a:solidFill>
                          <a:effectLst/>
                          <a:latin typeface="Calibri" panose="020F0502020204030204" pitchFamily="34" charset="0"/>
                          <a:ea typeface="Calibri" panose="020F0502020204030204" pitchFamily="34" charset="0"/>
                          <a:cs typeface="Calibri" panose="020F0502020204030204" pitchFamily="34" charset="0"/>
                        </a:rPr>
                        <a:t>Proposed Income Graduated Fixed Charge Amounts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4040568367"/>
                  </a:ext>
                </a:extLst>
              </a:tr>
              <a:tr h="273933">
                <a:tc>
                  <a:txBody>
                    <a:bodyPr/>
                    <a:lstStyle/>
                    <a:p>
                      <a:pPr marL="0" marR="0">
                        <a:lnSpc>
                          <a:spcPct val="107000"/>
                        </a:lnSpc>
                        <a:spcBef>
                          <a:spcPts val="0"/>
                        </a:spcBef>
                        <a:spcAft>
                          <a:spcPts val="0"/>
                        </a:spcAft>
                      </a:pPr>
                      <a:r>
                        <a:rPr lang="en-US" sz="105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Utilities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05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$15 - $128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695424516"/>
                  </a:ext>
                </a:extLst>
              </a:tr>
              <a:tr h="273933">
                <a:tc>
                  <a:txBody>
                    <a:bodyPr/>
                    <a:lstStyle/>
                    <a:p>
                      <a:pPr marL="0" marR="0">
                        <a:lnSpc>
                          <a:spcPct val="107000"/>
                        </a:lnSpc>
                        <a:spcBef>
                          <a:spcPts val="0"/>
                        </a:spcBef>
                        <a:spcAft>
                          <a:spcPts val="0"/>
                        </a:spcAft>
                      </a:pPr>
                      <a:r>
                        <a:rPr lang="en-US" sz="1050" b="1" kern="100">
                          <a:effectLst/>
                          <a:latin typeface="Calibri" panose="020F0502020204030204" pitchFamily="34" charset="0"/>
                          <a:ea typeface="Calibri" panose="020F0502020204030204" pitchFamily="34" charset="0"/>
                          <a:cs typeface="Calibri" panose="020F0502020204030204" pitchFamily="34" charset="0"/>
                        </a:rPr>
                        <a:t>CalAdvocates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kern="100" dirty="0">
                          <a:effectLst/>
                          <a:latin typeface="Calibri" panose="020F0502020204030204" pitchFamily="34" charset="0"/>
                          <a:ea typeface="Calibri" panose="020F0502020204030204" pitchFamily="34" charset="0"/>
                          <a:cs typeface="Calibri" panose="020F0502020204030204" pitchFamily="34" charset="0"/>
                        </a:rPr>
                        <a:t>$27 - $35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651594525"/>
                  </a:ext>
                </a:extLst>
              </a:tr>
              <a:tr h="273933">
                <a:tc>
                  <a:txBody>
                    <a:bodyPr/>
                    <a:lstStyle/>
                    <a:p>
                      <a:pPr marL="0" marR="0">
                        <a:lnSpc>
                          <a:spcPct val="107000"/>
                        </a:lnSpc>
                        <a:spcBef>
                          <a:spcPts val="0"/>
                        </a:spcBef>
                        <a:spcAft>
                          <a:spcPts val="0"/>
                        </a:spcAft>
                      </a:pPr>
                      <a:r>
                        <a:rPr lang="en-US"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SEIA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05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$4.93 - $13.14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866543391"/>
                  </a:ext>
                </a:extLst>
              </a:tr>
              <a:tr h="270061">
                <a:tc>
                  <a:txBody>
                    <a:bodyPr/>
                    <a:lstStyle/>
                    <a:p>
                      <a:pPr marL="0" marR="0">
                        <a:lnSpc>
                          <a:spcPct val="107000"/>
                        </a:lnSpc>
                        <a:spcBef>
                          <a:spcPts val="0"/>
                        </a:spcBef>
                        <a:spcAft>
                          <a:spcPts val="0"/>
                        </a:spcAft>
                      </a:pPr>
                      <a:r>
                        <a:rPr lang="en-US" sz="1050" b="1" kern="100" dirty="0">
                          <a:effectLst/>
                          <a:latin typeface="Calibri" panose="020F0502020204030204" pitchFamily="34" charset="0"/>
                          <a:ea typeface="Calibri" panose="020F0502020204030204" pitchFamily="34" charset="0"/>
                          <a:cs typeface="Calibri" panose="020F0502020204030204" pitchFamily="34" charset="0"/>
                        </a:rPr>
                        <a:t>NRDC and TURN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kern="100" dirty="0">
                          <a:effectLst/>
                          <a:latin typeface="Calibri" panose="020F0502020204030204" pitchFamily="34" charset="0"/>
                          <a:ea typeface="Calibri" panose="020F0502020204030204" pitchFamily="34" charset="0"/>
                          <a:cs typeface="Calibri" panose="020F0502020204030204" pitchFamily="34" charset="0"/>
                        </a:rPr>
                        <a:t>$5 - $76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341916482"/>
                  </a:ext>
                </a:extLst>
              </a:tr>
            </a:tbl>
          </a:graphicData>
        </a:graphic>
      </p:graphicFrame>
    </p:spTree>
    <p:extLst>
      <p:ext uri="{BB962C8B-B14F-4D97-AF65-F5344CB8AC3E}">
        <p14:creationId xmlns:p14="http://schemas.microsoft.com/office/powerpoint/2010/main" val="1719866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9ABD4129-408D-2628-DAC8-72EC129AC9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7999"/>
          </a:xfrm>
          <a:prstGeom prst="rect">
            <a:avLst/>
          </a:prstGeom>
        </p:spPr>
      </p:pic>
    </p:spTree>
    <p:extLst>
      <p:ext uri="{BB962C8B-B14F-4D97-AF65-F5344CB8AC3E}">
        <p14:creationId xmlns:p14="http://schemas.microsoft.com/office/powerpoint/2010/main" val="363223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366511" y="-25137"/>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2023 Industry Priorities </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sp>
        <p:nvSpPr>
          <p:cNvPr id="2" name="Text Placeholder 17">
            <a:extLst>
              <a:ext uri="{FF2B5EF4-FFF2-40B4-BE49-F238E27FC236}">
                <a16:creationId xmlns:a16="http://schemas.microsoft.com/office/drawing/2014/main" id="{0C2E9D61-209F-B18B-AE5C-4C6E4D753F79}"/>
              </a:ext>
            </a:extLst>
          </p:cNvPr>
          <p:cNvSpPr txBox="1">
            <a:spLocks/>
          </p:cNvSpPr>
          <p:nvPr/>
        </p:nvSpPr>
        <p:spPr>
          <a:xfrm>
            <a:off x="2994941" y="4831786"/>
            <a:ext cx="1678029" cy="371283"/>
          </a:xfrm>
          <a:prstGeom prst="rect">
            <a:avLst/>
          </a:prstGeom>
          <a:ln>
            <a:noFill/>
          </a:ln>
        </p:spPr>
        <p:txBody>
          <a:bodyPr/>
          <a:lstStyle>
            <a:lvl1pPr marL="257054" indent="-257054" algn="l" defTabSz="342740" rtl="0" eaLnBrk="1" latinLnBrk="0" hangingPunct="1">
              <a:spcBef>
                <a:spcPct val="20000"/>
              </a:spcBef>
              <a:buFont typeface="Arial"/>
              <a:buChar char="•"/>
              <a:defRPr sz="2400" kern="1200">
                <a:solidFill>
                  <a:schemeClr val="tx1"/>
                </a:solidFill>
                <a:latin typeface="+mn-lt"/>
                <a:ea typeface="+mn-ea"/>
                <a:cs typeface="+mn-cs"/>
              </a:defRPr>
            </a:lvl1pPr>
            <a:lvl2pPr marL="556952" indent="-214212" algn="l" defTabSz="342740" rtl="0" eaLnBrk="1" latinLnBrk="0" hangingPunct="1">
              <a:spcBef>
                <a:spcPct val="20000"/>
              </a:spcBef>
              <a:buFont typeface="Arial"/>
              <a:buChar char="–"/>
              <a:defRPr sz="2100" kern="1200">
                <a:solidFill>
                  <a:schemeClr val="tx1"/>
                </a:solidFill>
                <a:latin typeface="+mn-lt"/>
                <a:ea typeface="+mn-ea"/>
                <a:cs typeface="+mn-cs"/>
              </a:defRPr>
            </a:lvl2pPr>
            <a:lvl3pPr marL="856850" indent="-171369" algn="l" defTabSz="342740" rtl="0" eaLnBrk="1" latinLnBrk="0" hangingPunct="1">
              <a:spcBef>
                <a:spcPct val="20000"/>
              </a:spcBef>
              <a:buFont typeface="Arial"/>
              <a:buChar char="•"/>
              <a:defRPr sz="1800" kern="1200">
                <a:solidFill>
                  <a:schemeClr val="tx1"/>
                </a:solidFill>
                <a:latin typeface="+mn-lt"/>
                <a:ea typeface="+mn-ea"/>
                <a:cs typeface="+mn-cs"/>
              </a:defRPr>
            </a:lvl3pPr>
            <a:lvl4pPr marL="1199588" indent="-171369" algn="l" defTabSz="342740" rtl="0" eaLnBrk="1" latinLnBrk="0" hangingPunct="1">
              <a:spcBef>
                <a:spcPct val="20000"/>
              </a:spcBef>
              <a:buFont typeface="Arial"/>
              <a:buChar char="–"/>
              <a:defRPr sz="1500" kern="1200">
                <a:solidFill>
                  <a:schemeClr val="tx1"/>
                </a:solidFill>
                <a:latin typeface="+mn-lt"/>
                <a:ea typeface="+mn-ea"/>
                <a:cs typeface="+mn-cs"/>
              </a:defRPr>
            </a:lvl4pPr>
            <a:lvl5pPr marL="1542329" indent="-171369" algn="l" defTabSz="342740" rtl="0" eaLnBrk="1" latinLnBrk="0" hangingPunct="1">
              <a:spcBef>
                <a:spcPct val="20000"/>
              </a:spcBef>
              <a:buFont typeface="Arial"/>
              <a:buChar char="»"/>
              <a:defRPr sz="1500" kern="1200">
                <a:solidFill>
                  <a:schemeClr val="tx1"/>
                </a:solidFill>
                <a:latin typeface="+mn-lt"/>
                <a:ea typeface="+mn-ea"/>
                <a:cs typeface="+mn-cs"/>
              </a:defRPr>
            </a:lvl5pPr>
            <a:lvl6pPr marL="1885068" indent="-171369" algn="l" defTabSz="342740" rtl="0" eaLnBrk="1" latinLnBrk="0" hangingPunct="1">
              <a:spcBef>
                <a:spcPct val="20000"/>
              </a:spcBef>
              <a:buFont typeface="Arial"/>
              <a:buChar char="•"/>
              <a:defRPr sz="1500" kern="1200">
                <a:solidFill>
                  <a:schemeClr val="tx1"/>
                </a:solidFill>
                <a:latin typeface="+mn-lt"/>
                <a:ea typeface="+mn-ea"/>
                <a:cs typeface="+mn-cs"/>
              </a:defRPr>
            </a:lvl6pPr>
            <a:lvl7pPr marL="2227808" indent="-171369" algn="l" defTabSz="342740" rtl="0" eaLnBrk="1" latinLnBrk="0" hangingPunct="1">
              <a:spcBef>
                <a:spcPct val="20000"/>
              </a:spcBef>
              <a:buFont typeface="Arial"/>
              <a:buChar char="•"/>
              <a:defRPr sz="1500" kern="1200">
                <a:solidFill>
                  <a:schemeClr val="tx1"/>
                </a:solidFill>
                <a:latin typeface="+mn-lt"/>
                <a:ea typeface="+mn-ea"/>
                <a:cs typeface="+mn-cs"/>
              </a:defRPr>
            </a:lvl7pPr>
            <a:lvl8pPr marL="2570547" indent="-171369" algn="l" defTabSz="342740" rtl="0" eaLnBrk="1" latinLnBrk="0" hangingPunct="1">
              <a:spcBef>
                <a:spcPct val="20000"/>
              </a:spcBef>
              <a:buFont typeface="Arial"/>
              <a:buChar char="•"/>
              <a:defRPr sz="1500" kern="1200">
                <a:solidFill>
                  <a:schemeClr val="tx1"/>
                </a:solidFill>
                <a:latin typeface="+mn-lt"/>
                <a:ea typeface="+mn-ea"/>
                <a:cs typeface="+mn-cs"/>
              </a:defRPr>
            </a:lvl8pPr>
            <a:lvl9pPr marL="2913287" indent="-171369" algn="l" defTabSz="34274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400" dirty="0">
                <a:latin typeface="Segoe UI" panose="020B0502040204020203" pitchFamily="34" charset="0"/>
                <a:cs typeface="Segoe UI" panose="020B0502040204020203" pitchFamily="34" charset="0"/>
              </a:rPr>
              <a:t>Siting &amp; Permitting </a:t>
            </a:r>
            <a:br>
              <a:rPr lang="en-US" sz="1400"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Reform</a:t>
            </a:r>
          </a:p>
        </p:txBody>
      </p:sp>
      <p:sp>
        <p:nvSpPr>
          <p:cNvPr id="5" name="Oval 4">
            <a:extLst>
              <a:ext uri="{FF2B5EF4-FFF2-40B4-BE49-F238E27FC236}">
                <a16:creationId xmlns:a16="http://schemas.microsoft.com/office/drawing/2014/main" id="{B487EA91-7250-39B5-E618-E5C087E30309}"/>
              </a:ext>
            </a:extLst>
          </p:cNvPr>
          <p:cNvSpPr>
            <a:spLocks noChangeAspect="1"/>
          </p:cNvSpPr>
          <p:nvPr/>
        </p:nvSpPr>
        <p:spPr>
          <a:xfrm>
            <a:off x="5072000" y="2042140"/>
            <a:ext cx="1426464" cy="142646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9525">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D044E16-EBB0-E50B-B7CD-9D6D6A88A1B5}"/>
              </a:ext>
            </a:extLst>
          </p:cNvPr>
          <p:cNvSpPr>
            <a:spLocks noChangeAspect="1"/>
          </p:cNvSpPr>
          <p:nvPr/>
        </p:nvSpPr>
        <p:spPr>
          <a:xfrm>
            <a:off x="8478767" y="2058291"/>
            <a:ext cx="1426464" cy="1426464"/>
          </a:xfrm>
          <a:prstGeom prst="ellipse">
            <a:avLst/>
          </a:prstGeom>
          <a:blipFill>
            <a:blip r:embed="rId5" cstate="screen">
              <a:extLst>
                <a:ext uri="{28A0092B-C50C-407E-A947-70E740481C1C}">
                  <a14:useLocalDpi xmlns:a14="http://schemas.microsoft.com/office/drawing/2010/main"/>
                </a:ext>
              </a:extLst>
            </a:blip>
            <a:stretch>
              <a:fillRect/>
            </a:stretch>
          </a:blipFill>
          <a:ln w="9525">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88630576-4EBF-8F42-F9E5-392F5C6E7189}"/>
              </a:ext>
            </a:extLst>
          </p:cNvPr>
          <p:cNvSpPr txBox="1">
            <a:spLocks/>
          </p:cNvSpPr>
          <p:nvPr/>
        </p:nvSpPr>
        <p:spPr>
          <a:xfrm>
            <a:off x="2939920" y="2360943"/>
            <a:ext cx="1264362" cy="371283"/>
          </a:xfrm>
          <a:prstGeom prst="rect">
            <a:avLst/>
          </a:prstGeom>
        </p:spPr>
        <p:txBody>
          <a:bodyPr/>
          <a:lstStyle>
            <a:lvl1pPr marL="257054" indent="-257054" algn="l" defTabSz="342740" rtl="0" eaLnBrk="1" latinLnBrk="0" hangingPunct="1">
              <a:spcBef>
                <a:spcPct val="20000"/>
              </a:spcBef>
              <a:buFont typeface="Arial"/>
              <a:buChar char="•"/>
              <a:defRPr sz="2400" kern="1200">
                <a:solidFill>
                  <a:schemeClr val="tx1"/>
                </a:solidFill>
                <a:latin typeface="+mn-lt"/>
                <a:ea typeface="+mn-ea"/>
                <a:cs typeface="+mn-cs"/>
              </a:defRPr>
            </a:lvl1pPr>
            <a:lvl2pPr marL="556952" indent="-214212" algn="l" defTabSz="342740" rtl="0" eaLnBrk="1" latinLnBrk="0" hangingPunct="1">
              <a:spcBef>
                <a:spcPct val="20000"/>
              </a:spcBef>
              <a:buFont typeface="Arial"/>
              <a:buChar char="–"/>
              <a:defRPr sz="2100" kern="1200">
                <a:solidFill>
                  <a:schemeClr val="tx1"/>
                </a:solidFill>
                <a:latin typeface="+mn-lt"/>
                <a:ea typeface="+mn-ea"/>
                <a:cs typeface="+mn-cs"/>
              </a:defRPr>
            </a:lvl2pPr>
            <a:lvl3pPr marL="856850" indent="-171369" algn="l" defTabSz="342740" rtl="0" eaLnBrk="1" latinLnBrk="0" hangingPunct="1">
              <a:spcBef>
                <a:spcPct val="20000"/>
              </a:spcBef>
              <a:buFont typeface="Arial"/>
              <a:buChar char="•"/>
              <a:defRPr sz="1800" kern="1200">
                <a:solidFill>
                  <a:schemeClr val="tx1"/>
                </a:solidFill>
                <a:latin typeface="+mn-lt"/>
                <a:ea typeface="+mn-ea"/>
                <a:cs typeface="+mn-cs"/>
              </a:defRPr>
            </a:lvl3pPr>
            <a:lvl4pPr marL="1199588" indent="-171369" algn="l" defTabSz="342740" rtl="0" eaLnBrk="1" latinLnBrk="0" hangingPunct="1">
              <a:spcBef>
                <a:spcPct val="20000"/>
              </a:spcBef>
              <a:buFont typeface="Arial"/>
              <a:buChar char="–"/>
              <a:defRPr sz="1500" kern="1200">
                <a:solidFill>
                  <a:schemeClr val="tx1"/>
                </a:solidFill>
                <a:latin typeface="+mn-lt"/>
                <a:ea typeface="+mn-ea"/>
                <a:cs typeface="+mn-cs"/>
              </a:defRPr>
            </a:lvl4pPr>
            <a:lvl5pPr marL="1542329" indent="-171369" algn="l" defTabSz="342740" rtl="0" eaLnBrk="1" latinLnBrk="0" hangingPunct="1">
              <a:spcBef>
                <a:spcPct val="20000"/>
              </a:spcBef>
              <a:buFont typeface="Arial"/>
              <a:buChar char="»"/>
              <a:defRPr sz="1500" kern="1200">
                <a:solidFill>
                  <a:schemeClr val="tx1"/>
                </a:solidFill>
                <a:latin typeface="+mn-lt"/>
                <a:ea typeface="+mn-ea"/>
                <a:cs typeface="+mn-cs"/>
              </a:defRPr>
            </a:lvl5pPr>
            <a:lvl6pPr marL="1885068" indent="-171369" algn="l" defTabSz="342740" rtl="0" eaLnBrk="1" latinLnBrk="0" hangingPunct="1">
              <a:spcBef>
                <a:spcPct val="20000"/>
              </a:spcBef>
              <a:buFont typeface="Arial"/>
              <a:buChar char="•"/>
              <a:defRPr sz="1500" kern="1200">
                <a:solidFill>
                  <a:schemeClr val="tx1"/>
                </a:solidFill>
                <a:latin typeface="+mn-lt"/>
                <a:ea typeface="+mn-ea"/>
                <a:cs typeface="+mn-cs"/>
              </a:defRPr>
            </a:lvl6pPr>
            <a:lvl7pPr marL="2227808" indent="-171369" algn="l" defTabSz="342740" rtl="0" eaLnBrk="1" latinLnBrk="0" hangingPunct="1">
              <a:spcBef>
                <a:spcPct val="20000"/>
              </a:spcBef>
              <a:buFont typeface="Arial"/>
              <a:buChar char="•"/>
              <a:defRPr sz="1500" kern="1200">
                <a:solidFill>
                  <a:schemeClr val="tx1"/>
                </a:solidFill>
                <a:latin typeface="+mn-lt"/>
                <a:ea typeface="+mn-ea"/>
                <a:cs typeface="+mn-cs"/>
              </a:defRPr>
            </a:lvl7pPr>
            <a:lvl8pPr marL="2570547" indent="-171369" algn="l" defTabSz="342740" rtl="0" eaLnBrk="1" latinLnBrk="0" hangingPunct="1">
              <a:spcBef>
                <a:spcPct val="20000"/>
              </a:spcBef>
              <a:buFont typeface="Arial"/>
              <a:buChar char="•"/>
              <a:defRPr sz="1500" kern="1200">
                <a:solidFill>
                  <a:schemeClr val="tx1"/>
                </a:solidFill>
                <a:latin typeface="+mn-lt"/>
                <a:ea typeface="+mn-ea"/>
                <a:cs typeface="+mn-cs"/>
              </a:defRPr>
            </a:lvl8pPr>
            <a:lvl9pPr marL="2913287" indent="-171369" algn="l" defTabSz="342740" rtl="0" eaLnBrk="1" latinLnBrk="0" hangingPunct="1">
              <a:spcBef>
                <a:spcPct val="20000"/>
              </a:spcBef>
              <a:buFont typeface="Arial"/>
              <a:buChar char="•"/>
              <a:defRPr sz="1500" kern="1200">
                <a:solidFill>
                  <a:schemeClr val="tx1"/>
                </a:solidFill>
                <a:latin typeface="+mn-lt"/>
                <a:ea typeface="+mn-ea"/>
                <a:cs typeface="+mn-cs"/>
              </a:defRPr>
            </a:lvl9pPr>
          </a:lstStyle>
          <a:p>
            <a:pPr marL="9525" indent="-1588">
              <a:buNone/>
            </a:pPr>
            <a:r>
              <a:rPr lang="en-US" sz="1400" i="0" dirty="0">
                <a:solidFill>
                  <a:schemeClr val="tx1">
                    <a:lumMod val="85000"/>
                    <a:lumOff val="15000"/>
                  </a:schemeClr>
                </a:solidFill>
                <a:latin typeface="Segoe UI" panose="020B0502040204020203" pitchFamily="34" charset="0"/>
                <a:cs typeface="Segoe UI" panose="020B0502040204020203" pitchFamily="34" charset="0"/>
              </a:rPr>
              <a:t>Clean Energy &amp; ESG</a:t>
            </a:r>
          </a:p>
        </p:txBody>
      </p:sp>
      <p:sp>
        <p:nvSpPr>
          <p:cNvPr id="12" name="Text Placeholder 17">
            <a:extLst>
              <a:ext uri="{FF2B5EF4-FFF2-40B4-BE49-F238E27FC236}">
                <a16:creationId xmlns:a16="http://schemas.microsoft.com/office/drawing/2014/main" id="{C584AB11-1B55-76C2-D248-B36F92378841}"/>
              </a:ext>
            </a:extLst>
          </p:cNvPr>
          <p:cNvSpPr txBox="1">
            <a:spLocks/>
          </p:cNvSpPr>
          <p:nvPr/>
        </p:nvSpPr>
        <p:spPr>
          <a:xfrm>
            <a:off x="6590801" y="2335255"/>
            <a:ext cx="1280771" cy="371283"/>
          </a:xfrm>
          <a:prstGeom prst="rect">
            <a:avLst/>
          </a:prstGeom>
        </p:spPr>
        <p:txBody>
          <a:bodyPr/>
          <a:lstStyle>
            <a:lvl1pPr marL="257054" indent="-257054" algn="l" defTabSz="342740" rtl="0" eaLnBrk="1" latinLnBrk="0" hangingPunct="1">
              <a:spcBef>
                <a:spcPct val="20000"/>
              </a:spcBef>
              <a:buFont typeface="Arial"/>
              <a:buChar char="•"/>
              <a:defRPr sz="2400" kern="1200">
                <a:solidFill>
                  <a:schemeClr val="tx1"/>
                </a:solidFill>
                <a:latin typeface="+mn-lt"/>
                <a:ea typeface="+mn-ea"/>
                <a:cs typeface="+mn-cs"/>
              </a:defRPr>
            </a:lvl1pPr>
            <a:lvl2pPr marL="556952" indent="-214212" algn="l" defTabSz="342740" rtl="0" eaLnBrk="1" latinLnBrk="0" hangingPunct="1">
              <a:spcBef>
                <a:spcPct val="20000"/>
              </a:spcBef>
              <a:buFont typeface="Arial"/>
              <a:buChar char="–"/>
              <a:defRPr sz="2100" kern="1200">
                <a:solidFill>
                  <a:schemeClr val="tx1"/>
                </a:solidFill>
                <a:latin typeface="+mn-lt"/>
                <a:ea typeface="+mn-ea"/>
                <a:cs typeface="+mn-cs"/>
              </a:defRPr>
            </a:lvl2pPr>
            <a:lvl3pPr marL="856850" indent="-171369" algn="l" defTabSz="342740" rtl="0" eaLnBrk="1" latinLnBrk="0" hangingPunct="1">
              <a:spcBef>
                <a:spcPct val="20000"/>
              </a:spcBef>
              <a:buFont typeface="Arial"/>
              <a:buChar char="•"/>
              <a:defRPr sz="1800" kern="1200">
                <a:solidFill>
                  <a:schemeClr val="tx1"/>
                </a:solidFill>
                <a:latin typeface="+mn-lt"/>
                <a:ea typeface="+mn-ea"/>
                <a:cs typeface="+mn-cs"/>
              </a:defRPr>
            </a:lvl3pPr>
            <a:lvl4pPr marL="1199588" indent="-171369" algn="l" defTabSz="342740" rtl="0" eaLnBrk="1" latinLnBrk="0" hangingPunct="1">
              <a:spcBef>
                <a:spcPct val="20000"/>
              </a:spcBef>
              <a:buFont typeface="Arial"/>
              <a:buChar char="–"/>
              <a:defRPr sz="1500" kern="1200">
                <a:solidFill>
                  <a:schemeClr val="tx1"/>
                </a:solidFill>
                <a:latin typeface="+mn-lt"/>
                <a:ea typeface="+mn-ea"/>
                <a:cs typeface="+mn-cs"/>
              </a:defRPr>
            </a:lvl4pPr>
            <a:lvl5pPr marL="1542329" indent="-171369" algn="l" defTabSz="342740" rtl="0" eaLnBrk="1" latinLnBrk="0" hangingPunct="1">
              <a:spcBef>
                <a:spcPct val="20000"/>
              </a:spcBef>
              <a:buFont typeface="Arial"/>
              <a:buChar char="»"/>
              <a:defRPr sz="1500" kern="1200">
                <a:solidFill>
                  <a:schemeClr val="tx1"/>
                </a:solidFill>
                <a:latin typeface="+mn-lt"/>
                <a:ea typeface="+mn-ea"/>
                <a:cs typeface="+mn-cs"/>
              </a:defRPr>
            </a:lvl5pPr>
            <a:lvl6pPr marL="1885068" indent="-171369" algn="l" defTabSz="342740" rtl="0" eaLnBrk="1" latinLnBrk="0" hangingPunct="1">
              <a:spcBef>
                <a:spcPct val="20000"/>
              </a:spcBef>
              <a:buFont typeface="Arial"/>
              <a:buChar char="•"/>
              <a:defRPr sz="1500" kern="1200">
                <a:solidFill>
                  <a:schemeClr val="tx1"/>
                </a:solidFill>
                <a:latin typeface="+mn-lt"/>
                <a:ea typeface="+mn-ea"/>
                <a:cs typeface="+mn-cs"/>
              </a:defRPr>
            </a:lvl6pPr>
            <a:lvl7pPr marL="2227808" indent="-171369" algn="l" defTabSz="342740" rtl="0" eaLnBrk="1" latinLnBrk="0" hangingPunct="1">
              <a:spcBef>
                <a:spcPct val="20000"/>
              </a:spcBef>
              <a:buFont typeface="Arial"/>
              <a:buChar char="•"/>
              <a:defRPr sz="1500" kern="1200">
                <a:solidFill>
                  <a:schemeClr val="tx1"/>
                </a:solidFill>
                <a:latin typeface="+mn-lt"/>
                <a:ea typeface="+mn-ea"/>
                <a:cs typeface="+mn-cs"/>
              </a:defRPr>
            </a:lvl7pPr>
            <a:lvl8pPr marL="2570547" indent="-171369" algn="l" defTabSz="342740" rtl="0" eaLnBrk="1" latinLnBrk="0" hangingPunct="1">
              <a:spcBef>
                <a:spcPct val="20000"/>
              </a:spcBef>
              <a:buFont typeface="Arial"/>
              <a:buChar char="•"/>
              <a:defRPr sz="1500" kern="1200">
                <a:solidFill>
                  <a:schemeClr val="tx1"/>
                </a:solidFill>
                <a:latin typeface="+mn-lt"/>
                <a:ea typeface="+mn-ea"/>
                <a:cs typeface="+mn-cs"/>
              </a:defRPr>
            </a:lvl8pPr>
            <a:lvl9pPr marL="2913287" indent="-171369" algn="l" defTabSz="342740" rtl="0" eaLnBrk="1" latinLnBrk="0" hangingPunct="1">
              <a:spcBef>
                <a:spcPct val="20000"/>
              </a:spcBef>
              <a:buFont typeface="Arial"/>
              <a:buChar char="•"/>
              <a:defRPr sz="1500" kern="1200">
                <a:solidFill>
                  <a:schemeClr val="tx1"/>
                </a:solidFill>
                <a:latin typeface="+mn-lt"/>
                <a:ea typeface="+mn-ea"/>
                <a:cs typeface="+mn-cs"/>
              </a:defRPr>
            </a:lvl9pPr>
          </a:lstStyle>
          <a:p>
            <a:pPr marL="9525" indent="-1588">
              <a:buNone/>
            </a:pPr>
            <a:r>
              <a:rPr lang="en-US" sz="1400" dirty="0">
                <a:solidFill>
                  <a:schemeClr val="tx1">
                    <a:lumMod val="85000"/>
                    <a:lumOff val="15000"/>
                  </a:schemeClr>
                </a:solidFill>
                <a:latin typeface="Segoe UI" panose="020B0502040204020203" pitchFamily="34" charset="0"/>
                <a:cs typeface="Segoe UI" panose="020B0502040204020203" pitchFamily="34" charset="0"/>
              </a:rPr>
              <a:t>Resilience &amp; Grid Security</a:t>
            </a:r>
            <a:endParaRPr lang="en-US" sz="1400" i="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3" name="Oval 12">
            <a:extLst>
              <a:ext uri="{FF2B5EF4-FFF2-40B4-BE49-F238E27FC236}">
                <a16:creationId xmlns:a16="http://schemas.microsoft.com/office/drawing/2014/main" id="{2C1F3454-246C-191E-B349-A69F6F101B75}"/>
              </a:ext>
            </a:extLst>
          </p:cNvPr>
          <p:cNvSpPr>
            <a:spLocks noChangeAspect="1"/>
          </p:cNvSpPr>
          <p:nvPr/>
        </p:nvSpPr>
        <p:spPr>
          <a:xfrm>
            <a:off x="5072000" y="4489837"/>
            <a:ext cx="1426464" cy="1426464"/>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9525">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7">
            <a:extLst>
              <a:ext uri="{FF2B5EF4-FFF2-40B4-BE49-F238E27FC236}">
                <a16:creationId xmlns:a16="http://schemas.microsoft.com/office/drawing/2014/main" id="{CDF5A1A2-8297-9A32-5957-AE64AD66F120}"/>
              </a:ext>
            </a:extLst>
          </p:cNvPr>
          <p:cNvSpPr txBox="1">
            <a:spLocks/>
          </p:cNvSpPr>
          <p:nvPr/>
        </p:nvSpPr>
        <p:spPr>
          <a:xfrm>
            <a:off x="6499158" y="5005390"/>
            <a:ext cx="1556031" cy="371283"/>
          </a:xfrm>
          <a:prstGeom prst="rect">
            <a:avLst/>
          </a:prstGeom>
          <a:ln>
            <a:noFill/>
          </a:ln>
        </p:spPr>
        <p:txBody>
          <a:bodyPr/>
          <a:lstStyle>
            <a:lvl1pPr marL="257054" indent="-257054" algn="l" defTabSz="342740" rtl="0" eaLnBrk="1" latinLnBrk="0" hangingPunct="1">
              <a:spcBef>
                <a:spcPct val="20000"/>
              </a:spcBef>
              <a:buFont typeface="Arial"/>
              <a:buChar char="•"/>
              <a:defRPr sz="2400" kern="1200">
                <a:solidFill>
                  <a:schemeClr val="tx1"/>
                </a:solidFill>
                <a:latin typeface="+mn-lt"/>
                <a:ea typeface="+mn-ea"/>
                <a:cs typeface="+mn-cs"/>
              </a:defRPr>
            </a:lvl1pPr>
            <a:lvl2pPr marL="556952" indent="-214212" algn="l" defTabSz="342740" rtl="0" eaLnBrk="1" latinLnBrk="0" hangingPunct="1">
              <a:spcBef>
                <a:spcPct val="20000"/>
              </a:spcBef>
              <a:buFont typeface="Arial"/>
              <a:buChar char="–"/>
              <a:defRPr sz="2100" kern="1200">
                <a:solidFill>
                  <a:schemeClr val="tx1"/>
                </a:solidFill>
                <a:latin typeface="+mn-lt"/>
                <a:ea typeface="+mn-ea"/>
                <a:cs typeface="+mn-cs"/>
              </a:defRPr>
            </a:lvl2pPr>
            <a:lvl3pPr marL="856850" indent="-171369" algn="l" defTabSz="342740" rtl="0" eaLnBrk="1" latinLnBrk="0" hangingPunct="1">
              <a:spcBef>
                <a:spcPct val="20000"/>
              </a:spcBef>
              <a:buFont typeface="Arial"/>
              <a:buChar char="•"/>
              <a:defRPr sz="1800" kern="1200">
                <a:solidFill>
                  <a:schemeClr val="tx1"/>
                </a:solidFill>
                <a:latin typeface="+mn-lt"/>
                <a:ea typeface="+mn-ea"/>
                <a:cs typeface="+mn-cs"/>
              </a:defRPr>
            </a:lvl3pPr>
            <a:lvl4pPr marL="1199588" indent="-171369" algn="l" defTabSz="342740" rtl="0" eaLnBrk="1" latinLnBrk="0" hangingPunct="1">
              <a:spcBef>
                <a:spcPct val="20000"/>
              </a:spcBef>
              <a:buFont typeface="Arial"/>
              <a:buChar char="–"/>
              <a:defRPr sz="1500" kern="1200">
                <a:solidFill>
                  <a:schemeClr val="tx1"/>
                </a:solidFill>
                <a:latin typeface="+mn-lt"/>
                <a:ea typeface="+mn-ea"/>
                <a:cs typeface="+mn-cs"/>
              </a:defRPr>
            </a:lvl4pPr>
            <a:lvl5pPr marL="1542329" indent="-171369" algn="l" defTabSz="342740" rtl="0" eaLnBrk="1" latinLnBrk="0" hangingPunct="1">
              <a:spcBef>
                <a:spcPct val="20000"/>
              </a:spcBef>
              <a:buFont typeface="Arial"/>
              <a:buChar char="»"/>
              <a:defRPr sz="1500" kern="1200">
                <a:solidFill>
                  <a:schemeClr val="tx1"/>
                </a:solidFill>
                <a:latin typeface="+mn-lt"/>
                <a:ea typeface="+mn-ea"/>
                <a:cs typeface="+mn-cs"/>
              </a:defRPr>
            </a:lvl5pPr>
            <a:lvl6pPr marL="1885068" indent="-171369" algn="l" defTabSz="342740" rtl="0" eaLnBrk="1" latinLnBrk="0" hangingPunct="1">
              <a:spcBef>
                <a:spcPct val="20000"/>
              </a:spcBef>
              <a:buFont typeface="Arial"/>
              <a:buChar char="•"/>
              <a:defRPr sz="1500" kern="1200">
                <a:solidFill>
                  <a:schemeClr val="tx1"/>
                </a:solidFill>
                <a:latin typeface="+mn-lt"/>
                <a:ea typeface="+mn-ea"/>
                <a:cs typeface="+mn-cs"/>
              </a:defRPr>
            </a:lvl6pPr>
            <a:lvl7pPr marL="2227808" indent="-171369" algn="l" defTabSz="342740" rtl="0" eaLnBrk="1" latinLnBrk="0" hangingPunct="1">
              <a:spcBef>
                <a:spcPct val="20000"/>
              </a:spcBef>
              <a:buFont typeface="Arial"/>
              <a:buChar char="•"/>
              <a:defRPr sz="1500" kern="1200">
                <a:solidFill>
                  <a:schemeClr val="tx1"/>
                </a:solidFill>
                <a:latin typeface="+mn-lt"/>
                <a:ea typeface="+mn-ea"/>
                <a:cs typeface="+mn-cs"/>
              </a:defRPr>
            </a:lvl7pPr>
            <a:lvl8pPr marL="2570547" indent="-171369" algn="l" defTabSz="342740" rtl="0" eaLnBrk="1" latinLnBrk="0" hangingPunct="1">
              <a:spcBef>
                <a:spcPct val="20000"/>
              </a:spcBef>
              <a:buFont typeface="Arial"/>
              <a:buChar char="•"/>
              <a:defRPr sz="1500" kern="1200">
                <a:solidFill>
                  <a:schemeClr val="tx1"/>
                </a:solidFill>
                <a:latin typeface="+mn-lt"/>
                <a:ea typeface="+mn-ea"/>
                <a:cs typeface="+mn-cs"/>
              </a:defRPr>
            </a:lvl8pPr>
            <a:lvl9pPr marL="2913287" indent="-171369" algn="l" defTabSz="342740" rtl="0" eaLnBrk="1" latinLnBrk="0" hangingPunct="1">
              <a:spcBef>
                <a:spcPct val="20000"/>
              </a:spcBef>
              <a:buFont typeface="Arial"/>
              <a:buChar char="•"/>
              <a:defRPr sz="1500" kern="1200">
                <a:solidFill>
                  <a:schemeClr val="tx1"/>
                </a:solidFill>
                <a:latin typeface="+mn-lt"/>
                <a:ea typeface="+mn-ea"/>
                <a:cs typeface="+mn-cs"/>
              </a:defRPr>
            </a:lvl9pPr>
          </a:lstStyle>
          <a:p>
            <a:pPr marL="9525" indent="-1588">
              <a:buNone/>
            </a:pPr>
            <a:r>
              <a:rPr lang="en-US" sz="1400" dirty="0">
                <a:solidFill>
                  <a:schemeClr val="tx1">
                    <a:lumMod val="85000"/>
                    <a:lumOff val="15000"/>
                  </a:schemeClr>
                </a:solidFill>
                <a:latin typeface="Segoe UI" panose="020B0502040204020203" pitchFamily="34" charset="0"/>
                <a:cs typeface="Segoe UI" panose="020B0502040204020203" pitchFamily="34" charset="0"/>
              </a:rPr>
              <a:t>Electric Transportation</a:t>
            </a:r>
            <a:endParaRPr lang="en-US" sz="1400" i="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5" name="Oval 14">
            <a:extLst>
              <a:ext uri="{FF2B5EF4-FFF2-40B4-BE49-F238E27FC236}">
                <a16:creationId xmlns:a16="http://schemas.microsoft.com/office/drawing/2014/main" id="{64ADFD02-D2FC-385E-6A7B-3029D98993A9}"/>
              </a:ext>
            </a:extLst>
          </p:cNvPr>
          <p:cNvSpPr>
            <a:spLocks noChangeAspect="1"/>
          </p:cNvSpPr>
          <p:nvPr/>
        </p:nvSpPr>
        <p:spPr>
          <a:xfrm>
            <a:off x="8305332" y="4435354"/>
            <a:ext cx="1427853" cy="1426464"/>
          </a:xfrm>
          <a:prstGeom prst="ellipse">
            <a:avLst/>
          </a:prstGeom>
          <a:blipFill>
            <a:blip r:embed="rId7" cstate="print">
              <a:extLst>
                <a:ext uri="{28A0092B-C50C-407E-A947-70E740481C1C}">
                  <a14:useLocalDpi xmlns:a14="http://schemas.microsoft.com/office/drawing/2010/main"/>
                </a:ext>
              </a:extLst>
            </a:blip>
            <a:stretch>
              <a:fillRect t="1377"/>
            </a:stretch>
          </a:blipFill>
          <a:ln w="9525">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DD097470-6DE8-58D6-3512-662C30805DC5}"/>
              </a:ext>
            </a:extLst>
          </p:cNvPr>
          <p:cNvSpPr txBox="1">
            <a:spLocks/>
          </p:cNvSpPr>
          <p:nvPr/>
        </p:nvSpPr>
        <p:spPr>
          <a:xfrm>
            <a:off x="9905231" y="4843378"/>
            <a:ext cx="1347346" cy="371283"/>
          </a:xfrm>
          <a:prstGeom prst="rect">
            <a:avLst/>
          </a:prstGeom>
          <a:ln>
            <a:noFill/>
          </a:ln>
        </p:spPr>
        <p:txBody>
          <a:bodyPr/>
          <a:lstStyle>
            <a:lvl1pPr marL="257054" indent="-257054" algn="l" defTabSz="342740" rtl="0" eaLnBrk="1" latinLnBrk="0" hangingPunct="1">
              <a:spcBef>
                <a:spcPct val="20000"/>
              </a:spcBef>
              <a:buFont typeface="Arial"/>
              <a:buChar char="•"/>
              <a:defRPr sz="2400" kern="1200">
                <a:solidFill>
                  <a:schemeClr val="tx1"/>
                </a:solidFill>
                <a:latin typeface="+mn-lt"/>
                <a:ea typeface="+mn-ea"/>
                <a:cs typeface="+mn-cs"/>
              </a:defRPr>
            </a:lvl1pPr>
            <a:lvl2pPr marL="556952" indent="-214212" algn="l" defTabSz="342740" rtl="0" eaLnBrk="1" latinLnBrk="0" hangingPunct="1">
              <a:spcBef>
                <a:spcPct val="20000"/>
              </a:spcBef>
              <a:buFont typeface="Arial"/>
              <a:buChar char="–"/>
              <a:defRPr sz="2100" kern="1200">
                <a:solidFill>
                  <a:schemeClr val="tx1"/>
                </a:solidFill>
                <a:latin typeface="+mn-lt"/>
                <a:ea typeface="+mn-ea"/>
                <a:cs typeface="+mn-cs"/>
              </a:defRPr>
            </a:lvl2pPr>
            <a:lvl3pPr marL="856850" indent="-171369" algn="l" defTabSz="342740" rtl="0" eaLnBrk="1" latinLnBrk="0" hangingPunct="1">
              <a:spcBef>
                <a:spcPct val="20000"/>
              </a:spcBef>
              <a:buFont typeface="Arial"/>
              <a:buChar char="•"/>
              <a:defRPr sz="1800" kern="1200">
                <a:solidFill>
                  <a:schemeClr val="tx1"/>
                </a:solidFill>
                <a:latin typeface="+mn-lt"/>
                <a:ea typeface="+mn-ea"/>
                <a:cs typeface="+mn-cs"/>
              </a:defRPr>
            </a:lvl3pPr>
            <a:lvl4pPr marL="1199588" indent="-171369" algn="l" defTabSz="342740" rtl="0" eaLnBrk="1" latinLnBrk="0" hangingPunct="1">
              <a:spcBef>
                <a:spcPct val="20000"/>
              </a:spcBef>
              <a:buFont typeface="Arial"/>
              <a:buChar char="–"/>
              <a:defRPr sz="1500" kern="1200">
                <a:solidFill>
                  <a:schemeClr val="tx1"/>
                </a:solidFill>
                <a:latin typeface="+mn-lt"/>
                <a:ea typeface="+mn-ea"/>
                <a:cs typeface="+mn-cs"/>
              </a:defRPr>
            </a:lvl4pPr>
            <a:lvl5pPr marL="1542329" indent="-171369" algn="l" defTabSz="342740" rtl="0" eaLnBrk="1" latinLnBrk="0" hangingPunct="1">
              <a:spcBef>
                <a:spcPct val="20000"/>
              </a:spcBef>
              <a:buFont typeface="Arial"/>
              <a:buChar char="»"/>
              <a:defRPr sz="1500" kern="1200">
                <a:solidFill>
                  <a:schemeClr val="tx1"/>
                </a:solidFill>
                <a:latin typeface="+mn-lt"/>
                <a:ea typeface="+mn-ea"/>
                <a:cs typeface="+mn-cs"/>
              </a:defRPr>
            </a:lvl5pPr>
            <a:lvl6pPr marL="1885068" indent="-171369" algn="l" defTabSz="342740" rtl="0" eaLnBrk="1" latinLnBrk="0" hangingPunct="1">
              <a:spcBef>
                <a:spcPct val="20000"/>
              </a:spcBef>
              <a:buFont typeface="Arial"/>
              <a:buChar char="•"/>
              <a:defRPr sz="1500" kern="1200">
                <a:solidFill>
                  <a:schemeClr val="tx1"/>
                </a:solidFill>
                <a:latin typeface="+mn-lt"/>
                <a:ea typeface="+mn-ea"/>
                <a:cs typeface="+mn-cs"/>
              </a:defRPr>
            </a:lvl6pPr>
            <a:lvl7pPr marL="2227808" indent="-171369" algn="l" defTabSz="342740" rtl="0" eaLnBrk="1" latinLnBrk="0" hangingPunct="1">
              <a:spcBef>
                <a:spcPct val="20000"/>
              </a:spcBef>
              <a:buFont typeface="Arial"/>
              <a:buChar char="•"/>
              <a:defRPr sz="1500" kern="1200">
                <a:solidFill>
                  <a:schemeClr val="tx1"/>
                </a:solidFill>
                <a:latin typeface="+mn-lt"/>
                <a:ea typeface="+mn-ea"/>
                <a:cs typeface="+mn-cs"/>
              </a:defRPr>
            </a:lvl7pPr>
            <a:lvl8pPr marL="2570547" indent="-171369" algn="l" defTabSz="342740" rtl="0" eaLnBrk="1" latinLnBrk="0" hangingPunct="1">
              <a:spcBef>
                <a:spcPct val="20000"/>
              </a:spcBef>
              <a:buFont typeface="Arial"/>
              <a:buChar char="•"/>
              <a:defRPr sz="1500" kern="1200">
                <a:solidFill>
                  <a:schemeClr val="tx1"/>
                </a:solidFill>
                <a:latin typeface="+mn-lt"/>
                <a:ea typeface="+mn-ea"/>
                <a:cs typeface="+mn-cs"/>
              </a:defRPr>
            </a:lvl8pPr>
            <a:lvl9pPr marL="2913287" indent="-171369" algn="l" defTabSz="342740" rtl="0" eaLnBrk="1" latinLnBrk="0" hangingPunct="1">
              <a:spcBef>
                <a:spcPct val="20000"/>
              </a:spcBef>
              <a:buFont typeface="Arial"/>
              <a:buChar char="•"/>
              <a:defRPr sz="1500" kern="1200">
                <a:solidFill>
                  <a:schemeClr val="tx1"/>
                </a:solidFill>
                <a:latin typeface="+mn-lt"/>
                <a:ea typeface="+mn-ea"/>
                <a:cs typeface="+mn-cs"/>
              </a:defRPr>
            </a:lvl9pPr>
          </a:lstStyle>
          <a:p>
            <a:pPr marL="9525" indent="-1588">
              <a:buNone/>
            </a:pPr>
            <a:r>
              <a:rPr lang="en-US" sz="1400" dirty="0">
                <a:solidFill>
                  <a:schemeClr val="tx1">
                    <a:lumMod val="85000"/>
                    <a:lumOff val="15000"/>
                  </a:schemeClr>
                </a:solidFill>
                <a:latin typeface="Segoe UI" panose="020B0502040204020203" pitchFamily="34" charset="0"/>
                <a:cs typeface="Segoe UI" panose="020B0502040204020203" pitchFamily="34" charset="0"/>
              </a:rPr>
              <a:t>DEI &amp; Workforce Development</a:t>
            </a:r>
            <a:endParaRPr lang="en-US" sz="1400" i="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7" name="Text Placeholder 17">
            <a:extLst>
              <a:ext uri="{FF2B5EF4-FFF2-40B4-BE49-F238E27FC236}">
                <a16:creationId xmlns:a16="http://schemas.microsoft.com/office/drawing/2014/main" id="{662E2594-2211-9CEC-C856-6008A7C30E15}"/>
              </a:ext>
            </a:extLst>
          </p:cNvPr>
          <p:cNvSpPr txBox="1">
            <a:spLocks/>
          </p:cNvSpPr>
          <p:nvPr/>
        </p:nvSpPr>
        <p:spPr>
          <a:xfrm>
            <a:off x="9905231" y="2300644"/>
            <a:ext cx="1464058" cy="371283"/>
          </a:xfrm>
          <a:prstGeom prst="rect">
            <a:avLst/>
          </a:prstGeom>
        </p:spPr>
        <p:txBody>
          <a:bodyPr/>
          <a:lstStyle>
            <a:lvl1pPr marL="257054" indent="-257054" algn="l" defTabSz="342740" rtl="0" eaLnBrk="1" latinLnBrk="0" hangingPunct="1">
              <a:spcBef>
                <a:spcPct val="20000"/>
              </a:spcBef>
              <a:buFont typeface="Arial"/>
              <a:buChar char="•"/>
              <a:defRPr sz="2400" kern="1200">
                <a:solidFill>
                  <a:schemeClr val="tx1"/>
                </a:solidFill>
                <a:latin typeface="+mn-lt"/>
                <a:ea typeface="+mn-ea"/>
                <a:cs typeface="+mn-cs"/>
              </a:defRPr>
            </a:lvl1pPr>
            <a:lvl2pPr marL="556952" indent="-214212" algn="l" defTabSz="342740" rtl="0" eaLnBrk="1" latinLnBrk="0" hangingPunct="1">
              <a:spcBef>
                <a:spcPct val="20000"/>
              </a:spcBef>
              <a:buFont typeface="Arial"/>
              <a:buChar char="–"/>
              <a:defRPr sz="2100" kern="1200">
                <a:solidFill>
                  <a:schemeClr val="tx1"/>
                </a:solidFill>
                <a:latin typeface="+mn-lt"/>
                <a:ea typeface="+mn-ea"/>
                <a:cs typeface="+mn-cs"/>
              </a:defRPr>
            </a:lvl2pPr>
            <a:lvl3pPr marL="856850" indent="-171369" algn="l" defTabSz="342740" rtl="0" eaLnBrk="1" latinLnBrk="0" hangingPunct="1">
              <a:spcBef>
                <a:spcPct val="20000"/>
              </a:spcBef>
              <a:buFont typeface="Arial"/>
              <a:buChar char="•"/>
              <a:defRPr sz="1800" kern="1200">
                <a:solidFill>
                  <a:schemeClr val="tx1"/>
                </a:solidFill>
                <a:latin typeface="+mn-lt"/>
                <a:ea typeface="+mn-ea"/>
                <a:cs typeface="+mn-cs"/>
              </a:defRPr>
            </a:lvl3pPr>
            <a:lvl4pPr marL="1199588" indent="-171369" algn="l" defTabSz="342740" rtl="0" eaLnBrk="1" latinLnBrk="0" hangingPunct="1">
              <a:spcBef>
                <a:spcPct val="20000"/>
              </a:spcBef>
              <a:buFont typeface="Arial"/>
              <a:buChar char="–"/>
              <a:defRPr sz="1500" kern="1200">
                <a:solidFill>
                  <a:schemeClr val="tx1"/>
                </a:solidFill>
                <a:latin typeface="+mn-lt"/>
                <a:ea typeface="+mn-ea"/>
                <a:cs typeface="+mn-cs"/>
              </a:defRPr>
            </a:lvl4pPr>
            <a:lvl5pPr marL="1542329" indent="-171369" algn="l" defTabSz="342740" rtl="0" eaLnBrk="1" latinLnBrk="0" hangingPunct="1">
              <a:spcBef>
                <a:spcPct val="20000"/>
              </a:spcBef>
              <a:buFont typeface="Arial"/>
              <a:buChar char="»"/>
              <a:defRPr sz="1500" kern="1200">
                <a:solidFill>
                  <a:schemeClr val="tx1"/>
                </a:solidFill>
                <a:latin typeface="+mn-lt"/>
                <a:ea typeface="+mn-ea"/>
                <a:cs typeface="+mn-cs"/>
              </a:defRPr>
            </a:lvl5pPr>
            <a:lvl6pPr marL="1885068" indent="-171369" algn="l" defTabSz="342740" rtl="0" eaLnBrk="1" latinLnBrk="0" hangingPunct="1">
              <a:spcBef>
                <a:spcPct val="20000"/>
              </a:spcBef>
              <a:buFont typeface="Arial"/>
              <a:buChar char="•"/>
              <a:defRPr sz="1500" kern="1200">
                <a:solidFill>
                  <a:schemeClr val="tx1"/>
                </a:solidFill>
                <a:latin typeface="+mn-lt"/>
                <a:ea typeface="+mn-ea"/>
                <a:cs typeface="+mn-cs"/>
              </a:defRPr>
            </a:lvl6pPr>
            <a:lvl7pPr marL="2227808" indent="-171369" algn="l" defTabSz="342740" rtl="0" eaLnBrk="1" latinLnBrk="0" hangingPunct="1">
              <a:spcBef>
                <a:spcPct val="20000"/>
              </a:spcBef>
              <a:buFont typeface="Arial"/>
              <a:buChar char="•"/>
              <a:defRPr sz="1500" kern="1200">
                <a:solidFill>
                  <a:schemeClr val="tx1"/>
                </a:solidFill>
                <a:latin typeface="+mn-lt"/>
                <a:ea typeface="+mn-ea"/>
                <a:cs typeface="+mn-cs"/>
              </a:defRPr>
            </a:lvl7pPr>
            <a:lvl8pPr marL="2570547" indent="-171369" algn="l" defTabSz="342740" rtl="0" eaLnBrk="1" latinLnBrk="0" hangingPunct="1">
              <a:spcBef>
                <a:spcPct val="20000"/>
              </a:spcBef>
              <a:buFont typeface="Arial"/>
              <a:buChar char="•"/>
              <a:defRPr sz="1500" kern="1200">
                <a:solidFill>
                  <a:schemeClr val="tx1"/>
                </a:solidFill>
                <a:latin typeface="+mn-lt"/>
                <a:ea typeface="+mn-ea"/>
                <a:cs typeface="+mn-cs"/>
              </a:defRPr>
            </a:lvl8pPr>
            <a:lvl9pPr marL="2913287" indent="-171369" algn="l" defTabSz="342740" rtl="0" eaLnBrk="1" latinLnBrk="0" hangingPunct="1">
              <a:spcBef>
                <a:spcPct val="20000"/>
              </a:spcBef>
              <a:buFont typeface="Arial"/>
              <a:buChar char="•"/>
              <a:defRPr sz="1500" kern="1200">
                <a:solidFill>
                  <a:schemeClr val="tx1"/>
                </a:solidFill>
                <a:latin typeface="+mn-lt"/>
                <a:ea typeface="+mn-ea"/>
                <a:cs typeface="+mn-cs"/>
              </a:defRPr>
            </a:lvl9pPr>
          </a:lstStyle>
          <a:p>
            <a:pPr marL="9525" indent="-1588">
              <a:buNone/>
            </a:pPr>
            <a:r>
              <a:rPr lang="en-US" sz="1400" dirty="0">
                <a:solidFill>
                  <a:schemeClr val="tx1">
                    <a:lumMod val="85000"/>
                    <a:lumOff val="15000"/>
                  </a:schemeClr>
                </a:solidFill>
                <a:latin typeface="Segoe UI" panose="020B0502040204020203" pitchFamily="34" charset="0"/>
                <a:cs typeface="Segoe UI" panose="020B0502040204020203" pitchFamily="34" charset="0"/>
              </a:rPr>
              <a:t>Storm Response </a:t>
            </a:r>
            <a:br>
              <a:rPr lang="en-US" sz="1400" dirty="0">
                <a:solidFill>
                  <a:schemeClr val="tx1">
                    <a:lumMod val="85000"/>
                    <a:lumOff val="15000"/>
                  </a:schemeClr>
                </a:solidFill>
                <a:latin typeface="Segoe UI" panose="020B0502040204020203" pitchFamily="34" charset="0"/>
                <a:cs typeface="Segoe UI" panose="020B0502040204020203" pitchFamily="34" charset="0"/>
              </a:rPr>
            </a:br>
            <a:r>
              <a:rPr lang="en-US" sz="1400" dirty="0">
                <a:solidFill>
                  <a:schemeClr val="tx1">
                    <a:lumMod val="85000"/>
                    <a:lumOff val="15000"/>
                  </a:schemeClr>
                </a:solidFill>
                <a:latin typeface="Segoe UI" panose="020B0502040204020203" pitchFamily="34" charset="0"/>
                <a:cs typeface="Segoe UI" panose="020B0502040204020203" pitchFamily="34" charset="0"/>
              </a:rPr>
              <a:t>&amp; Wildfire Mitigation</a:t>
            </a:r>
            <a:endParaRPr lang="en-US" sz="1400" i="0" dirty="0">
              <a:solidFill>
                <a:schemeClr val="tx1">
                  <a:lumMod val="85000"/>
                  <a:lumOff val="15000"/>
                </a:schemeClr>
              </a:solidFill>
              <a:latin typeface="Segoe UI" panose="020B0502040204020203"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15903824-4BAD-6093-9A2C-1324EF4DA97E}"/>
              </a:ext>
            </a:extLst>
          </p:cNvPr>
          <p:cNvPicPr>
            <a:picLocks noChangeAspect="1"/>
          </p:cNvPicPr>
          <p:nvPr/>
        </p:nvPicPr>
        <p:blipFill>
          <a:blip r:embed="rId8"/>
          <a:stretch>
            <a:fillRect/>
          </a:stretch>
        </p:blipFill>
        <p:spPr>
          <a:xfrm>
            <a:off x="1302600" y="1944472"/>
            <a:ext cx="1524132" cy="1524132"/>
          </a:xfrm>
          <a:prstGeom prst="rect">
            <a:avLst/>
          </a:prstGeom>
        </p:spPr>
      </p:pic>
      <p:pic>
        <p:nvPicPr>
          <p:cNvPr id="19" name="Picture 18">
            <a:extLst>
              <a:ext uri="{FF2B5EF4-FFF2-40B4-BE49-F238E27FC236}">
                <a16:creationId xmlns:a16="http://schemas.microsoft.com/office/drawing/2014/main" id="{F24BB6B1-F053-29B5-5761-C5C669703CC5}"/>
              </a:ext>
            </a:extLst>
          </p:cNvPr>
          <p:cNvPicPr>
            <a:picLocks noChangeAspect="1"/>
          </p:cNvPicPr>
          <p:nvPr/>
        </p:nvPicPr>
        <p:blipFill>
          <a:blip r:embed="rId9"/>
          <a:stretch>
            <a:fillRect/>
          </a:stretch>
        </p:blipFill>
        <p:spPr>
          <a:xfrm>
            <a:off x="1422621" y="4428966"/>
            <a:ext cx="1524132" cy="1524132"/>
          </a:xfrm>
          <a:prstGeom prst="rect">
            <a:avLst/>
          </a:prstGeom>
        </p:spPr>
      </p:pic>
    </p:spTree>
    <p:extLst>
      <p:ext uri="{BB962C8B-B14F-4D97-AF65-F5344CB8AC3E}">
        <p14:creationId xmlns:p14="http://schemas.microsoft.com/office/powerpoint/2010/main" val="102029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366511" y="-25137"/>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Bipartisan Infrastructure Law </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pic>
        <p:nvPicPr>
          <p:cNvPr id="4" name="Picture 3">
            <a:extLst>
              <a:ext uri="{FF2B5EF4-FFF2-40B4-BE49-F238E27FC236}">
                <a16:creationId xmlns:a16="http://schemas.microsoft.com/office/drawing/2014/main" id="{35A2E01F-616E-996B-3A0E-E0DDEBC823C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6662" y="2083777"/>
            <a:ext cx="1746504" cy="1552448"/>
          </a:xfrm>
          <a:prstGeom prst="rect">
            <a:avLst/>
          </a:prstGeom>
        </p:spPr>
      </p:pic>
      <p:pic>
        <p:nvPicPr>
          <p:cNvPr id="7" name="Picture 6">
            <a:extLst>
              <a:ext uri="{FF2B5EF4-FFF2-40B4-BE49-F238E27FC236}">
                <a16:creationId xmlns:a16="http://schemas.microsoft.com/office/drawing/2014/main" id="{FC423B6F-50BD-55D9-EF31-117A519AB89D}"/>
              </a:ext>
            </a:extLst>
          </p:cNvPr>
          <p:cNvPicPr>
            <a:picLocks noChangeAspect="1"/>
          </p:cNvPicPr>
          <p:nvPr/>
        </p:nvPicPr>
        <p:blipFill>
          <a:blip r:embed="rId5"/>
          <a:stretch>
            <a:fillRect/>
          </a:stretch>
        </p:blipFill>
        <p:spPr>
          <a:xfrm>
            <a:off x="1957626" y="2217699"/>
            <a:ext cx="1615580" cy="1463167"/>
          </a:xfrm>
          <a:prstGeom prst="rect">
            <a:avLst/>
          </a:prstGeom>
        </p:spPr>
      </p:pic>
      <p:pic>
        <p:nvPicPr>
          <p:cNvPr id="20" name="Picture 19">
            <a:extLst>
              <a:ext uri="{FF2B5EF4-FFF2-40B4-BE49-F238E27FC236}">
                <a16:creationId xmlns:a16="http://schemas.microsoft.com/office/drawing/2014/main" id="{D7A595DD-CBE9-25B0-145B-B61AC01FEB41}"/>
              </a:ext>
            </a:extLst>
          </p:cNvPr>
          <p:cNvPicPr>
            <a:picLocks noChangeAspect="1"/>
          </p:cNvPicPr>
          <p:nvPr/>
        </p:nvPicPr>
        <p:blipFill>
          <a:blip r:embed="rId6"/>
          <a:stretch>
            <a:fillRect/>
          </a:stretch>
        </p:blipFill>
        <p:spPr>
          <a:xfrm>
            <a:off x="469994" y="4331670"/>
            <a:ext cx="1743607" cy="1548518"/>
          </a:xfrm>
          <a:prstGeom prst="rect">
            <a:avLst/>
          </a:prstGeom>
        </p:spPr>
      </p:pic>
      <p:pic>
        <p:nvPicPr>
          <p:cNvPr id="21" name="Picture 20">
            <a:extLst>
              <a:ext uri="{FF2B5EF4-FFF2-40B4-BE49-F238E27FC236}">
                <a16:creationId xmlns:a16="http://schemas.microsoft.com/office/drawing/2014/main" id="{4912500E-B1FC-0AF7-3F02-AEB64D0ACC6A}"/>
              </a:ext>
            </a:extLst>
          </p:cNvPr>
          <p:cNvPicPr>
            <a:picLocks noChangeAspect="1"/>
          </p:cNvPicPr>
          <p:nvPr/>
        </p:nvPicPr>
        <p:blipFill>
          <a:blip r:embed="rId7"/>
          <a:stretch>
            <a:fillRect/>
          </a:stretch>
        </p:blipFill>
        <p:spPr>
          <a:xfrm>
            <a:off x="1921289" y="4493228"/>
            <a:ext cx="1560711" cy="1225402"/>
          </a:xfrm>
          <a:prstGeom prst="rect">
            <a:avLst/>
          </a:prstGeom>
        </p:spPr>
      </p:pic>
      <p:pic>
        <p:nvPicPr>
          <p:cNvPr id="22" name="Picture 21">
            <a:extLst>
              <a:ext uri="{FF2B5EF4-FFF2-40B4-BE49-F238E27FC236}">
                <a16:creationId xmlns:a16="http://schemas.microsoft.com/office/drawing/2014/main" id="{9EACAEED-88BB-B8DE-4C82-663E86A4B802}"/>
              </a:ext>
            </a:extLst>
          </p:cNvPr>
          <p:cNvPicPr>
            <a:picLocks noChangeAspect="1"/>
          </p:cNvPicPr>
          <p:nvPr/>
        </p:nvPicPr>
        <p:blipFill>
          <a:blip r:embed="rId8"/>
          <a:stretch>
            <a:fillRect/>
          </a:stretch>
        </p:blipFill>
        <p:spPr>
          <a:xfrm>
            <a:off x="4161539" y="2144686"/>
            <a:ext cx="1743607" cy="1554615"/>
          </a:xfrm>
          <a:prstGeom prst="rect">
            <a:avLst/>
          </a:prstGeom>
        </p:spPr>
      </p:pic>
      <p:pic>
        <p:nvPicPr>
          <p:cNvPr id="23" name="Picture 22">
            <a:extLst>
              <a:ext uri="{FF2B5EF4-FFF2-40B4-BE49-F238E27FC236}">
                <a16:creationId xmlns:a16="http://schemas.microsoft.com/office/drawing/2014/main" id="{C6EFE5FE-C010-4671-B48B-E36937F534F7}"/>
              </a:ext>
            </a:extLst>
          </p:cNvPr>
          <p:cNvPicPr>
            <a:picLocks noChangeAspect="1"/>
          </p:cNvPicPr>
          <p:nvPr/>
        </p:nvPicPr>
        <p:blipFill>
          <a:blip r:embed="rId9"/>
          <a:stretch>
            <a:fillRect/>
          </a:stretch>
        </p:blipFill>
        <p:spPr>
          <a:xfrm>
            <a:off x="4162503" y="4446993"/>
            <a:ext cx="1743607" cy="1548518"/>
          </a:xfrm>
          <a:prstGeom prst="rect">
            <a:avLst/>
          </a:prstGeom>
        </p:spPr>
      </p:pic>
      <p:pic>
        <p:nvPicPr>
          <p:cNvPr id="24" name="Picture 23">
            <a:extLst>
              <a:ext uri="{FF2B5EF4-FFF2-40B4-BE49-F238E27FC236}">
                <a16:creationId xmlns:a16="http://schemas.microsoft.com/office/drawing/2014/main" id="{E7877C5C-140A-6B9B-6C31-A77E1945E389}"/>
              </a:ext>
            </a:extLst>
          </p:cNvPr>
          <p:cNvPicPr>
            <a:picLocks noChangeAspect="1"/>
          </p:cNvPicPr>
          <p:nvPr/>
        </p:nvPicPr>
        <p:blipFill>
          <a:blip r:embed="rId10"/>
          <a:stretch>
            <a:fillRect/>
          </a:stretch>
        </p:blipFill>
        <p:spPr>
          <a:xfrm>
            <a:off x="5556380" y="2398687"/>
            <a:ext cx="1560711" cy="1030313"/>
          </a:xfrm>
          <a:prstGeom prst="rect">
            <a:avLst/>
          </a:prstGeom>
        </p:spPr>
      </p:pic>
      <p:pic>
        <p:nvPicPr>
          <p:cNvPr id="25" name="Picture 24">
            <a:extLst>
              <a:ext uri="{FF2B5EF4-FFF2-40B4-BE49-F238E27FC236}">
                <a16:creationId xmlns:a16="http://schemas.microsoft.com/office/drawing/2014/main" id="{93F59F08-CFD3-925E-CE77-5A232A4B4033}"/>
              </a:ext>
            </a:extLst>
          </p:cNvPr>
          <p:cNvPicPr>
            <a:picLocks noChangeAspect="1"/>
          </p:cNvPicPr>
          <p:nvPr/>
        </p:nvPicPr>
        <p:blipFill>
          <a:blip r:embed="rId11"/>
          <a:stretch>
            <a:fillRect/>
          </a:stretch>
        </p:blipFill>
        <p:spPr>
          <a:xfrm>
            <a:off x="5541685" y="4654786"/>
            <a:ext cx="1560711" cy="1225402"/>
          </a:xfrm>
          <a:prstGeom prst="rect">
            <a:avLst/>
          </a:prstGeom>
        </p:spPr>
      </p:pic>
      <p:pic>
        <p:nvPicPr>
          <p:cNvPr id="26" name="Picture 25">
            <a:extLst>
              <a:ext uri="{FF2B5EF4-FFF2-40B4-BE49-F238E27FC236}">
                <a16:creationId xmlns:a16="http://schemas.microsoft.com/office/drawing/2014/main" id="{2E896F9D-518F-814F-17FD-CF898760E7E3}"/>
              </a:ext>
            </a:extLst>
          </p:cNvPr>
          <p:cNvPicPr>
            <a:picLocks noChangeAspect="1"/>
          </p:cNvPicPr>
          <p:nvPr/>
        </p:nvPicPr>
        <p:blipFill>
          <a:blip r:embed="rId12"/>
          <a:stretch>
            <a:fillRect/>
          </a:stretch>
        </p:blipFill>
        <p:spPr>
          <a:xfrm>
            <a:off x="7637080" y="2136535"/>
            <a:ext cx="1749704" cy="1554615"/>
          </a:xfrm>
          <a:prstGeom prst="rect">
            <a:avLst/>
          </a:prstGeom>
        </p:spPr>
      </p:pic>
      <p:pic>
        <p:nvPicPr>
          <p:cNvPr id="27" name="Picture 26">
            <a:extLst>
              <a:ext uri="{FF2B5EF4-FFF2-40B4-BE49-F238E27FC236}">
                <a16:creationId xmlns:a16="http://schemas.microsoft.com/office/drawing/2014/main" id="{5D0630CB-DBB7-3D40-07E8-8688EEB0FBD6}"/>
              </a:ext>
            </a:extLst>
          </p:cNvPr>
          <p:cNvPicPr>
            <a:picLocks noChangeAspect="1"/>
          </p:cNvPicPr>
          <p:nvPr/>
        </p:nvPicPr>
        <p:blipFill>
          <a:blip r:embed="rId13"/>
          <a:stretch>
            <a:fillRect/>
          </a:stretch>
        </p:blipFill>
        <p:spPr>
          <a:xfrm>
            <a:off x="7609774" y="4460537"/>
            <a:ext cx="1743607" cy="1548518"/>
          </a:xfrm>
          <a:prstGeom prst="rect">
            <a:avLst/>
          </a:prstGeom>
        </p:spPr>
      </p:pic>
      <p:pic>
        <p:nvPicPr>
          <p:cNvPr id="28" name="Picture 27">
            <a:extLst>
              <a:ext uri="{FF2B5EF4-FFF2-40B4-BE49-F238E27FC236}">
                <a16:creationId xmlns:a16="http://schemas.microsoft.com/office/drawing/2014/main" id="{43A334DB-6707-59B3-611F-6F0267E80B03}"/>
              </a:ext>
            </a:extLst>
          </p:cNvPr>
          <p:cNvPicPr>
            <a:picLocks noChangeAspect="1"/>
          </p:cNvPicPr>
          <p:nvPr/>
        </p:nvPicPr>
        <p:blipFill>
          <a:blip r:embed="rId14"/>
          <a:stretch>
            <a:fillRect/>
          </a:stretch>
        </p:blipFill>
        <p:spPr>
          <a:xfrm>
            <a:off x="9020504" y="2243967"/>
            <a:ext cx="1487553" cy="1231499"/>
          </a:xfrm>
          <a:prstGeom prst="rect">
            <a:avLst/>
          </a:prstGeom>
        </p:spPr>
      </p:pic>
      <p:pic>
        <p:nvPicPr>
          <p:cNvPr id="29" name="Picture 28">
            <a:extLst>
              <a:ext uri="{FF2B5EF4-FFF2-40B4-BE49-F238E27FC236}">
                <a16:creationId xmlns:a16="http://schemas.microsoft.com/office/drawing/2014/main" id="{8FAE087B-1F19-3FC0-3F01-6484DBAA299E}"/>
              </a:ext>
            </a:extLst>
          </p:cNvPr>
          <p:cNvPicPr>
            <a:picLocks noChangeAspect="1"/>
          </p:cNvPicPr>
          <p:nvPr/>
        </p:nvPicPr>
        <p:blipFill>
          <a:blip r:embed="rId15"/>
          <a:stretch>
            <a:fillRect/>
          </a:stretch>
        </p:blipFill>
        <p:spPr>
          <a:xfrm>
            <a:off x="9020504" y="4688317"/>
            <a:ext cx="1487553" cy="1030313"/>
          </a:xfrm>
          <a:prstGeom prst="rect">
            <a:avLst/>
          </a:prstGeom>
        </p:spPr>
      </p:pic>
    </p:spTree>
    <p:extLst>
      <p:ext uri="{BB962C8B-B14F-4D97-AF65-F5344CB8AC3E}">
        <p14:creationId xmlns:p14="http://schemas.microsoft.com/office/powerpoint/2010/main" val="358307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B863CC2-653B-C244-9890-7DC0DD420C7E}"/>
              </a:ext>
            </a:extLst>
          </p:cNvPr>
          <p:cNvSpPr txBox="1">
            <a:spLocks/>
          </p:cNvSpPr>
          <p:nvPr/>
        </p:nvSpPr>
        <p:spPr>
          <a:xfrm>
            <a:off x="443781" y="1604469"/>
            <a:ext cx="9309819" cy="4813361"/>
          </a:xfrm>
          <a:prstGeom prst="rect">
            <a:avLst/>
          </a:prstGeom>
        </p:spPr>
        <p:txBody>
          <a:bodyPr/>
          <a:lstStyle>
            <a:lvl1pPr marL="257054" indent="-257054" algn="l" defTabSz="342740" rtl="0" eaLnBrk="1" latinLnBrk="0" hangingPunct="1">
              <a:spcBef>
                <a:spcPct val="20000"/>
              </a:spcBef>
              <a:buFont typeface="Arial"/>
              <a:buChar char="•"/>
              <a:defRPr sz="2400" kern="1200">
                <a:solidFill>
                  <a:schemeClr val="tx1"/>
                </a:solidFill>
                <a:latin typeface="+mn-lt"/>
                <a:ea typeface="+mn-ea"/>
                <a:cs typeface="+mn-cs"/>
              </a:defRPr>
            </a:lvl1pPr>
            <a:lvl2pPr marL="556952" indent="-214212" algn="l" defTabSz="342740" rtl="0" eaLnBrk="1" latinLnBrk="0" hangingPunct="1">
              <a:spcBef>
                <a:spcPct val="20000"/>
              </a:spcBef>
              <a:buFont typeface="Arial"/>
              <a:buChar char="–"/>
              <a:defRPr sz="2100" kern="1200">
                <a:solidFill>
                  <a:schemeClr val="tx1"/>
                </a:solidFill>
                <a:latin typeface="+mn-lt"/>
                <a:ea typeface="+mn-ea"/>
                <a:cs typeface="+mn-cs"/>
              </a:defRPr>
            </a:lvl2pPr>
            <a:lvl3pPr marL="856850" indent="-171369" algn="l" defTabSz="342740" rtl="0" eaLnBrk="1" latinLnBrk="0" hangingPunct="1">
              <a:spcBef>
                <a:spcPct val="20000"/>
              </a:spcBef>
              <a:buFont typeface="Arial"/>
              <a:buChar char="•"/>
              <a:defRPr sz="1800" kern="1200">
                <a:solidFill>
                  <a:schemeClr val="tx1"/>
                </a:solidFill>
                <a:latin typeface="+mn-lt"/>
                <a:ea typeface="+mn-ea"/>
                <a:cs typeface="+mn-cs"/>
              </a:defRPr>
            </a:lvl3pPr>
            <a:lvl4pPr marL="1199588" indent="-171369" algn="l" defTabSz="342740" rtl="0" eaLnBrk="1" latinLnBrk="0" hangingPunct="1">
              <a:spcBef>
                <a:spcPct val="20000"/>
              </a:spcBef>
              <a:buFont typeface="Arial"/>
              <a:buChar char="–"/>
              <a:defRPr sz="1500" kern="1200">
                <a:solidFill>
                  <a:schemeClr val="tx1"/>
                </a:solidFill>
                <a:latin typeface="+mn-lt"/>
                <a:ea typeface="+mn-ea"/>
                <a:cs typeface="+mn-cs"/>
              </a:defRPr>
            </a:lvl4pPr>
            <a:lvl5pPr marL="1542329" indent="-171369" algn="l" defTabSz="342740" rtl="0" eaLnBrk="1" latinLnBrk="0" hangingPunct="1">
              <a:spcBef>
                <a:spcPct val="20000"/>
              </a:spcBef>
              <a:buFont typeface="Arial"/>
              <a:buChar char="»"/>
              <a:defRPr sz="1500" kern="1200">
                <a:solidFill>
                  <a:schemeClr val="tx1"/>
                </a:solidFill>
                <a:latin typeface="+mn-lt"/>
                <a:ea typeface="+mn-ea"/>
                <a:cs typeface="+mn-cs"/>
              </a:defRPr>
            </a:lvl5pPr>
            <a:lvl6pPr marL="1885068" indent="-171369" algn="l" defTabSz="342740" rtl="0" eaLnBrk="1" latinLnBrk="0" hangingPunct="1">
              <a:spcBef>
                <a:spcPct val="20000"/>
              </a:spcBef>
              <a:buFont typeface="Arial"/>
              <a:buChar char="•"/>
              <a:defRPr sz="1500" kern="1200">
                <a:solidFill>
                  <a:schemeClr val="tx1"/>
                </a:solidFill>
                <a:latin typeface="+mn-lt"/>
                <a:ea typeface="+mn-ea"/>
                <a:cs typeface="+mn-cs"/>
              </a:defRPr>
            </a:lvl6pPr>
            <a:lvl7pPr marL="2227808" indent="-171369" algn="l" defTabSz="342740" rtl="0" eaLnBrk="1" latinLnBrk="0" hangingPunct="1">
              <a:spcBef>
                <a:spcPct val="20000"/>
              </a:spcBef>
              <a:buFont typeface="Arial"/>
              <a:buChar char="•"/>
              <a:defRPr sz="1500" kern="1200">
                <a:solidFill>
                  <a:schemeClr val="tx1"/>
                </a:solidFill>
                <a:latin typeface="+mn-lt"/>
                <a:ea typeface="+mn-ea"/>
                <a:cs typeface="+mn-cs"/>
              </a:defRPr>
            </a:lvl7pPr>
            <a:lvl8pPr marL="2570547" indent="-171369" algn="l" defTabSz="342740" rtl="0" eaLnBrk="1" latinLnBrk="0" hangingPunct="1">
              <a:spcBef>
                <a:spcPct val="20000"/>
              </a:spcBef>
              <a:buFont typeface="Arial"/>
              <a:buChar char="•"/>
              <a:defRPr sz="1500" kern="1200">
                <a:solidFill>
                  <a:schemeClr val="tx1"/>
                </a:solidFill>
                <a:latin typeface="+mn-lt"/>
                <a:ea typeface="+mn-ea"/>
                <a:cs typeface="+mn-cs"/>
              </a:defRPr>
            </a:lvl8pPr>
            <a:lvl9pPr marL="2913287" indent="-171369" algn="l" defTabSz="34274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0"/>
              </a:spcBef>
              <a:spcAft>
                <a:spcPts val="1600"/>
              </a:spcAft>
              <a:buClr>
                <a:srgbClr val="9CCB3B"/>
              </a:buClr>
              <a:buFont typeface="Wingdings" pitchFamily="2" charset="2"/>
              <a:buChar char="§"/>
            </a:pPr>
            <a:r>
              <a:rPr lang="en-US" sz="3200" dirty="0">
                <a:latin typeface="Segoe UI" panose="020B0502040204020203" pitchFamily="34" charset="0"/>
                <a:cs typeface="Segoe UI" panose="020B0502040204020203" pitchFamily="34" charset="0"/>
              </a:rPr>
              <a:t>Business Model Issues</a:t>
            </a:r>
          </a:p>
          <a:p>
            <a:pPr>
              <a:spcBef>
                <a:spcPts val="0"/>
              </a:spcBef>
              <a:spcAft>
                <a:spcPts val="1600"/>
              </a:spcAft>
              <a:buClr>
                <a:srgbClr val="9CCB3B"/>
              </a:buClr>
              <a:buFont typeface="Wingdings" pitchFamily="2" charset="2"/>
              <a:buChar char="§"/>
            </a:pPr>
            <a:r>
              <a:rPr lang="en-US" sz="3200" dirty="0">
                <a:latin typeface="Segoe UI" panose="020B0502040204020203" pitchFamily="34" charset="0"/>
                <a:cs typeface="Segoe UI" panose="020B0502040204020203" pitchFamily="34" charset="0"/>
              </a:rPr>
              <a:t>Regulatory Compact</a:t>
            </a:r>
          </a:p>
          <a:p>
            <a:pPr>
              <a:spcBef>
                <a:spcPts val="0"/>
              </a:spcBef>
              <a:spcAft>
                <a:spcPts val="1600"/>
              </a:spcAft>
              <a:buClr>
                <a:srgbClr val="9CCB3B"/>
              </a:buClr>
              <a:buFont typeface="Wingdings" pitchFamily="2" charset="2"/>
              <a:buChar char="§"/>
            </a:pPr>
            <a:r>
              <a:rPr lang="en-US" sz="3200" dirty="0">
                <a:latin typeface="Segoe UI" panose="020B0502040204020203" pitchFamily="34" charset="0"/>
                <a:cs typeface="Segoe UI" panose="020B0502040204020203" pitchFamily="34" charset="0"/>
              </a:rPr>
              <a:t>Electric Transportation</a:t>
            </a:r>
          </a:p>
          <a:p>
            <a:pPr>
              <a:spcBef>
                <a:spcPts val="0"/>
              </a:spcBef>
              <a:spcAft>
                <a:spcPts val="1600"/>
              </a:spcAft>
              <a:buClr>
                <a:srgbClr val="9CCB3B"/>
              </a:buClr>
              <a:buFont typeface="Wingdings" pitchFamily="2" charset="2"/>
              <a:buChar char="§"/>
            </a:pPr>
            <a:r>
              <a:rPr lang="en-US" sz="3200" dirty="0">
                <a:latin typeface="Segoe UI" panose="020B0502040204020203" pitchFamily="34" charset="0"/>
                <a:cs typeface="Segoe UI" panose="020B0502040204020203" pitchFamily="34" charset="0"/>
              </a:rPr>
              <a:t>Transmission ROFR </a:t>
            </a:r>
          </a:p>
        </p:txBody>
      </p:sp>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p>
            <a:pPr algn="ctr"/>
            <a:endParaRPr lang="en-US" sz="24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1"/>
            <a:ext cx="10735733" cy="1322716"/>
          </a:xfrm>
          <a:prstGeom prst="rect">
            <a:avLst/>
          </a:prstGeom>
          <a:noFill/>
        </p:spPr>
        <p:txBody>
          <a:bodyPr wrap="square" lIns="0" rtlCol="0" anchor="ctr" anchorCtr="0">
            <a:noAutofit/>
          </a:bodyPr>
          <a:lstStyle/>
          <a:p>
            <a:r>
              <a:rPr lang="en-US" sz="4533">
                <a:solidFill>
                  <a:schemeClr val="bg1"/>
                </a:solidFill>
                <a:latin typeface="Segoe UI Light" panose="020B0502040204020203" pitchFamily="34" charset="0"/>
                <a:cs typeface="Segoe UI Light" panose="020B0502040204020203" pitchFamily="34" charset="0"/>
              </a:rPr>
              <a:t>Key State Regulatory &amp; Legislative Policy Issues</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spTree>
    <p:extLst>
      <p:ext uri="{BB962C8B-B14F-4D97-AF65-F5344CB8AC3E}">
        <p14:creationId xmlns:p14="http://schemas.microsoft.com/office/powerpoint/2010/main" val="95590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1"/>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External Affairs Legislative Watchlist</a:t>
            </a:r>
            <a:endParaRPr lang="en-US" sz="4533" dirty="0">
              <a:solidFill>
                <a:schemeClr val="bg1"/>
              </a:solidFill>
              <a:latin typeface="Segoe UI Light" panose="020B0502040204020203" pitchFamily="34" charset="0"/>
              <a:cs typeface="Segoe UI Light" panose="020B0502040204020203" pitchFamily="34" charset="0"/>
            </a:endParaRP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pic>
        <p:nvPicPr>
          <p:cNvPr id="4" name="Picture 3">
            <a:extLst>
              <a:ext uri="{FF2B5EF4-FFF2-40B4-BE49-F238E27FC236}">
                <a16:creationId xmlns:a16="http://schemas.microsoft.com/office/drawing/2014/main" id="{C85AE6CA-4D40-B2C3-D0C5-34EB2FB6813C}"/>
              </a:ext>
            </a:extLst>
          </p:cNvPr>
          <p:cNvPicPr>
            <a:picLocks noChangeAspect="1"/>
          </p:cNvPicPr>
          <p:nvPr/>
        </p:nvPicPr>
        <p:blipFill>
          <a:blip r:embed="rId4"/>
          <a:stretch>
            <a:fillRect/>
          </a:stretch>
        </p:blipFill>
        <p:spPr>
          <a:xfrm>
            <a:off x="1695258" y="1322717"/>
            <a:ext cx="8502330" cy="5336316"/>
          </a:xfrm>
          <a:prstGeom prst="rect">
            <a:avLst/>
          </a:prstGeom>
        </p:spPr>
      </p:pic>
    </p:spTree>
    <p:extLst>
      <p:ext uri="{BB962C8B-B14F-4D97-AF65-F5344CB8AC3E}">
        <p14:creationId xmlns:p14="http://schemas.microsoft.com/office/powerpoint/2010/main" val="377730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B863CC2-653B-C244-9890-7DC0DD420C7E}"/>
              </a:ext>
            </a:extLst>
          </p:cNvPr>
          <p:cNvSpPr txBox="1">
            <a:spLocks/>
          </p:cNvSpPr>
          <p:nvPr/>
        </p:nvSpPr>
        <p:spPr>
          <a:xfrm>
            <a:off x="443782" y="1604469"/>
            <a:ext cx="10529017" cy="4813361"/>
          </a:xfrm>
          <a:prstGeom prst="rect">
            <a:avLst/>
          </a:prstGeom>
        </p:spPr>
        <p:txBody>
          <a:bodyPr lIns="121920" tIns="60960" rIns="121920" bIns="60960" anchor="t"/>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nSpc>
                <a:spcPct val="107000"/>
              </a:lnSpc>
              <a:spcAft>
                <a:spcPts val="600"/>
              </a:spcAft>
              <a:buClr>
                <a:srgbClr val="0083BE"/>
              </a:buClr>
            </a:pPr>
            <a:r>
              <a:rPr lang="en-US" sz="3200" dirty="0">
                <a:latin typeface="Franklin Gothic Book" panose="020B0503020102020204" pitchFamily="34" charset="0"/>
                <a:ea typeface="Calibri" panose="020F0502020204030204" pitchFamily="34" charset="0"/>
                <a:cs typeface="Times New Roman" panose="02020603050405020304" pitchFamily="18" charset="0"/>
              </a:rPr>
              <a:t>Ballot initiatives to municipalize:</a:t>
            </a:r>
          </a:p>
          <a:p>
            <a:pPr marL="342900" indent="-342900">
              <a:lnSpc>
                <a:spcPct val="107000"/>
              </a:lnSpc>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Maine – will be voted on in November</a:t>
            </a:r>
          </a:p>
          <a:p>
            <a:pPr marL="342900" indent="-342900">
              <a:lnSpc>
                <a:spcPct val="107000"/>
              </a:lnSpc>
              <a:spcAft>
                <a:spcPts val="600"/>
              </a:spcAft>
              <a:buClr>
                <a:srgbClr val="0083BE"/>
              </a:buClr>
              <a:buFont typeface="Wingdings" panose="05000000000000000000" pitchFamily="2" charset="2"/>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El Paso, TX – Prop K defeated in May</a:t>
            </a:r>
          </a:p>
          <a:p>
            <a:pPr marL="342900" indent="-342900">
              <a:lnSpc>
                <a:spcPct val="107000"/>
              </a:lnSpc>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Decorah, IA – Under consideration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24464"/>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Municipalization</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spTree>
    <p:extLst>
      <p:ext uri="{BB962C8B-B14F-4D97-AF65-F5344CB8AC3E}">
        <p14:creationId xmlns:p14="http://schemas.microsoft.com/office/powerpoint/2010/main" val="284293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B863CC2-653B-C244-9890-7DC0DD420C7E}"/>
              </a:ext>
            </a:extLst>
          </p:cNvPr>
          <p:cNvSpPr txBox="1">
            <a:spLocks/>
          </p:cNvSpPr>
          <p:nvPr/>
        </p:nvSpPr>
        <p:spPr>
          <a:xfrm>
            <a:off x="443782" y="1604469"/>
            <a:ext cx="10529017" cy="4813361"/>
          </a:xfrm>
          <a:prstGeom prst="rect">
            <a:avLst/>
          </a:prstGeom>
        </p:spPr>
        <p:txBody>
          <a:bodyPr lIns="121920" tIns="60960" rIns="121920" bIns="60960" anchor="t"/>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nSpc>
                <a:spcPct val="107000"/>
              </a:lnSpc>
              <a:spcAft>
                <a:spcPts val="600"/>
              </a:spcAft>
              <a:buClr>
                <a:srgbClr val="0083BE"/>
              </a:buClr>
            </a:pPr>
            <a:r>
              <a:rPr lang="en-US" sz="3200" dirty="0">
                <a:latin typeface="Franklin Gothic Book" panose="020B0503020102020204" pitchFamily="34" charset="0"/>
                <a:ea typeface="Calibri" panose="020F0502020204030204" pitchFamily="34" charset="0"/>
                <a:cs typeface="Times New Roman" panose="02020603050405020304" pitchFamily="18" charset="0"/>
              </a:rPr>
              <a:t>Study the feasibility of municipalization:</a:t>
            </a:r>
          </a:p>
          <a:p>
            <a:pPr marL="342900" indent="-342900">
              <a:lnSpc>
                <a:spcPct val="107000"/>
              </a:lnSpc>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New York (Long Island and Rochester)</a:t>
            </a:r>
          </a:p>
          <a:p>
            <a:pPr marL="342900" indent="-342900">
              <a:lnSpc>
                <a:spcPct val="107000"/>
              </a:lnSpc>
              <a:spcAft>
                <a:spcPts val="600"/>
              </a:spcAft>
              <a:buClr>
                <a:srgbClr val="0083BE"/>
              </a:buClr>
              <a:buFont typeface="Wingdings" panose="05000000000000000000" pitchFamily="2" charset="2"/>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California</a:t>
            </a:r>
          </a:p>
          <a:p>
            <a:pPr marL="342900" indent="-342900">
              <a:lnSpc>
                <a:spcPct val="107000"/>
              </a:lnSpc>
              <a:spcAft>
                <a:spcPts val="600"/>
              </a:spcAft>
              <a:buClr>
                <a:srgbClr val="0083BE"/>
              </a:buClr>
              <a:buFont typeface="Wingdings" panose="05000000000000000000" pitchFamily="2" charset="2"/>
              <a:buChar char=""/>
            </a:pPr>
            <a:r>
              <a:rPr lang="en-US" sz="3200" dirty="0">
                <a:latin typeface="Franklin Gothic Book" panose="020B0503020102020204" pitchFamily="34" charset="0"/>
                <a:ea typeface="Calibri" panose="020F0502020204030204" pitchFamily="34" charset="0"/>
                <a:cs typeface="Times New Roman" panose="02020603050405020304" pitchFamily="18" charset="0"/>
              </a:rPr>
              <a:t>Michigan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24464"/>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Municipalization</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spTree>
    <p:extLst>
      <p:ext uri="{BB962C8B-B14F-4D97-AF65-F5344CB8AC3E}">
        <p14:creationId xmlns:p14="http://schemas.microsoft.com/office/powerpoint/2010/main" val="404303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1"/>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Erosion of Regulatory Compact</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pic>
        <p:nvPicPr>
          <p:cNvPr id="3" name="Picture 2">
            <a:hlinkClick r:id="rId4"/>
            <a:extLst>
              <a:ext uri="{FF2B5EF4-FFF2-40B4-BE49-F238E27FC236}">
                <a16:creationId xmlns:a16="http://schemas.microsoft.com/office/drawing/2014/main" id="{7CB4C2C0-8BD4-194E-33AA-2013FF661CFD}"/>
              </a:ext>
            </a:extLst>
          </p:cNvPr>
          <p:cNvPicPr>
            <a:picLocks noChangeAspect="1"/>
          </p:cNvPicPr>
          <p:nvPr/>
        </p:nvPicPr>
        <p:blipFill>
          <a:blip r:embed="rId5"/>
          <a:stretch>
            <a:fillRect/>
          </a:stretch>
        </p:blipFill>
        <p:spPr>
          <a:xfrm>
            <a:off x="1456267" y="1590067"/>
            <a:ext cx="8953500" cy="4572000"/>
          </a:xfrm>
          <a:prstGeom prst="rect">
            <a:avLst/>
          </a:prstGeom>
        </p:spPr>
      </p:pic>
    </p:spTree>
    <p:extLst>
      <p:ext uri="{BB962C8B-B14F-4D97-AF65-F5344CB8AC3E}">
        <p14:creationId xmlns:p14="http://schemas.microsoft.com/office/powerpoint/2010/main" val="242496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B863CC2-653B-C244-9890-7DC0DD420C7E}"/>
              </a:ext>
            </a:extLst>
          </p:cNvPr>
          <p:cNvSpPr txBox="1">
            <a:spLocks/>
          </p:cNvSpPr>
          <p:nvPr/>
        </p:nvSpPr>
        <p:spPr>
          <a:xfrm>
            <a:off x="443782" y="1604469"/>
            <a:ext cx="10529017" cy="4813361"/>
          </a:xfrm>
          <a:prstGeom prst="rect">
            <a:avLst/>
          </a:prstGeom>
        </p:spPr>
        <p:txBody>
          <a:bodyPr lIns="121920" tIns="60960" rIns="121920" bIns="60960" anchor="t"/>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marR="0" lvl="0">
              <a:lnSpc>
                <a:spcPct val="107000"/>
              </a:lnSpc>
              <a:spcBef>
                <a:spcPts val="0"/>
              </a:spcBef>
              <a:spcAft>
                <a:spcPts val="600"/>
              </a:spcAft>
              <a:buClr>
                <a:srgbClr val="0083BE"/>
              </a:buCl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Legislation limiting cost recovery and other utility actions:</a:t>
            </a:r>
          </a:p>
          <a:p>
            <a:pPr marL="342900" indent="-342900">
              <a:lnSpc>
                <a:spcPct val="107000"/>
              </a:lnSpc>
              <a:spcAft>
                <a:spcPts val="600"/>
              </a:spcAft>
              <a:buClr>
                <a:srgbClr val="0083BE"/>
              </a:buClr>
              <a:buFont typeface="Wingdings" panose="05000000000000000000" pitchFamily="2" charset="2"/>
              <a:buChar char=""/>
            </a:pPr>
            <a:r>
              <a:rPr lang="en-US" sz="3200" b="1" dirty="0">
                <a:latin typeface="Franklin Gothic Book" panose="020B0503020102020204" pitchFamily="34" charset="0"/>
                <a:ea typeface="Calibri" panose="020F0502020204030204" pitchFamily="34" charset="0"/>
                <a:cs typeface="Times New Roman" panose="02020603050405020304" pitchFamily="18" charset="0"/>
              </a:rPr>
              <a:t>CO</a:t>
            </a:r>
            <a:r>
              <a:rPr lang="en-US" sz="3200" dirty="0">
                <a:latin typeface="Franklin Gothic Book" panose="020B0503020102020204" pitchFamily="34" charset="0"/>
                <a:ea typeface="Calibri" panose="020F0502020204030204" pitchFamily="34" charset="0"/>
                <a:cs typeface="Times New Roman" panose="02020603050405020304" pitchFamily="18" charset="0"/>
              </a:rPr>
              <a:t> (enacted): inability to recover costs for fines, advertising, membership dues, and BOD compensation</a:t>
            </a:r>
          </a:p>
          <a:p>
            <a:pPr marL="342900" indent="-342900">
              <a:lnSpc>
                <a:spcPct val="107000"/>
              </a:lnSpc>
              <a:spcAft>
                <a:spcPts val="600"/>
              </a:spcAft>
              <a:buClr>
                <a:srgbClr val="0083BE"/>
              </a:buClr>
              <a:buFont typeface="Wingdings" panose="05000000000000000000" pitchFamily="2" charset="2"/>
              <a:buChar char=""/>
            </a:pPr>
            <a:r>
              <a:rPr lang="en-US" sz="3200" b="1" dirty="0">
                <a:effectLst/>
                <a:latin typeface="Franklin Gothic Book"/>
                <a:ea typeface="Calibri" panose="020F0502020204030204" pitchFamily="34" charset="0"/>
                <a:cs typeface="Times New Roman"/>
              </a:rPr>
              <a:t>CT</a:t>
            </a:r>
            <a:r>
              <a:rPr lang="en-US" sz="3200" dirty="0">
                <a:effectLst/>
                <a:latin typeface="Franklin Gothic Book"/>
                <a:ea typeface="Calibri" panose="020F0502020204030204" pitchFamily="34" charset="0"/>
                <a:cs typeface="Times New Roman"/>
              </a:rPr>
              <a:t> (</a:t>
            </a:r>
            <a:r>
              <a:rPr lang="en-US" sz="3200" dirty="0">
                <a:latin typeface="Franklin Gothic Book"/>
                <a:ea typeface="Calibri" panose="020F0502020204030204" pitchFamily="34" charset="0"/>
                <a:cs typeface="Times New Roman"/>
              </a:rPr>
              <a:t>signed</a:t>
            </a:r>
            <a:r>
              <a:rPr lang="en-US" sz="3200" dirty="0">
                <a:effectLst/>
                <a:latin typeface="Franklin Gothic Book"/>
                <a:ea typeface="Calibri" panose="020F0502020204030204" pitchFamily="34" charset="0"/>
                <a:cs typeface="Times New Roman"/>
              </a:rPr>
              <a:t>): PURA must consider “broad economic factors,” discourages settlements, precludes recovery of certain costs</a:t>
            </a:r>
          </a:p>
          <a:p>
            <a:pPr marL="342900" indent="-342900">
              <a:lnSpc>
                <a:spcPct val="107000"/>
              </a:lnSpc>
              <a:spcAft>
                <a:spcPts val="600"/>
              </a:spcAft>
              <a:buClr>
                <a:srgbClr val="0083BE"/>
              </a:buClr>
              <a:buFont typeface="Wingdings" panose="05000000000000000000" pitchFamily="2" charset="2"/>
              <a:buChar char=""/>
            </a:pPr>
            <a:r>
              <a:rPr lang="en-US" sz="3200" b="1" dirty="0">
                <a:latin typeface="Franklin Gothic Book" panose="020B0503020102020204" pitchFamily="34" charset="0"/>
                <a:ea typeface="Calibri" panose="020F0502020204030204" pitchFamily="34" charset="0"/>
                <a:cs typeface="Times New Roman" panose="02020603050405020304" pitchFamily="18" charset="0"/>
              </a:rPr>
              <a:t>KY</a:t>
            </a:r>
            <a:r>
              <a:rPr lang="en-US" sz="3200" dirty="0">
                <a:latin typeface="Franklin Gothic Book" panose="020B0503020102020204" pitchFamily="34" charset="0"/>
                <a:ea typeface="Calibri" panose="020F0502020204030204" pitchFamily="34" charset="0"/>
                <a:cs typeface="Times New Roman" panose="02020603050405020304" pitchFamily="18" charset="0"/>
              </a:rPr>
              <a:t> (enacted): gives the PSC authority to approve or deny retirement of fossil generation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C4F6811-A7F2-2447-A88A-511875AB3FD6}"/>
              </a:ext>
            </a:extLst>
          </p:cNvPr>
          <p:cNvSpPr/>
          <p:nvPr/>
        </p:nvSpPr>
        <p:spPr>
          <a:xfrm>
            <a:off x="0" y="0"/>
            <a:ext cx="12192000" cy="1322717"/>
          </a:xfrm>
          <a:prstGeom prst="rect">
            <a:avLst/>
          </a:prstGeom>
          <a:solidFill>
            <a:srgbClr val="0082BF"/>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pPr algn="ctr"/>
            <a:endParaRPr lang="en-US" sz="3200"/>
          </a:p>
        </p:txBody>
      </p:sp>
      <p:sp>
        <p:nvSpPr>
          <p:cNvPr id="9" name="TextBox 8">
            <a:extLst>
              <a:ext uri="{FF2B5EF4-FFF2-40B4-BE49-F238E27FC236}">
                <a16:creationId xmlns:a16="http://schemas.microsoft.com/office/drawing/2014/main" id="{BA9E90DE-3744-F943-A67B-D53D66CB29A5}"/>
              </a:ext>
            </a:extLst>
          </p:cNvPr>
          <p:cNvSpPr txBox="1"/>
          <p:nvPr/>
        </p:nvSpPr>
        <p:spPr>
          <a:xfrm>
            <a:off x="1456267" y="24464"/>
            <a:ext cx="10735733" cy="1322716"/>
          </a:xfrm>
          <a:prstGeom prst="rect">
            <a:avLst/>
          </a:prstGeom>
          <a:noFill/>
        </p:spPr>
        <p:txBody>
          <a:bodyPr wrap="square" lIns="0" tIns="60960" rIns="121920" bIns="60960" rtlCol="0" anchor="ctr" anchorCtr="0">
            <a:noAutofit/>
          </a:bodyPr>
          <a:lstStyle>
            <a:defPPr>
              <a:defRPr lang="en-US"/>
            </a:defPPr>
            <a:lvl1pPr marL="0" algn="l" defTabSz="609299" rtl="0" eaLnBrk="1" latinLnBrk="0" hangingPunct="1">
              <a:defRPr sz="2400" kern="1200">
                <a:solidFill>
                  <a:schemeClr val="tx1"/>
                </a:solidFill>
                <a:latin typeface="+mn-lt"/>
                <a:ea typeface="+mn-ea"/>
                <a:cs typeface="+mn-cs"/>
              </a:defRPr>
            </a:lvl1pPr>
            <a:lvl2pPr marL="609299" algn="l" defTabSz="609299" rtl="0" eaLnBrk="1" latinLnBrk="0" hangingPunct="1">
              <a:defRPr sz="2400" kern="1200">
                <a:solidFill>
                  <a:schemeClr val="tx1"/>
                </a:solidFill>
                <a:latin typeface="+mn-lt"/>
                <a:ea typeface="+mn-ea"/>
                <a:cs typeface="+mn-cs"/>
              </a:defRPr>
            </a:lvl2pPr>
            <a:lvl3pPr marL="1218599" algn="l" defTabSz="609299" rtl="0" eaLnBrk="1" latinLnBrk="0" hangingPunct="1">
              <a:defRPr sz="2400" kern="1200">
                <a:solidFill>
                  <a:schemeClr val="tx1"/>
                </a:solidFill>
                <a:latin typeface="+mn-lt"/>
                <a:ea typeface="+mn-ea"/>
                <a:cs typeface="+mn-cs"/>
              </a:defRPr>
            </a:lvl3pPr>
            <a:lvl4pPr marL="1827900" algn="l" defTabSz="609299" rtl="0" eaLnBrk="1" latinLnBrk="0" hangingPunct="1">
              <a:defRPr sz="2400" kern="1200">
                <a:solidFill>
                  <a:schemeClr val="tx1"/>
                </a:solidFill>
                <a:latin typeface="+mn-lt"/>
                <a:ea typeface="+mn-ea"/>
                <a:cs typeface="+mn-cs"/>
              </a:defRPr>
            </a:lvl4pPr>
            <a:lvl5pPr marL="2437199" algn="l" defTabSz="609299" rtl="0" eaLnBrk="1" latinLnBrk="0" hangingPunct="1">
              <a:defRPr sz="2400" kern="1200">
                <a:solidFill>
                  <a:schemeClr val="tx1"/>
                </a:solidFill>
                <a:latin typeface="+mn-lt"/>
                <a:ea typeface="+mn-ea"/>
                <a:cs typeface="+mn-cs"/>
              </a:defRPr>
            </a:lvl5pPr>
            <a:lvl6pPr marL="3046500" algn="l" defTabSz="609299" rtl="0" eaLnBrk="1" latinLnBrk="0" hangingPunct="1">
              <a:defRPr sz="2400" kern="1200">
                <a:solidFill>
                  <a:schemeClr val="tx1"/>
                </a:solidFill>
                <a:latin typeface="+mn-lt"/>
                <a:ea typeface="+mn-ea"/>
                <a:cs typeface="+mn-cs"/>
              </a:defRPr>
            </a:lvl6pPr>
            <a:lvl7pPr marL="3655797" algn="l" defTabSz="609299" rtl="0" eaLnBrk="1" latinLnBrk="0" hangingPunct="1">
              <a:defRPr sz="2400" kern="1200">
                <a:solidFill>
                  <a:schemeClr val="tx1"/>
                </a:solidFill>
                <a:latin typeface="+mn-lt"/>
                <a:ea typeface="+mn-ea"/>
                <a:cs typeface="+mn-cs"/>
              </a:defRPr>
            </a:lvl7pPr>
            <a:lvl8pPr marL="4265099" algn="l" defTabSz="609299" rtl="0" eaLnBrk="1" latinLnBrk="0" hangingPunct="1">
              <a:defRPr sz="2400" kern="1200">
                <a:solidFill>
                  <a:schemeClr val="tx1"/>
                </a:solidFill>
                <a:latin typeface="+mn-lt"/>
                <a:ea typeface="+mn-ea"/>
                <a:cs typeface="+mn-cs"/>
              </a:defRPr>
            </a:lvl8pPr>
            <a:lvl9pPr marL="4874395" algn="l" defTabSz="609299" rtl="0" eaLnBrk="1" latinLnBrk="0" hangingPunct="1">
              <a:defRPr sz="2400" kern="1200">
                <a:solidFill>
                  <a:schemeClr val="tx1"/>
                </a:solidFill>
                <a:latin typeface="+mn-lt"/>
                <a:ea typeface="+mn-ea"/>
                <a:cs typeface="+mn-cs"/>
              </a:defRPr>
            </a:lvl9pPr>
          </a:lstStyle>
          <a:p>
            <a:r>
              <a:rPr lang="en-US" sz="4533" dirty="0">
                <a:solidFill>
                  <a:schemeClr val="bg1"/>
                </a:solidFill>
                <a:latin typeface="Segoe UI Light"/>
                <a:cs typeface="Segoe UI Light"/>
              </a:rPr>
              <a:t>Erosion of Regulatory Compact</a:t>
            </a:r>
          </a:p>
        </p:txBody>
      </p:sp>
      <p:pic>
        <p:nvPicPr>
          <p:cNvPr id="11" name="Picture 10" descr="Logo&#10;&#10;Description automatically generated">
            <a:extLst>
              <a:ext uri="{FF2B5EF4-FFF2-40B4-BE49-F238E27FC236}">
                <a16:creationId xmlns:a16="http://schemas.microsoft.com/office/drawing/2014/main" id="{1489C7CA-FD70-9346-AD04-158FE86550D0}"/>
              </a:ext>
            </a:extLst>
          </p:cNvPr>
          <p:cNvPicPr>
            <a:picLocks noChangeAspect="1"/>
          </p:cNvPicPr>
          <p:nvPr/>
        </p:nvPicPr>
        <p:blipFill rotWithShape="1">
          <a:blip r:embed="rId3"/>
          <a:srcRect l="-235"/>
          <a:stretch/>
        </p:blipFill>
        <p:spPr>
          <a:xfrm>
            <a:off x="189047" y="330200"/>
            <a:ext cx="973187" cy="711245"/>
          </a:xfrm>
          <a:prstGeom prst="rect">
            <a:avLst/>
          </a:prstGeom>
        </p:spPr>
      </p:pic>
    </p:spTree>
    <p:extLst>
      <p:ext uri="{BB962C8B-B14F-4D97-AF65-F5344CB8AC3E}">
        <p14:creationId xmlns:p14="http://schemas.microsoft.com/office/powerpoint/2010/main" val="316663591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75139fd-48b9-45c1-a4c7-52ae13733b45" xsi:nil="true"/>
    <lcf76f155ced4ddcb4097134ff3c332f xmlns="8bd1f7f5-dcaf-4574-8166-d4eedbff5e1f">
      <Terms xmlns="http://schemas.microsoft.com/office/infopath/2007/PartnerControls"/>
    </lcf76f155ced4ddcb4097134ff3c332f>
    <SharedWithUsers xmlns="304a8986-cd53-4fb0-9c6f-a8501a7a2ccd">
      <UserInfo>
        <DisplayName>Linton-Keddie, Shelby</DisplayName>
        <AccountId>102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213B7AB050EC48B50712C9D63706BB" ma:contentTypeVersion="16" ma:contentTypeDescription="Create a new document." ma:contentTypeScope="" ma:versionID="1124741f1d3d26fd4aadebbb00994f32">
  <xsd:schema xmlns:xsd="http://www.w3.org/2001/XMLSchema" xmlns:xs="http://www.w3.org/2001/XMLSchema" xmlns:p="http://schemas.microsoft.com/office/2006/metadata/properties" xmlns:ns2="8bd1f7f5-dcaf-4574-8166-d4eedbff5e1f" xmlns:ns3="304a8986-cd53-4fb0-9c6f-a8501a7a2ccd" xmlns:ns4="f75139fd-48b9-45c1-a4c7-52ae13733b45" targetNamespace="http://schemas.microsoft.com/office/2006/metadata/properties" ma:root="true" ma:fieldsID="ceb0564644ff7d79b11ca4dd61fd9632" ns2:_="" ns3:_="" ns4:_="">
    <xsd:import namespace="8bd1f7f5-dcaf-4574-8166-d4eedbff5e1f"/>
    <xsd:import namespace="304a8986-cd53-4fb0-9c6f-a8501a7a2ccd"/>
    <xsd:import namespace="f75139fd-48b9-45c1-a4c7-52ae13733b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1f7f5-dcaf-4574-8166-d4eedbff5e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fcc6e0-4e0c-4e25-a433-30f022ae7c3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04a8986-cd53-4fb0-9c6f-a8501a7a2cc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5139fd-48b9-45c1-a4c7-52ae13733b4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55aab6a-60d5-49c9-8708-5801e459f011}" ma:internalName="TaxCatchAll" ma:showField="CatchAllData" ma:web="304a8986-cd53-4fb0-9c6f-a8501a7a2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C8F0F-B9D2-4360-A35E-558AC35E87CE}">
  <ds:schemaRefs>
    <ds:schemaRef ds:uri="http://schemas.microsoft.com/office/2006/metadata/properties"/>
    <ds:schemaRef ds:uri="http://schemas.microsoft.com/office/infopath/2007/PartnerControls"/>
    <ds:schemaRef ds:uri="f75139fd-48b9-45c1-a4c7-52ae13733b45"/>
    <ds:schemaRef ds:uri="8bd1f7f5-dcaf-4574-8166-d4eedbff5e1f"/>
    <ds:schemaRef ds:uri="304a8986-cd53-4fb0-9c6f-a8501a7a2ccd"/>
  </ds:schemaRefs>
</ds:datastoreItem>
</file>

<file path=customXml/itemProps2.xml><?xml version="1.0" encoding="utf-8"?>
<ds:datastoreItem xmlns:ds="http://schemas.openxmlformats.org/officeDocument/2006/customXml" ds:itemID="{677EAEBB-3BB0-4139-9BC1-04EB918DE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d1f7f5-dcaf-4574-8166-d4eedbff5e1f"/>
    <ds:schemaRef ds:uri="304a8986-cd53-4fb0-9c6f-a8501a7a2ccd"/>
    <ds:schemaRef ds:uri="f75139fd-48b9-45c1-a4c7-52ae13733b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37F39B-781A-49CD-A103-E49E1E0BD0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9620</TotalTime>
  <Words>4716</Words>
  <Application>Microsoft Office PowerPoint</Application>
  <PresentationFormat>Widescreen</PresentationFormat>
  <Paragraphs>187</Paragraphs>
  <Slides>18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Franklin Gothic Book</vt:lpstr>
      <vt:lpstr>Lucida Grande</vt:lpstr>
      <vt:lpstr>Open Sans</vt:lpstr>
      <vt:lpstr>Segoe UI</vt:lpstr>
      <vt:lpstr>Segoe UI Light</vt:lpstr>
      <vt:lpstr>Symbol</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Hsu, Alex</dc:creator>
  <cp:lastModifiedBy>Bovard, Daryn</cp:lastModifiedBy>
  <cp:revision>9</cp:revision>
  <dcterms:created xsi:type="dcterms:W3CDTF">2023-04-07T14:43:54Z</dcterms:created>
  <dcterms:modified xsi:type="dcterms:W3CDTF">2023-07-20T15:28:48Z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0x010100F3213B7AB050EC48B50712C9D63706BB</vt:lpwstr>
  </property>
  <property fmtid="{D5CDD505-2E9C-101B-9397-08002B2CF9AE}" pid="3" name="MediaServiceImageTags">
    <vt:lpwstr/>
  </property>
  <property fmtid="{D5CDD505-2E9C-101B-9397-08002B2CF9AE}" pid="4" name="MSIP_Label_4391f082-e357-48ae-be1c-7e151bab59c6_Enabled">
    <vt:lpwstr>true</vt:lpwstr>
  </property>
  <property fmtid="{D5CDD505-2E9C-101B-9397-08002B2CF9AE}" pid="5" name="MSIP_Label_4391f082-e357-48ae-be1c-7e151bab59c6_SetDate">
    <vt:lpwstr>2023-07-17T13:39:37Z</vt:lpwstr>
  </property>
  <property fmtid="{D5CDD505-2E9C-101B-9397-08002B2CF9AE}" pid="6" name="MSIP_Label_4391f082-e357-48ae-be1c-7e151bab59c6_Method">
    <vt:lpwstr>Standard</vt:lpwstr>
  </property>
  <property fmtid="{D5CDD505-2E9C-101B-9397-08002B2CF9AE}" pid="7" name="MSIP_Label_4391f082-e357-48ae-be1c-7e151bab59c6_Name">
    <vt:lpwstr>4391f082-e357-48ae-be1c-7e151bab59c6</vt:lpwstr>
  </property>
  <property fmtid="{D5CDD505-2E9C-101B-9397-08002B2CF9AE}" pid="8" name="MSIP_Label_4391f082-e357-48ae-be1c-7e151bab59c6_SiteId">
    <vt:lpwstr>e0c13469-6a2d-4ac3-835b-8ec9ed03c9a7</vt:lpwstr>
  </property>
  <property fmtid="{D5CDD505-2E9C-101B-9397-08002B2CF9AE}" pid="9" name="MSIP_Label_4391f082-e357-48ae-be1c-7e151bab59c6_ActionId">
    <vt:lpwstr>cfe17318-e789-45d6-aeaf-b33ef1a8834d</vt:lpwstr>
  </property>
  <property fmtid="{D5CDD505-2E9C-101B-9397-08002B2CF9AE}" pid="10" name="MSIP_Label_4391f082-e357-48ae-be1c-7e151bab59c6_ContentBits">
    <vt:lpwstr>0</vt:lpwstr>
  </property>
</Properties>
</file>