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sldIdLst>
    <p:sldId id="11364" r:id="rId3"/>
    <p:sldId id="11365" r:id="rId4"/>
    <p:sldId id="11380" r:id="rId5"/>
    <p:sldId id="259" r:id="rId6"/>
    <p:sldId id="11381" r:id="rId7"/>
    <p:sldId id="11363" r:id="rId8"/>
    <p:sldId id="11379" r:id="rId9"/>
    <p:sldId id="11360" r:id="rId10"/>
    <p:sldId id="11376" r:id="rId11"/>
    <p:sldId id="11382" r:id="rId12"/>
    <p:sldId id="11387" r:id="rId13"/>
    <p:sldId id="339" r:id="rId14"/>
    <p:sldId id="338" r:id="rId15"/>
    <p:sldId id="11384" r:id="rId16"/>
    <p:sldId id="11389" r:id="rId17"/>
    <p:sldId id="266" r:id="rId18"/>
    <p:sldId id="11377"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D28DB-929B-4E78-8673-4EDAF3740018}" v="1" dt="2023-07-17T12:51:42.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50" d="100"/>
          <a:sy n="50" d="100"/>
        </p:scale>
        <p:origin x="9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ssling, Matt" userId="b8379b1f-21d1-416b-98b2-a36b17e9a26a" providerId="ADAL" clId="{4BED28DB-929B-4E78-8673-4EDAF3740018}"/>
    <pc:docChg chg="custSel delSld modSld">
      <pc:chgData name="Kiessling, Matt" userId="b8379b1f-21d1-416b-98b2-a36b17e9a26a" providerId="ADAL" clId="{4BED28DB-929B-4E78-8673-4EDAF3740018}" dt="2023-07-17T12:53:32.011" v="114" actId="47"/>
      <pc:docMkLst>
        <pc:docMk/>
      </pc:docMkLst>
      <pc:sldChg chg="addSp modSp mod">
        <pc:chgData name="Kiessling, Matt" userId="b8379b1f-21d1-416b-98b2-a36b17e9a26a" providerId="ADAL" clId="{4BED28DB-929B-4E78-8673-4EDAF3740018}" dt="2023-07-17T12:53:00.504" v="113" actId="14100"/>
        <pc:sldMkLst>
          <pc:docMk/>
          <pc:sldMk cId="2152288166" sldId="11376"/>
        </pc:sldMkLst>
        <pc:spChg chg="add mod">
          <ac:chgData name="Kiessling, Matt" userId="b8379b1f-21d1-416b-98b2-a36b17e9a26a" providerId="ADAL" clId="{4BED28DB-929B-4E78-8673-4EDAF3740018}" dt="2023-07-17T12:53:00.504" v="113" actId="14100"/>
          <ac:spMkLst>
            <pc:docMk/>
            <pc:sldMk cId="2152288166" sldId="11376"/>
            <ac:spMk id="3" creationId="{938980A4-1CA0-63BF-381E-F1A0E10E7970}"/>
          </ac:spMkLst>
        </pc:spChg>
        <pc:spChg chg="mod">
          <ac:chgData name="Kiessling, Matt" userId="b8379b1f-21d1-416b-98b2-a36b17e9a26a" providerId="ADAL" clId="{4BED28DB-929B-4E78-8673-4EDAF3740018}" dt="2023-07-17T12:50:54.084" v="33" actId="20577"/>
          <ac:spMkLst>
            <pc:docMk/>
            <pc:sldMk cId="2152288166" sldId="11376"/>
            <ac:spMk id="7" creationId="{34E0A9A2-3593-2545-2492-5CBC85FC1259}"/>
          </ac:spMkLst>
        </pc:spChg>
      </pc:sldChg>
      <pc:sldChg chg="modSp del mod">
        <pc:chgData name="Kiessling, Matt" userId="b8379b1f-21d1-416b-98b2-a36b17e9a26a" providerId="ADAL" clId="{4BED28DB-929B-4E78-8673-4EDAF3740018}" dt="2023-07-17T12:47:40.782" v="9" actId="47"/>
        <pc:sldMkLst>
          <pc:docMk/>
          <pc:sldMk cId="430411076" sldId="11385"/>
        </pc:sldMkLst>
        <pc:spChg chg="mod">
          <ac:chgData name="Kiessling, Matt" userId="b8379b1f-21d1-416b-98b2-a36b17e9a26a" providerId="ADAL" clId="{4BED28DB-929B-4E78-8673-4EDAF3740018}" dt="2023-07-17T12:47:26.878" v="8" actId="20577"/>
          <ac:spMkLst>
            <pc:docMk/>
            <pc:sldMk cId="430411076" sldId="11385"/>
            <ac:spMk id="3" creationId="{C8C065F6-BCFB-1360-1DF2-9DC857EDDD7D}"/>
          </ac:spMkLst>
        </pc:spChg>
      </pc:sldChg>
      <pc:sldChg chg="del">
        <pc:chgData name="Kiessling, Matt" userId="b8379b1f-21d1-416b-98b2-a36b17e9a26a" providerId="ADAL" clId="{4BED28DB-929B-4E78-8673-4EDAF3740018}" dt="2023-07-17T12:53:32.011" v="114" actId="47"/>
        <pc:sldMkLst>
          <pc:docMk/>
          <pc:sldMk cId="3365321768" sldId="113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C2345-7378-4F41-B98E-1EF3BD9D4D45}"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712FAC2-23CE-48CC-9B9F-C951719FE00E}">
      <dgm:prSet phldrT="[Text]" custT="1"/>
      <dgm:spPr/>
      <dgm:t>
        <a:bodyPr/>
        <a:lstStyle/>
        <a:p>
          <a:pPr algn="l"/>
          <a:r>
            <a:rPr lang="en-US" sz="2800" dirty="0"/>
            <a:t>Federal Money Flowing to States</a:t>
          </a:r>
        </a:p>
      </dgm:t>
    </dgm:pt>
    <dgm:pt modelId="{C484567A-1E9C-4024-A8EE-CE71B14FCCD1}" type="parTrans" cxnId="{BF9754CC-7808-407D-8DC1-FD75BD01C0CB}">
      <dgm:prSet/>
      <dgm:spPr/>
      <dgm:t>
        <a:bodyPr/>
        <a:lstStyle/>
        <a:p>
          <a:endParaRPr lang="en-US"/>
        </a:p>
      </dgm:t>
    </dgm:pt>
    <dgm:pt modelId="{4EF4CCC0-8998-4C1F-B084-C537C1C3F8F0}" type="sibTrans" cxnId="{BF9754CC-7808-407D-8DC1-FD75BD01C0CB}">
      <dgm:prSet/>
      <dgm:spPr/>
      <dgm:t>
        <a:bodyPr/>
        <a:lstStyle/>
        <a:p>
          <a:endParaRPr lang="en-US"/>
        </a:p>
      </dgm:t>
    </dgm:pt>
    <dgm:pt modelId="{431D1D8D-ECF4-48F4-82A0-788A447648FA}">
      <dgm:prSet phldrT="[Text]" custT="1"/>
      <dgm:spPr/>
      <dgm:t>
        <a:bodyPr/>
        <a:lstStyle/>
        <a:p>
          <a:pPr algn="l"/>
          <a:r>
            <a:rPr lang="en-US" sz="2800" dirty="0"/>
            <a:t>Greater Scrutiny of Line Extension and Pipeline Replacement Programs</a:t>
          </a:r>
        </a:p>
      </dgm:t>
    </dgm:pt>
    <dgm:pt modelId="{9CF94741-0542-4730-A957-7FD190BEDD6C}" type="parTrans" cxnId="{70371D81-8675-4ABB-9063-FEEDFB70572C}">
      <dgm:prSet/>
      <dgm:spPr/>
      <dgm:t>
        <a:bodyPr/>
        <a:lstStyle/>
        <a:p>
          <a:endParaRPr lang="en-US"/>
        </a:p>
      </dgm:t>
    </dgm:pt>
    <dgm:pt modelId="{054DE78D-9C3E-4047-96E0-FCA89DB0CD42}" type="sibTrans" cxnId="{70371D81-8675-4ABB-9063-FEEDFB70572C}">
      <dgm:prSet/>
      <dgm:spPr/>
      <dgm:t>
        <a:bodyPr/>
        <a:lstStyle/>
        <a:p>
          <a:endParaRPr lang="en-US"/>
        </a:p>
      </dgm:t>
    </dgm:pt>
    <dgm:pt modelId="{CC640137-9E7A-4337-A173-D01C96992D84}">
      <dgm:prSet phldrT="[Text]" custT="1"/>
      <dgm:spPr/>
      <dgm:t>
        <a:bodyPr/>
        <a:lstStyle/>
        <a:p>
          <a:pPr algn="l"/>
          <a:r>
            <a:rPr lang="en-US" sz="2800" dirty="0"/>
            <a:t>Increased Focus on Pre &amp; Post Meter Emissions</a:t>
          </a:r>
        </a:p>
      </dgm:t>
    </dgm:pt>
    <dgm:pt modelId="{708F2A93-9B41-49B8-941C-605AFBCA473D}" type="parTrans" cxnId="{A959571F-2A66-4D97-A40A-9E1998CCB34C}">
      <dgm:prSet/>
      <dgm:spPr/>
      <dgm:t>
        <a:bodyPr/>
        <a:lstStyle/>
        <a:p>
          <a:endParaRPr lang="en-US"/>
        </a:p>
      </dgm:t>
    </dgm:pt>
    <dgm:pt modelId="{8292A0E9-6CCC-4D1A-A22F-98170E0A3DF1}" type="sibTrans" cxnId="{A959571F-2A66-4D97-A40A-9E1998CCB34C}">
      <dgm:prSet/>
      <dgm:spPr/>
      <dgm:t>
        <a:bodyPr/>
        <a:lstStyle/>
        <a:p>
          <a:endParaRPr lang="en-US"/>
        </a:p>
      </dgm:t>
    </dgm:pt>
    <dgm:pt modelId="{79E1E76A-3ED5-49E4-8236-4E38BF7F5F92}">
      <dgm:prSet custT="1"/>
      <dgm:spPr/>
      <dgm:t>
        <a:bodyPr/>
        <a:lstStyle/>
        <a:p>
          <a:pPr algn="l"/>
          <a:r>
            <a:rPr lang="en-US" sz="2800" dirty="0"/>
            <a:t>Greater Scrutiny of Capital Investments</a:t>
          </a:r>
        </a:p>
      </dgm:t>
    </dgm:pt>
    <dgm:pt modelId="{2827F16C-742F-40D3-BD81-512CF2E7F68D}" type="parTrans" cxnId="{D4C9A493-B29F-4DCA-9481-FC0119EF8307}">
      <dgm:prSet/>
      <dgm:spPr/>
      <dgm:t>
        <a:bodyPr/>
        <a:lstStyle/>
        <a:p>
          <a:endParaRPr lang="en-US"/>
        </a:p>
      </dgm:t>
    </dgm:pt>
    <dgm:pt modelId="{92BC1624-1709-4CDA-A869-385222985CF3}" type="sibTrans" cxnId="{D4C9A493-B29F-4DCA-9481-FC0119EF8307}">
      <dgm:prSet/>
      <dgm:spPr/>
      <dgm:t>
        <a:bodyPr/>
        <a:lstStyle/>
        <a:p>
          <a:endParaRPr lang="en-US"/>
        </a:p>
      </dgm:t>
    </dgm:pt>
    <dgm:pt modelId="{E9EA81DE-120F-4998-83A5-53AD641055B3}">
      <dgm:prSet phldrT="[Text]" custT="1"/>
      <dgm:spPr/>
      <dgm:t>
        <a:bodyPr/>
        <a:lstStyle/>
        <a:p>
          <a:pPr algn="l"/>
          <a:r>
            <a:rPr lang="en-US" sz="2800" dirty="0"/>
            <a:t>Increased Sophistication of Opposition Groups</a:t>
          </a:r>
        </a:p>
      </dgm:t>
    </dgm:pt>
    <dgm:pt modelId="{884FD924-9792-4F5F-967E-DB25C6EEDB3B}" type="parTrans" cxnId="{0C650D2D-B53A-49E0-AD23-E13298BE1D39}">
      <dgm:prSet/>
      <dgm:spPr/>
      <dgm:t>
        <a:bodyPr/>
        <a:lstStyle/>
        <a:p>
          <a:endParaRPr lang="en-US"/>
        </a:p>
      </dgm:t>
    </dgm:pt>
    <dgm:pt modelId="{751301BA-1933-4A9F-9043-DC1B09175694}" type="sibTrans" cxnId="{0C650D2D-B53A-49E0-AD23-E13298BE1D39}">
      <dgm:prSet/>
      <dgm:spPr/>
      <dgm:t>
        <a:bodyPr/>
        <a:lstStyle/>
        <a:p>
          <a:endParaRPr lang="en-US"/>
        </a:p>
      </dgm:t>
    </dgm:pt>
    <dgm:pt modelId="{E3A59FFD-97DF-4ED4-B180-EAC563DB1354}" type="pres">
      <dgm:prSet presAssocID="{38FC2345-7378-4F41-B98E-1EF3BD9D4D45}" presName="linear" presStyleCnt="0">
        <dgm:presLayoutVars>
          <dgm:animLvl val="lvl"/>
          <dgm:resizeHandles val="exact"/>
        </dgm:presLayoutVars>
      </dgm:prSet>
      <dgm:spPr/>
    </dgm:pt>
    <dgm:pt modelId="{C06816CC-B3A8-4CB9-A62E-9D4E2CFD3A30}" type="pres">
      <dgm:prSet presAssocID="{8712FAC2-23CE-48CC-9B9F-C951719FE00E}" presName="parentText" presStyleLbl="node1" presStyleIdx="0" presStyleCnt="5" custLinFactY="-3297" custLinFactNeighborX="-4787" custLinFactNeighborY="-100000">
        <dgm:presLayoutVars>
          <dgm:chMax val="0"/>
          <dgm:bulletEnabled val="1"/>
        </dgm:presLayoutVars>
      </dgm:prSet>
      <dgm:spPr/>
    </dgm:pt>
    <dgm:pt modelId="{D2149AFE-6E3F-4543-932F-F16BC104F424}" type="pres">
      <dgm:prSet presAssocID="{4EF4CCC0-8998-4C1F-B084-C537C1C3F8F0}" presName="spacer" presStyleCnt="0"/>
      <dgm:spPr/>
    </dgm:pt>
    <dgm:pt modelId="{75C910FC-CA60-4647-919E-41EAE57ED6F9}" type="pres">
      <dgm:prSet presAssocID="{E9EA81DE-120F-4998-83A5-53AD641055B3}" presName="parentText" presStyleLbl="node1" presStyleIdx="1" presStyleCnt="5">
        <dgm:presLayoutVars>
          <dgm:chMax val="0"/>
          <dgm:bulletEnabled val="1"/>
        </dgm:presLayoutVars>
      </dgm:prSet>
      <dgm:spPr/>
    </dgm:pt>
    <dgm:pt modelId="{F8429C00-EBB7-44E3-B3B4-52D334A113C8}" type="pres">
      <dgm:prSet presAssocID="{751301BA-1933-4A9F-9043-DC1B09175694}" presName="spacer" presStyleCnt="0"/>
      <dgm:spPr/>
    </dgm:pt>
    <dgm:pt modelId="{81E9B78B-3571-4960-90F3-DF2994264D32}" type="pres">
      <dgm:prSet presAssocID="{431D1D8D-ECF4-48F4-82A0-788A447648FA}" presName="parentText" presStyleLbl="node1" presStyleIdx="2" presStyleCnt="5">
        <dgm:presLayoutVars>
          <dgm:chMax val="0"/>
          <dgm:bulletEnabled val="1"/>
        </dgm:presLayoutVars>
      </dgm:prSet>
      <dgm:spPr/>
    </dgm:pt>
    <dgm:pt modelId="{86C1D6BE-7A58-442F-AE30-AE05CAE7D1F2}" type="pres">
      <dgm:prSet presAssocID="{054DE78D-9C3E-4047-96E0-FCA89DB0CD42}" presName="spacer" presStyleCnt="0"/>
      <dgm:spPr/>
    </dgm:pt>
    <dgm:pt modelId="{5B9DC7FF-6390-49DC-99A1-5631476C88B2}" type="pres">
      <dgm:prSet presAssocID="{CC640137-9E7A-4337-A173-D01C96992D84}" presName="parentText" presStyleLbl="node1" presStyleIdx="3" presStyleCnt="5" custLinFactY="-2020" custLinFactNeighborX="0" custLinFactNeighborY="-100000">
        <dgm:presLayoutVars>
          <dgm:chMax val="0"/>
          <dgm:bulletEnabled val="1"/>
        </dgm:presLayoutVars>
      </dgm:prSet>
      <dgm:spPr/>
    </dgm:pt>
    <dgm:pt modelId="{5A46AA43-6372-437D-B68A-D3DCA2DDEB58}" type="pres">
      <dgm:prSet presAssocID="{8292A0E9-6CCC-4D1A-A22F-98170E0A3DF1}" presName="spacer" presStyleCnt="0"/>
      <dgm:spPr/>
    </dgm:pt>
    <dgm:pt modelId="{477DBCB7-5E14-4839-A064-7880AB042450}" type="pres">
      <dgm:prSet presAssocID="{79E1E76A-3ED5-49E4-8236-4E38BF7F5F92}" presName="parentText" presStyleLbl="node1" presStyleIdx="4" presStyleCnt="5">
        <dgm:presLayoutVars>
          <dgm:chMax val="0"/>
          <dgm:bulletEnabled val="1"/>
        </dgm:presLayoutVars>
      </dgm:prSet>
      <dgm:spPr/>
    </dgm:pt>
  </dgm:ptLst>
  <dgm:cxnLst>
    <dgm:cxn modelId="{A959571F-2A66-4D97-A40A-9E1998CCB34C}" srcId="{38FC2345-7378-4F41-B98E-1EF3BD9D4D45}" destId="{CC640137-9E7A-4337-A173-D01C96992D84}" srcOrd="3" destOrd="0" parTransId="{708F2A93-9B41-49B8-941C-605AFBCA473D}" sibTransId="{8292A0E9-6CCC-4D1A-A22F-98170E0A3DF1}"/>
    <dgm:cxn modelId="{0C650D2D-B53A-49E0-AD23-E13298BE1D39}" srcId="{38FC2345-7378-4F41-B98E-1EF3BD9D4D45}" destId="{E9EA81DE-120F-4998-83A5-53AD641055B3}" srcOrd="1" destOrd="0" parTransId="{884FD924-9792-4F5F-967E-DB25C6EEDB3B}" sibTransId="{751301BA-1933-4A9F-9043-DC1B09175694}"/>
    <dgm:cxn modelId="{9A5EB02F-0BF7-433A-8DEB-182015D6A147}" type="presOf" srcId="{38FC2345-7378-4F41-B98E-1EF3BD9D4D45}" destId="{E3A59FFD-97DF-4ED4-B180-EAC563DB1354}" srcOrd="0" destOrd="0" presId="urn:microsoft.com/office/officeart/2005/8/layout/vList2"/>
    <dgm:cxn modelId="{5883E958-93F9-47DE-9227-404BE99566B0}" type="presOf" srcId="{79E1E76A-3ED5-49E4-8236-4E38BF7F5F92}" destId="{477DBCB7-5E14-4839-A064-7880AB042450}" srcOrd="0" destOrd="0" presId="urn:microsoft.com/office/officeart/2005/8/layout/vList2"/>
    <dgm:cxn modelId="{C5137C80-547C-4649-9E53-465BCBD6BE3D}" type="presOf" srcId="{CC640137-9E7A-4337-A173-D01C96992D84}" destId="{5B9DC7FF-6390-49DC-99A1-5631476C88B2}" srcOrd="0" destOrd="0" presId="urn:microsoft.com/office/officeart/2005/8/layout/vList2"/>
    <dgm:cxn modelId="{70371D81-8675-4ABB-9063-FEEDFB70572C}" srcId="{38FC2345-7378-4F41-B98E-1EF3BD9D4D45}" destId="{431D1D8D-ECF4-48F4-82A0-788A447648FA}" srcOrd="2" destOrd="0" parTransId="{9CF94741-0542-4730-A957-7FD190BEDD6C}" sibTransId="{054DE78D-9C3E-4047-96E0-FCA89DB0CD42}"/>
    <dgm:cxn modelId="{80E85883-F577-4DCA-A9CB-24DD78E0B49B}" type="presOf" srcId="{E9EA81DE-120F-4998-83A5-53AD641055B3}" destId="{75C910FC-CA60-4647-919E-41EAE57ED6F9}" srcOrd="0" destOrd="0" presId="urn:microsoft.com/office/officeart/2005/8/layout/vList2"/>
    <dgm:cxn modelId="{D4C9A493-B29F-4DCA-9481-FC0119EF8307}" srcId="{38FC2345-7378-4F41-B98E-1EF3BD9D4D45}" destId="{79E1E76A-3ED5-49E4-8236-4E38BF7F5F92}" srcOrd="4" destOrd="0" parTransId="{2827F16C-742F-40D3-BD81-512CF2E7F68D}" sibTransId="{92BC1624-1709-4CDA-A869-385222985CF3}"/>
    <dgm:cxn modelId="{DB590DB8-437F-4695-87D1-605DA58FF8E8}" type="presOf" srcId="{431D1D8D-ECF4-48F4-82A0-788A447648FA}" destId="{81E9B78B-3571-4960-90F3-DF2994264D32}" srcOrd="0" destOrd="0" presId="urn:microsoft.com/office/officeart/2005/8/layout/vList2"/>
    <dgm:cxn modelId="{BF9754CC-7808-407D-8DC1-FD75BD01C0CB}" srcId="{38FC2345-7378-4F41-B98E-1EF3BD9D4D45}" destId="{8712FAC2-23CE-48CC-9B9F-C951719FE00E}" srcOrd="0" destOrd="0" parTransId="{C484567A-1E9C-4024-A8EE-CE71B14FCCD1}" sibTransId="{4EF4CCC0-8998-4C1F-B084-C537C1C3F8F0}"/>
    <dgm:cxn modelId="{BC4EB2F0-18B0-457F-B589-E8AAF46879F6}" type="presOf" srcId="{8712FAC2-23CE-48CC-9B9F-C951719FE00E}" destId="{C06816CC-B3A8-4CB9-A62E-9D4E2CFD3A30}" srcOrd="0" destOrd="0" presId="urn:microsoft.com/office/officeart/2005/8/layout/vList2"/>
    <dgm:cxn modelId="{F85BC615-3B72-4283-BF86-FE27B3E23C3A}" type="presParOf" srcId="{E3A59FFD-97DF-4ED4-B180-EAC563DB1354}" destId="{C06816CC-B3A8-4CB9-A62E-9D4E2CFD3A30}" srcOrd="0" destOrd="0" presId="urn:microsoft.com/office/officeart/2005/8/layout/vList2"/>
    <dgm:cxn modelId="{7E3E9B27-AAB2-46C0-84C8-219E51C3E710}" type="presParOf" srcId="{E3A59FFD-97DF-4ED4-B180-EAC563DB1354}" destId="{D2149AFE-6E3F-4543-932F-F16BC104F424}" srcOrd="1" destOrd="0" presId="urn:microsoft.com/office/officeart/2005/8/layout/vList2"/>
    <dgm:cxn modelId="{59AEFF65-68A9-4DE5-BC46-FA944785B37C}" type="presParOf" srcId="{E3A59FFD-97DF-4ED4-B180-EAC563DB1354}" destId="{75C910FC-CA60-4647-919E-41EAE57ED6F9}" srcOrd="2" destOrd="0" presId="urn:microsoft.com/office/officeart/2005/8/layout/vList2"/>
    <dgm:cxn modelId="{63EAA504-858A-4327-978C-47E940AFB103}" type="presParOf" srcId="{E3A59FFD-97DF-4ED4-B180-EAC563DB1354}" destId="{F8429C00-EBB7-44E3-B3B4-52D334A113C8}" srcOrd="3" destOrd="0" presId="urn:microsoft.com/office/officeart/2005/8/layout/vList2"/>
    <dgm:cxn modelId="{674910DB-5573-4C83-AE75-3E1E22A24AB3}" type="presParOf" srcId="{E3A59FFD-97DF-4ED4-B180-EAC563DB1354}" destId="{81E9B78B-3571-4960-90F3-DF2994264D32}" srcOrd="4" destOrd="0" presId="urn:microsoft.com/office/officeart/2005/8/layout/vList2"/>
    <dgm:cxn modelId="{46C8F148-E608-41BA-8C93-C73EECBC1475}" type="presParOf" srcId="{E3A59FFD-97DF-4ED4-B180-EAC563DB1354}" destId="{86C1D6BE-7A58-442F-AE30-AE05CAE7D1F2}" srcOrd="5" destOrd="0" presId="urn:microsoft.com/office/officeart/2005/8/layout/vList2"/>
    <dgm:cxn modelId="{542F63EE-703B-43F4-B1EC-3BF85ED1620F}" type="presParOf" srcId="{E3A59FFD-97DF-4ED4-B180-EAC563DB1354}" destId="{5B9DC7FF-6390-49DC-99A1-5631476C88B2}" srcOrd="6" destOrd="0" presId="urn:microsoft.com/office/officeart/2005/8/layout/vList2"/>
    <dgm:cxn modelId="{B4C6842E-C4BA-471F-A453-D7176DE8DB69}" type="presParOf" srcId="{E3A59FFD-97DF-4ED4-B180-EAC563DB1354}" destId="{5A46AA43-6372-437D-B68A-D3DCA2DDEB58}" srcOrd="7" destOrd="0" presId="urn:microsoft.com/office/officeart/2005/8/layout/vList2"/>
    <dgm:cxn modelId="{CD9CD29F-6E82-4208-93A9-BCA6778987C2}" type="presParOf" srcId="{E3A59FFD-97DF-4ED4-B180-EAC563DB1354}" destId="{477DBCB7-5E14-4839-A064-7880AB04245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816CC-B3A8-4CB9-A62E-9D4E2CFD3A30}">
      <dsp:nvSpPr>
        <dsp:cNvPr id="0" name=""/>
        <dsp:cNvSpPr/>
      </dsp:nvSpPr>
      <dsp:spPr>
        <a:xfrm>
          <a:off x="0" y="0"/>
          <a:ext cx="10474783" cy="8453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Federal Money Flowing to States</a:t>
          </a:r>
        </a:p>
      </dsp:txBody>
      <dsp:txXfrm>
        <a:off x="41265" y="41265"/>
        <a:ext cx="10392253" cy="762783"/>
      </dsp:txXfrm>
    </dsp:sp>
    <dsp:sp modelId="{75C910FC-CA60-4647-919E-41EAE57ED6F9}">
      <dsp:nvSpPr>
        <dsp:cNvPr id="0" name=""/>
        <dsp:cNvSpPr/>
      </dsp:nvSpPr>
      <dsp:spPr>
        <a:xfrm>
          <a:off x="0" y="858671"/>
          <a:ext cx="10474783" cy="8453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Increased Sophistication of Opposition Groups</a:t>
          </a:r>
        </a:p>
      </dsp:txBody>
      <dsp:txXfrm>
        <a:off x="41265" y="899936"/>
        <a:ext cx="10392253" cy="762783"/>
      </dsp:txXfrm>
    </dsp:sp>
    <dsp:sp modelId="{81E9B78B-3571-4960-90F3-DF2994264D32}">
      <dsp:nvSpPr>
        <dsp:cNvPr id="0" name=""/>
        <dsp:cNvSpPr/>
      </dsp:nvSpPr>
      <dsp:spPr>
        <a:xfrm>
          <a:off x="0" y="1715417"/>
          <a:ext cx="10474783" cy="8453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Greater Scrutiny of Line Extension and Pipeline Replacement Programs</a:t>
          </a:r>
        </a:p>
      </dsp:txBody>
      <dsp:txXfrm>
        <a:off x="41265" y="1756682"/>
        <a:ext cx="10392253" cy="762783"/>
      </dsp:txXfrm>
    </dsp:sp>
    <dsp:sp modelId="{5B9DC7FF-6390-49DC-99A1-5631476C88B2}">
      <dsp:nvSpPr>
        <dsp:cNvPr id="0" name=""/>
        <dsp:cNvSpPr/>
      </dsp:nvSpPr>
      <dsp:spPr>
        <a:xfrm>
          <a:off x="0" y="2543655"/>
          <a:ext cx="10474783" cy="8453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Increased Focus on Pre &amp; Post Meter Emissions</a:t>
          </a:r>
        </a:p>
      </dsp:txBody>
      <dsp:txXfrm>
        <a:off x="41265" y="2584920"/>
        <a:ext cx="10392253" cy="762783"/>
      </dsp:txXfrm>
    </dsp:sp>
    <dsp:sp modelId="{477DBCB7-5E14-4839-A064-7880AB042450}">
      <dsp:nvSpPr>
        <dsp:cNvPr id="0" name=""/>
        <dsp:cNvSpPr/>
      </dsp:nvSpPr>
      <dsp:spPr>
        <a:xfrm>
          <a:off x="0" y="3428910"/>
          <a:ext cx="10474783" cy="8453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Greater Scrutiny of Capital Investments</a:t>
          </a:r>
        </a:p>
      </dsp:txBody>
      <dsp:txXfrm>
        <a:off x="41265" y="3470175"/>
        <a:ext cx="10392253" cy="7627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83611E2-D9A3-41CE-8459-BE497127DEAC}" type="datetimeFigureOut">
              <a:rPr lang="en-US" smtClean="0"/>
              <a:t>7/16/2023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588BE74-853D-49F3-A1B3-55956EAE6160}" type="slidenum">
              <a:rPr lang="en-US" smtClean="0"/>
              <a:t>‹#›</a:t>
            </a:fld>
            <a:endParaRPr lang="en-US" dirty="0"/>
          </a:p>
        </p:txBody>
      </p:sp>
    </p:spTree>
    <p:extLst>
      <p:ext uri="{BB962C8B-B14F-4D97-AF65-F5344CB8AC3E}">
        <p14:creationId xmlns:p14="http://schemas.microsoft.com/office/powerpoint/2010/main" val="9260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These trends present obstacles to traditional regulatory matters. Intervenors are seizing opportunities to address and scrutinize areas of gas utility operations. These issues may not be present in all jurisdictions; however, they are increasingly gaining attention nationwide.</a:t>
            </a:r>
          </a:p>
          <a:p>
            <a:endParaRPr lang="en-US" dirty="0">
              <a:cs typeface="Calibri"/>
            </a:endParaRPr>
          </a:p>
          <a:p>
            <a:pPr marL="173422" indent="-173422">
              <a:lnSpc>
                <a:spcPct val="200000"/>
              </a:lnSpc>
              <a:buFont typeface="Arial" panose="020B0604020202020204" pitchFamily="34" charset="0"/>
              <a:buChar char="•"/>
            </a:pPr>
            <a:r>
              <a:rPr lang="en-US" dirty="0">
                <a:cs typeface="Arial"/>
              </a:rPr>
              <a:t>Increased sophistication of opposition groups</a:t>
            </a:r>
          </a:p>
          <a:p>
            <a:pPr marL="635879" lvl="1" indent="-173422">
              <a:lnSpc>
                <a:spcPct val="200000"/>
              </a:lnSpc>
              <a:buFont typeface="Arial" panose="020B0604020202020204" pitchFamily="34" charset="0"/>
              <a:buChar char="•"/>
            </a:pPr>
            <a:r>
              <a:rPr lang="en-US" dirty="0">
                <a:cs typeface="Arial"/>
              </a:rPr>
              <a:t>Cite the “growth” of EDF and NRDC.  Reference their papers from 3 years ago today.  EDF is presenting a fairly complex acceleration depression argument </a:t>
            </a:r>
          </a:p>
          <a:p>
            <a:pPr marL="635879" lvl="1" indent="-173422">
              <a:lnSpc>
                <a:spcPct val="200000"/>
              </a:lnSpc>
              <a:buFont typeface="Arial" panose="020B0604020202020204" pitchFamily="34" charset="0"/>
              <a:buChar char="•"/>
            </a:pPr>
            <a:r>
              <a:rPr lang="en-US" dirty="0">
                <a:cs typeface="Arial"/>
              </a:rPr>
              <a:t>ACEEE’s Building Electrification: Programs and Best Practices report</a:t>
            </a:r>
          </a:p>
          <a:p>
            <a:pPr marL="635879" lvl="1" indent="-173422">
              <a:lnSpc>
                <a:spcPct val="200000"/>
              </a:lnSpc>
              <a:buFont typeface="Arial" panose="020B0604020202020204" pitchFamily="34" charset="0"/>
              <a:buChar char="•"/>
            </a:pPr>
            <a:r>
              <a:rPr lang="en-US" dirty="0">
                <a:cs typeface="Arial"/>
              </a:rPr>
              <a:t>RMI’s Overextended: It’s Time to Rethink Subsidized Gas Line Extensions report</a:t>
            </a:r>
          </a:p>
          <a:p>
            <a:pPr marL="173422" indent="-173422">
              <a:lnSpc>
                <a:spcPct val="200000"/>
              </a:lnSpc>
              <a:buFont typeface="Arial" panose="020B0604020202020204" pitchFamily="34" charset="0"/>
              <a:buChar char="•"/>
            </a:pPr>
            <a:r>
              <a:rPr lang="en-US" dirty="0">
                <a:cs typeface="Arial"/>
              </a:rPr>
              <a:t> Increased focus on pipeline programs </a:t>
            </a:r>
          </a:p>
          <a:p>
            <a:pPr marL="635879" lvl="1" indent="-173422">
              <a:lnSpc>
                <a:spcPct val="200000"/>
              </a:lnSpc>
              <a:buFont typeface="Arial" panose="020B0604020202020204" pitchFamily="34" charset="0"/>
              <a:buChar char="•"/>
            </a:pPr>
            <a:r>
              <a:rPr lang="en-US" dirty="0">
                <a:cs typeface="Arial"/>
              </a:rPr>
              <a:t>Line Extension Allowances (Number of proceedings where this issue was discussed either by the commission or intervenor)</a:t>
            </a:r>
          </a:p>
          <a:p>
            <a:pPr marL="1098337" lvl="2" indent="-173422">
              <a:lnSpc>
                <a:spcPct val="200000"/>
              </a:lnSpc>
              <a:buFont typeface="Arial" panose="020B0604020202020204" pitchFamily="34" charset="0"/>
              <a:buChar char="•"/>
            </a:pPr>
            <a:r>
              <a:rPr lang="en-US" dirty="0">
                <a:cs typeface="Arial"/>
              </a:rPr>
              <a:t>Line extension programs are an essential driver for community and economic development. These programs, originally championed by regulators and developers due to their substantial impacts on bringing energy to underserved areas, are now being scrutinized and re-examined in regulatory proceedings. In the past year, we have tracked </a:t>
            </a:r>
            <a:r>
              <a:rPr lang="en-US" b="1" dirty="0">
                <a:cs typeface="Arial"/>
              </a:rPr>
              <a:t>6 states </a:t>
            </a:r>
            <a:r>
              <a:rPr lang="en-US" dirty="0">
                <a:cs typeface="Arial"/>
              </a:rPr>
              <a:t>where line extension programs were scrutinized in regulatory proceedings.</a:t>
            </a:r>
          </a:p>
          <a:p>
            <a:pPr marL="1098337" lvl="2" indent="-173422">
              <a:lnSpc>
                <a:spcPct val="200000"/>
              </a:lnSpc>
              <a:buFont typeface="Arial" panose="020B0604020202020204" pitchFamily="34" charset="0"/>
              <a:buChar char="•"/>
            </a:pPr>
            <a:r>
              <a:rPr lang="en-US" dirty="0">
                <a:cs typeface="Arial"/>
              </a:rPr>
              <a:t>The California Public Utilities Commission in a September 15 order outlined the elimination of natural gas utility line extension programs beginning June 1, 2023. Each gas utility may file for a yearly allowance for non-residential line extensions beginning July 1, 2023; however, the allowance will be subject to prudency and environmental impact review.</a:t>
            </a:r>
          </a:p>
          <a:p>
            <a:pPr marL="1098337" lvl="2" indent="-173422">
              <a:lnSpc>
                <a:spcPct val="200000"/>
              </a:lnSpc>
              <a:buFont typeface="Arial" panose="020B0604020202020204" pitchFamily="34" charset="0"/>
              <a:buChar char="•"/>
            </a:pPr>
            <a:r>
              <a:rPr lang="en-US" dirty="0">
                <a:cs typeface="Arial"/>
              </a:rPr>
              <a:t>In the recent Corning Natural Gas rate case, it was ordered that Corning must consult with New York Public Service Commission staff on any line extension greater than 500 feet. Corning shall present alternatives to any proposed line extension greater than 500 feet, and it shall make potential customers aware of natural gas heating alternatives.</a:t>
            </a:r>
          </a:p>
          <a:p>
            <a:pPr marL="1098337" lvl="2" indent="-173422">
              <a:lnSpc>
                <a:spcPct val="200000"/>
              </a:lnSpc>
              <a:buFont typeface="Arial" panose="020B0604020202020204" pitchFamily="34" charset="0"/>
              <a:buChar char="•"/>
            </a:pPr>
            <a:r>
              <a:rPr lang="en-US" dirty="0">
                <a:cs typeface="Arial"/>
              </a:rPr>
              <a:t>In Avista’s ongoing rate case, a settlement was filed by Avista that included reducing its allowance for line extensions to zero in 2025. The settlement is supported by all intervenors in the case. The case is currently pending a final order.</a:t>
            </a:r>
          </a:p>
          <a:p>
            <a:pPr marL="635879" lvl="1" indent="-173422">
              <a:buFont typeface="Arial" panose="020B0604020202020204" pitchFamily="34" charset="0"/>
              <a:buChar char="•"/>
            </a:pPr>
            <a:r>
              <a:rPr lang="en-US" dirty="0">
                <a:cs typeface="Arial"/>
              </a:rPr>
              <a:t>Pipe replacement programs (Number of proceedings where this issue was discussed either by the commission or intervenor)</a:t>
            </a:r>
            <a:endParaRPr lang="en-US" dirty="0">
              <a:cs typeface="Calibri"/>
            </a:endParaRPr>
          </a:p>
          <a:p>
            <a:pPr marL="635879" lvl="1" indent="-173422">
              <a:buFont typeface="Arial" panose="020B0604020202020204" pitchFamily="34" charset="0"/>
              <a:buChar char="•"/>
            </a:pPr>
            <a:r>
              <a:rPr lang="en-US" dirty="0">
                <a:cs typeface="Calibri"/>
              </a:rPr>
              <a:t>The Maryland Consumer advocate just published a paper criticizing AGA members investments </a:t>
            </a:r>
            <a:endParaRPr lang="en-US" dirty="0">
              <a:cs typeface="Arial"/>
            </a:endParaRPr>
          </a:p>
          <a:p>
            <a:pPr marL="173422" indent="-173422">
              <a:lnSpc>
                <a:spcPct val="200000"/>
              </a:lnSpc>
              <a:buFont typeface="Arial" panose="020B0604020202020204" pitchFamily="34" charset="0"/>
              <a:buChar char="•"/>
            </a:pPr>
            <a:r>
              <a:rPr lang="en-US" dirty="0">
                <a:cs typeface="Arial"/>
              </a:rPr>
              <a:t>Indoor Air Quality Claims are Rising (Number of proceedings where this issue was discussed either by the commission or intervenor).  I will use SW Gas proceeding as an example</a:t>
            </a:r>
          </a:p>
          <a:p>
            <a:pPr marL="635879" lvl="1" indent="-173422">
              <a:lnSpc>
                <a:spcPct val="200000"/>
              </a:lnSpc>
              <a:buFont typeface="Arial" panose="020B0604020202020204" pitchFamily="34" charset="0"/>
              <a:buChar char="•"/>
            </a:pPr>
            <a:r>
              <a:rPr lang="en-US" dirty="0">
                <a:cs typeface="Calibri"/>
              </a:rPr>
              <a:t>Prior to 2020, Indoor Air Quality filings in regulatory proceedings were almost a non-existent issue. Now, we are actively tracking a growing number of filings. We have tracked more than </a:t>
            </a:r>
            <a:r>
              <a:rPr lang="en-US" b="1" dirty="0">
                <a:cs typeface="Calibri"/>
              </a:rPr>
              <a:t>10 filings </a:t>
            </a:r>
            <a:r>
              <a:rPr lang="en-US" b="0" dirty="0">
                <a:cs typeface="Calibri"/>
              </a:rPr>
              <a:t>relating to indoor air quality with that number growing by the month.</a:t>
            </a:r>
            <a:endParaRPr lang="en-US" b="1" dirty="0">
              <a:cs typeface="Calibri"/>
            </a:endParaRPr>
          </a:p>
          <a:p>
            <a:pPr marL="635879" lvl="1" indent="-173422">
              <a:lnSpc>
                <a:spcPct val="200000"/>
              </a:lnSpc>
              <a:buFont typeface="Arial" panose="020B0604020202020204" pitchFamily="34" charset="0"/>
              <a:buChar char="•"/>
            </a:pPr>
            <a:r>
              <a:rPr lang="en-US" dirty="0">
                <a:cs typeface="Arial"/>
              </a:rPr>
              <a:t>In the ongoing Colorado Clean Heat Proceeding, Conservation Advocates propose in Rule 4731(e)(I)(D) a number of new analyses and inputs for inclusion in utility cost-benefit analyses. Many of the analyses request, for example, impacts on indoor air quality and general health impacts that are wholly beyond the expertise of the Company and call for speculation. The matter is ongoing.</a:t>
            </a:r>
          </a:p>
          <a:p>
            <a:pPr marL="635879" lvl="1" indent="-173422">
              <a:lnSpc>
                <a:spcPct val="200000"/>
              </a:lnSpc>
              <a:buFont typeface="Arial" panose="020B0604020202020204" pitchFamily="34" charset="0"/>
              <a:buChar char="•"/>
            </a:pPr>
            <a:r>
              <a:rPr lang="en-US" dirty="0">
                <a:cs typeface="Arial"/>
              </a:rPr>
              <a:t>In the ongoing NW Natural rate case, a group of intervenors, the “Coalition”, cited NW Natural advertising campaign on gas cooking is adverse to the health of consumers and that NW natural demonstrated no specific ratepayer benefits from such advertising.</a:t>
            </a:r>
          </a:p>
          <a:p>
            <a:pPr marL="635879" lvl="1" indent="-173422">
              <a:lnSpc>
                <a:spcPct val="200000"/>
              </a:lnSpc>
              <a:buFont typeface="Arial" panose="020B0604020202020204" pitchFamily="34" charset="0"/>
              <a:buChar char="•"/>
            </a:pPr>
            <a:r>
              <a:rPr lang="en-US" dirty="0">
                <a:cs typeface="Arial"/>
              </a:rPr>
              <a:t>In the ongoing Vermont Gas proceeding seeking approval for out-of-state purchased of renewable gas, a witness submitted into the docket a report, “Effects of Residential Gas Appliances on Indoor and Outdoor Air Quality and Public Health in California”. The report attempts to link negative indoor air quality to the direct use of gas appliances. The proceeding is ongoing.</a:t>
            </a:r>
          </a:p>
          <a:p>
            <a:pPr marL="173422" indent="-173422">
              <a:lnSpc>
                <a:spcPct val="200000"/>
              </a:lnSpc>
              <a:buFont typeface="Arial" panose="020B0604020202020204" pitchFamily="34" charset="0"/>
              <a:buChar char="•"/>
            </a:pPr>
            <a:r>
              <a:rPr lang="en-US" dirty="0">
                <a:ea typeface="+mn-lt"/>
                <a:cs typeface="+mn-lt"/>
              </a:rPr>
              <a:t>Greater Scrutiny of Association Dues (Number of proceedings where this issue was discussed either by the commission or intervenor)</a:t>
            </a:r>
          </a:p>
          <a:p>
            <a:pPr marL="635879" lvl="1" indent="-173422">
              <a:lnSpc>
                <a:spcPct val="200000"/>
              </a:lnSpc>
              <a:buFont typeface="Arial" panose="020B0604020202020204" pitchFamily="34" charset="0"/>
              <a:buChar char="•"/>
            </a:pPr>
            <a:r>
              <a:rPr lang="en-US" dirty="0">
                <a:ea typeface="+mn-lt"/>
                <a:cs typeface="+mn-lt"/>
              </a:rPr>
              <a:t>The fact of the matter is this is brought up in every proceeding in some fashion. Where we are concerned is recent publications and proceedings relating to this issue, notable FERC Docket RM22-5-000, Rate Recovery, Reporting, and Accounting Treatment of Industry Association Dues and Certain Civic, Political, and Related Expenses</a:t>
            </a:r>
          </a:p>
          <a:p>
            <a:pPr marL="635879" lvl="1" indent="-173422">
              <a:lnSpc>
                <a:spcPct val="200000"/>
              </a:lnSpc>
              <a:buFont typeface="Arial" panose="020B0604020202020204" pitchFamily="34" charset="0"/>
              <a:buChar char="•"/>
            </a:pPr>
            <a:r>
              <a:rPr lang="en-US" dirty="0">
                <a:ea typeface="+mn-lt"/>
                <a:cs typeface="+mn-lt"/>
              </a:rPr>
              <a:t>Earlier this year, New York had recently passed a law prohibiting rate recovery of “membership fees or dues associated with any organization engaged in lobbying efforts, regardless of whether such fees or dues are separate from ‘below the line’ lobbying costs versus ‘above the line’ costs for non lobbying activities.”</a:t>
            </a:r>
          </a:p>
          <a:p>
            <a:pPr marL="635879" lvl="1" indent="-173422">
              <a:lnSpc>
                <a:spcPct val="200000"/>
              </a:lnSpc>
              <a:buFont typeface="Arial" panose="020B0604020202020204" pitchFamily="34" charset="0"/>
              <a:buChar char="•"/>
            </a:pPr>
            <a:r>
              <a:rPr lang="en-US" dirty="0">
                <a:ea typeface="+mn-lt"/>
                <a:cs typeface="+mn-lt"/>
              </a:rPr>
              <a:t>In the current Southwest Gas rate case, the Arizona Residential Utility Consumer Office (RUCO) challenged the inclusion of AGA dues in rate base on the basis of AGA’s lobbying and advocacy activities. The case is pending a final order.</a:t>
            </a:r>
          </a:p>
          <a:p>
            <a:pPr marL="635879" lvl="1" indent="-173422">
              <a:lnSpc>
                <a:spcPct val="200000"/>
              </a:lnSpc>
              <a:buFont typeface="Arial" panose="020B0604020202020204" pitchFamily="34" charset="0"/>
              <a:buChar char="•"/>
            </a:pPr>
            <a:r>
              <a:rPr lang="en-US" dirty="0">
                <a:ea typeface="+mn-lt"/>
                <a:cs typeface="+mn-lt"/>
              </a:rPr>
              <a:t>In the recent Atmos Kentucky rate case, the Kentucky PSC ordered in May that all AGA dues filed for inclusion in base rates be disallowed. The order cited that Atmos had not met the burden of proof relating to AGA’s lobbying and advocacy activity, resulting in the disallowance.</a:t>
            </a:r>
          </a:p>
        </p:txBody>
      </p:sp>
      <p:sp>
        <p:nvSpPr>
          <p:cNvPr id="4" name="Slide Number Placeholder 3"/>
          <p:cNvSpPr>
            <a:spLocks noGrp="1"/>
          </p:cNvSpPr>
          <p:nvPr>
            <p:ph type="sldNum" sz="quarter" idx="5"/>
          </p:nvPr>
        </p:nvSpPr>
        <p:spPr/>
        <p:txBody>
          <a:bodyPr/>
          <a:lstStyle/>
          <a:p>
            <a:fld id="{6AAA2D3A-885E-4FF6-A219-6A52F0C7EE32}" type="slidenum">
              <a:rPr lang="en-US"/>
              <a:t>8</a:t>
            </a:fld>
            <a:endParaRPr lang="en-US" dirty="0"/>
          </a:p>
        </p:txBody>
      </p:sp>
    </p:spTree>
    <p:extLst>
      <p:ext uri="{BB962C8B-B14F-4D97-AF65-F5344CB8AC3E}">
        <p14:creationId xmlns:p14="http://schemas.microsoft.com/office/powerpoint/2010/main" val="52483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RNG – Policy and Program Tracker – Variety of efforts underway across the country impacting RNG.  </a:t>
            </a:r>
          </a:p>
          <a:p>
            <a:r>
              <a:rPr lang="en-US" dirty="0"/>
              <a:t>AGA has begun tracking this information for members in an easy to use reference.  </a:t>
            </a:r>
          </a:p>
          <a:p>
            <a:r>
              <a:rPr lang="en-US" dirty="0"/>
              <a:t>We are focusing on RNG use in the commercial and residential sector – not the transportation market – and tracking any voluntary Gas utility programs, any state policies that have been introduce, laws that have been passed, and any regulatory efforts  addressing RNG use to meet thermal load.  </a:t>
            </a:r>
          </a:p>
          <a:p>
            <a:endParaRPr lang="en-US" dirty="0"/>
          </a:p>
          <a:p>
            <a:r>
              <a:rPr lang="en-US" dirty="0"/>
              <a:t>RNG interconnection and gas quality.  </a:t>
            </a:r>
          </a:p>
          <a:p>
            <a:pPr marL="173422" indent="-173422">
              <a:buFont typeface="Arial" panose="020B0604020202020204" pitchFamily="34" charset="0"/>
              <a:buChar char="•"/>
            </a:pPr>
            <a:r>
              <a:rPr lang="en-US" dirty="0"/>
              <a:t>O&amp;E has several technical committees addressing issues relevant to RNG gas quality and blending. </a:t>
            </a:r>
          </a:p>
          <a:p>
            <a:endParaRPr lang="en-US" dirty="0"/>
          </a:p>
          <a:p>
            <a:r>
              <a:rPr lang="en-US" dirty="0"/>
              <a:t>18 Utilities with or developing tariffs</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 SoCal                6) CenterPoint (MN)</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2) SDG&amp;E            7) National Grid (NY)</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3) Summit (ME)   8) NW Natural (OR &amp; WA)</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4) DTE                  9) Vermont Gas</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5) Dominion (UT &amp; NC) 10) Xcel </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11) Puget Sound Energy  12) Nicor Gas </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13) Piedmont Natural Gas (NC)  14) Liberty Utilities (NH &amp; MA)</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15) ONE Gas (OK)</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16) Avista (WA, ID &amp; OR)</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17) NiSource (proposed in MD, &amp; PA) – approved in VA &amp; IN</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18 Black Hills Energy (CO, NB, KS, AR, WY, &amp; AR)</a:t>
            </a:r>
          </a:p>
          <a:p>
            <a:pPr marL="924916" lvl="2">
              <a:lnSpc>
                <a:spcPct val="107000"/>
              </a:lnSpc>
              <a:spcAft>
                <a:spcPts val="809"/>
              </a:spcAft>
            </a:pPr>
            <a:endParaRPr lang="en-US" dirty="0">
              <a:latin typeface="Times New Roman" panose="02020603050405020304" pitchFamily="18" charset="0"/>
              <a:ea typeface="Calibri" panose="020F0502020204030204" pitchFamily="34" charset="0"/>
            </a:endParaRPr>
          </a:p>
          <a:p>
            <a:endParaRPr lang="en-US" dirty="0"/>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1) SW Gas                           </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2) SoCal                            </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3) TECO People’s Gas       </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4) Hawaii Gas                     11) Vermont Gas</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5) Summit                           12) Puget Sound Energy</a:t>
            </a:r>
          </a:p>
          <a:p>
            <a:pPr marL="751494" lvl="1" indent="-289036">
              <a:lnSpc>
                <a:spcPct val="107000"/>
              </a:lnSpc>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6) Liberty                            13) DTE</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7) National Grid                  14) Chesapeake</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8) Duke Energy                   15) Unitil</a:t>
            </a:r>
          </a:p>
          <a:p>
            <a:pPr marL="462458" lvl="1" defTabSz="924916">
              <a:lnSpc>
                <a:spcPct val="107000"/>
              </a:lnSpc>
              <a:spcAft>
                <a:spcPts val="809"/>
              </a:spcAft>
              <a:defRPr/>
            </a:pPr>
            <a:r>
              <a:rPr lang="en-US" dirty="0">
                <a:latin typeface="Times New Roman" panose="02020603050405020304" pitchFamily="18" charset="0"/>
                <a:ea typeface="Calibri" panose="020F0502020204030204" pitchFamily="34" charset="0"/>
              </a:rPr>
              <a:t>        9) Dominion 	               16) ONE Gas</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10) NW Natural 	               17) Southern Gas Co </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              	               18) South Jersey Industries </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19) UGI	               20) WGL</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21) Consumers Energy</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22) Roanoke Gas</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23) WEC</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24) Black Hills Energy</a:t>
            </a:r>
          </a:p>
          <a:p>
            <a:pPr marL="751494" lvl="1" indent="-289036" defTabSz="924916">
              <a:lnSpc>
                <a:spcPct val="107000"/>
              </a:lnSpc>
              <a:spcAft>
                <a:spcPts val="809"/>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25) PSEG</a:t>
            </a:r>
          </a:p>
          <a:p>
            <a:pPr marL="2312289" lvl="5">
              <a:lnSpc>
                <a:spcPct val="107000"/>
              </a:lnSpc>
              <a:spcAft>
                <a:spcPts val="809"/>
              </a:spcAft>
            </a:pPr>
            <a:r>
              <a:rPr lang="en-US" dirty="0">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defTabSz="924916">
              <a:defRPr/>
            </a:pPr>
            <a:fld id="{38034979-7BCD-4EAB-B9DE-FEBB1F664D24}" type="slidenum">
              <a:rPr lang="en-US">
                <a:solidFill>
                  <a:prstClr val="black"/>
                </a:solidFill>
                <a:latin typeface="Calibri" panose="020F0502020204030204"/>
              </a:rPr>
              <a:pPr defTabSz="924916">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6211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8BE74-853D-49F3-A1B3-55956EAE6160}" type="slidenum">
              <a:rPr lang="en-US" smtClean="0"/>
              <a:t>17</a:t>
            </a:fld>
            <a:endParaRPr lang="en-US" dirty="0"/>
          </a:p>
        </p:txBody>
      </p:sp>
    </p:spTree>
    <p:extLst>
      <p:ext uri="{BB962C8B-B14F-4D97-AF65-F5344CB8AC3E}">
        <p14:creationId xmlns:p14="http://schemas.microsoft.com/office/powerpoint/2010/main" val="3394503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B63F-17C8-B109-5E90-6B789B8A2E96}"/>
              </a:ext>
            </a:extLst>
          </p:cNvPr>
          <p:cNvSpPr>
            <a:spLocks noGrp="1"/>
          </p:cNvSpPr>
          <p:nvPr>
            <p:ph type="ctrTitle"/>
          </p:nvPr>
        </p:nvSpPr>
        <p:spPr>
          <a:xfrm>
            <a:off x="1896367" y="1013927"/>
            <a:ext cx="8479279" cy="1333944"/>
          </a:xfrm>
        </p:spPr>
        <p:txBody>
          <a:bodyPr anchor="b">
            <a:normAutofit/>
          </a:bodyPr>
          <a:lstStyle>
            <a:lvl1pPr algn="l">
              <a:defRPr sz="1856"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75B6F7D0-43E1-BFE3-A112-149D8DE395B2}"/>
              </a:ext>
            </a:extLst>
          </p:cNvPr>
          <p:cNvSpPr>
            <a:spLocks noGrp="1"/>
          </p:cNvSpPr>
          <p:nvPr>
            <p:ph type="subTitle" idx="1"/>
          </p:nvPr>
        </p:nvSpPr>
        <p:spPr>
          <a:xfrm>
            <a:off x="1896367" y="2472277"/>
            <a:ext cx="8479279" cy="1333944"/>
          </a:xfrm>
        </p:spPr>
        <p:txBody>
          <a:bodyPr>
            <a:normAutofit/>
          </a:bodyPr>
          <a:lstStyle>
            <a:lvl1pPr marL="0" indent="0" algn="l">
              <a:buNone/>
              <a:defRPr sz="1519">
                <a:solidFill>
                  <a:schemeClr val="bg1"/>
                </a:solidFill>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Tree>
    <p:extLst>
      <p:ext uri="{BB962C8B-B14F-4D97-AF65-F5344CB8AC3E}">
        <p14:creationId xmlns:p14="http://schemas.microsoft.com/office/powerpoint/2010/main" val="162387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B36B-5549-4441-9398-B8BE5CD6D5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18B89B-1603-4CB9-BF69-160F6E649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EF52A-1BC2-40EC-8ED7-07253403E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D6308-75AC-4C62-9DBA-FD5A5B692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105E5F-A34E-4E06-9267-144622D458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38BD4-FEB8-4CF1-B933-217473207D7A}"/>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8" name="Footer Placeholder 7">
            <a:extLst>
              <a:ext uri="{FF2B5EF4-FFF2-40B4-BE49-F238E27FC236}">
                <a16:creationId xmlns:a16="http://schemas.microsoft.com/office/drawing/2014/main" id="{42D192CE-0B70-421C-AD24-F48E80BB2A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BF7619-260C-450B-B25C-68B76997F49E}"/>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146272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C228-589A-45AF-BE26-A9F01F650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8F1C96-5A14-4671-941F-29F1DD39124E}"/>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4" name="Footer Placeholder 3">
            <a:extLst>
              <a:ext uri="{FF2B5EF4-FFF2-40B4-BE49-F238E27FC236}">
                <a16:creationId xmlns:a16="http://schemas.microsoft.com/office/drawing/2014/main" id="{C2C80237-D018-4EF6-BAAD-6FE26F4E3E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DD81B-CA9D-48B4-966B-47BBD52071A9}"/>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54006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94DCA-4AB2-4495-8CEE-117E75F17F43}"/>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3" name="Footer Placeholder 2">
            <a:extLst>
              <a:ext uri="{FF2B5EF4-FFF2-40B4-BE49-F238E27FC236}">
                <a16:creationId xmlns:a16="http://schemas.microsoft.com/office/drawing/2014/main" id="{B0B3C7C6-0BC7-4B30-B3F6-2F58E1DBB8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BCFC56-3D25-4732-A454-6B566235BDFC}"/>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317190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662A-90DF-4934-AADE-79110BD47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B231D3-FE85-46BD-9EDE-BB460BFD1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A8878-266D-4ED5-956D-FC241396E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B4729-C30C-4FA0-9EE2-94010E854CC7}"/>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6" name="Footer Placeholder 5">
            <a:extLst>
              <a:ext uri="{FF2B5EF4-FFF2-40B4-BE49-F238E27FC236}">
                <a16:creationId xmlns:a16="http://schemas.microsoft.com/office/drawing/2014/main" id="{C49D5ECE-B891-45EA-B31E-8571864C46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BF08F7-15AD-40D7-A04A-2104CB790024}"/>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125332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3341-59BD-4C37-8C05-310E37343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2D9073-30D6-46A9-9FAB-2302395AC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E029CD7-82F8-4CB8-A165-56576A388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031F-F8F8-4380-862F-0E8BC394B682}"/>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6" name="Footer Placeholder 5">
            <a:extLst>
              <a:ext uri="{FF2B5EF4-FFF2-40B4-BE49-F238E27FC236}">
                <a16:creationId xmlns:a16="http://schemas.microsoft.com/office/drawing/2014/main" id="{528B0440-FEDC-4BC1-A367-55E69A3E14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7AC34-2EDE-4778-A7BC-1BB17BA6E862}"/>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55764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F90D-B630-4ECF-8486-B40F8D42F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6AA9A-67E2-4939-AC0F-3730597F8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25337-D743-4066-B3CD-74F326659C12}"/>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5" name="Footer Placeholder 4">
            <a:extLst>
              <a:ext uri="{FF2B5EF4-FFF2-40B4-BE49-F238E27FC236}">
                <a16:creationId xmlns:a16="http://schemas.microsoft.com/office/drawing/2014/main" id="{DDC6F14F-8301-4B46-80C0-FA46BDE2C6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B0E2B-FD6B-4A33-869F-4DFA6FF40933}"/>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117749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DE71A-787F-4617-8DA6-5B39364CC1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132736-B21D-4BAE-8BF4-C68880B2EC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7D5EF-D64A-4004-B860-83A76A61B77A}"/>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5" name="Footer Placeholder 4">
            <a:extLst>
              <a:ext uri="{FF2B5EF4-FFF2-40B4-BE49-F238E27FC236}">
                <a16:creationId xmlns:a16="http://schemas.microsoft.com/office/drawing/2014/main" id="{4726AA2A-0C1A-4E72-B7B4-52CAB66F6C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817C1A-02AC-4D9D-8529-E1748DC9630B}"/>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170545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78E0-A556-8B1C-DCB6-88A37E4E1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B3C08-9022-6B53-CA30-5994FF16A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82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96AB-CA08-2788-3620-CA18DF276A5D}"/>
              </a:ext>
            </a:extLst>
          </p:cNvPr>
          <p:cNvSpPr>
            <a:spLocks noGrp="1"/>
          </p:cNvSpPr>
          <p:nvPr>
            <p:ph type="title"/>
          </p:nvPr>
        </p:nvSpPr>
        <p:spPr>
          <a:xfrm>
            <a:off x="858613" y="290068"/>
            <a:ext cx="10475857" cy="71183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997206-0831-016E-FA31-48C686939FDF}"/>
              </a:ext>
            </a:extLst>
          </p:cNvPr>
          <p:cNvSpPr>
            <a:spLocks noGrp="1"/>
          </p:cNvSpPr>
          <p:nvPr>
            <p:ph sz="half" idx="1"/>
          </p:nvPr>
        </p:nvSpPr>
        <p:spPr>
          <a:xfrm>
            <a:off x="858613" y="1317010"/>
            <a:ext cx="4998273" cy="4234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079DC7-E31B-A59C-12E5-F5764986EFF6}"/>
              </a:ext>
            </a:extLst>
          </p:cNvPr>
          <p:cNvSpPr>
            <a:spLocks noGrp="1"/>
          </p:cNvSpPr>
          <p:nvPr>
            <p:ph sz="half" idx="2"/>
          </p:nvPr>
        </p:nvSpPr>
        <p:spPr>
          <a:xfrm>
            <a:off x="6336197" y="1317009"/>
            <a:ext cx="4998273" cy="42342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9327-2E5E-BFBF-428D-7D29A218AD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55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37D5-1D38-B587-8CC2-A5ED96CB1175}"/>
              </a:ext>
            </a:extLst>
          </p:cNvPr>
          <p:cNvSpPr>
            <a:spLocks noGrp="1"/>
          </p:cNvSpPr>
          <p:nvPr>
            <p:ph type="title"/>
          </p:nvPr>
        </p:nvSpPr>
        <p:spPr>
          <a:xfrm>
            <a:off x="702909" y="367133"/>
            <a:ext cx="8502511" cy="699796"/>
          </a:xfrm>
        </p:spPr>
        <p:txBody>
          <a:bodyPr anchor="b">
            <a:noAutofit/>
          </a:bodyPr>
          <a:lstStyle>
            <a:lvl1pPr>
              <a:defRPr sz="1856"/>
            </a:lvl1pPr>
          </a:lstStyle>
          <a:p>
            <a:r>
              <a:rPr lang="en-US"/>
              <a:t>Click to edit Master title style</a:t>
            </a:r>
          </a:p>
        </p:txBody>
      </p:sp>
      <p:sp>
        <p:nvSpPr>
          <p:cNvPr id="3" name="Content Placeholder 2">
            <a:extLst>
              <a:ext uri="{FF2B5EF4-FFF2-40B4-BE49-F238E27FC236}">
                <a16:creationId xmlns:a16="http://schemas.microsoft.com/office/drawing/2014/main" id="{8EB504E3-C3BB-22C7-D3B0-2DC8B89FA428}"/>
              </a:ext>
            </a:extLst>
          </p:cNvPr>
          <p:cNvSpPr>
            <a:spLocks noGrp="1"/>
          </p:cNvSpPr>
          <p:nvPr>
            <p:ph idx="1"/>
          </p:nvPr>
        </p:nvSpPr>
        <p:spPr>
          <a:xfrm>
            <a:off x="702909" y="1404191"/>
            <a:ext cx="8502511" cy="5037552"/>
          </a:xfrm>
        </p:spPr>
        <p:txBody>
          <a:bodyPr>
            <a:normAutofit/>
          </a:bodyPr>
          <a:lstStyle>
            <a:lvl1pPr>
              <a:defRPr sz="1181"/>
            </a:lvl1pPr>
            <a:lvl2pPr>
              <a:defRPr sz="1013"/>
            </a:lvl2pPr>
            <a:lvl3pPr>
              <a:defRPr sz="844"/>
            </a:lvl3pPr>
            <a:lvl4pPr>
              <a:defRPr sz="760"/>
            </a:lvl4pPr>
            <a:lvl5pPr>
              <a:defRPr sz="760"/>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2800DE-BA36-8908-E89C-7A856B9BC5DE}"/>
              </a:ext>
            </a:extLst>
          </p:cNvPr>
          <p:cNvSpPr>
            <a:spLocks noGrp="1"/>
          </p:cNvSpPr>
          <p:nvPr>
            <p:ph type="body" sz="half" idx="2"/>
          </p:nvPr>
        </p:nvSpPr>
        <p:spPr>
          <a:xfrm>
            <a:off x="10229001" y="1404196"/>
            <a:ext cx="1659175" cy="4177743"/>
          </a:xfrm>
        </p:spPr>
        <p:txBody>
          <a:bodyPr/>
          <a:lstStyle>
            <a:lvl1pPr marL="0" indent="0">
              <a:lnSpc>
                <a:spcPct val="100000"/>
              </a:lnSpc>
              <a:buNone/>
              <a:defRPr sz="675">
                <a:solidFill>
                  <a:schemeClr val="bg1"/>
                </a:solidFill>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Tree>
    <p:extLst>
      <p:ext uri="{BB962C8B-B14F-4D97-AF65-F5344CB8AC3E}">
        <p14:creationId xmlns:p14="http://schemas.microsoft.com/office/powerpoint/2010/main" val="213055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C3D4-FD42-4753-9EC9-13DC3AD117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5898F-6A96-42DE-8AAC-AD6DAF62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5ED789-66ED-4B67-91D3-5F74BE6BC853}"/>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5" name="Footer Placeholder 4">
            <a:extLst>
              <a:ext uri="{FF2B5EF4-FFF2-40B4-BE49-F238E27FC236}">
                <a16:creationId xmlns:a16="http://schemas.microsoft.com/office/drawing/2014/main" id="{0C8BAB14-6C21-4227-93FE-C31962A0EC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CD3C52-C770-46C1-8C9C-F3A15C9C4DC7}"/>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252648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CA27-7406-4074-94DC-468D0C07A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6DE2F-64F7-4CF5-B425-9562DFD1ED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B5DEB-8394-44B1-B84E-782DCD169870}"/>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5" name="Footer Placeholder 4">
            <a:extLst>
              <a:ext uri="{FF2B5EF4-FFF2-40B4-BE49-F238E27FC236}">
                <a16:creationId xmlns:a16="http://schemas.microsoft.com/office/drawing/2014/main" id="{D8E4B809-649C-4128-BB6B-E64AF999C3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ED59B6-F21C-4BC2-90DD-BAEE1E2A467E}"/>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3900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3E4B-7D85-4D5F-8EA3-2A743D3CF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BAE54A-2649-457F-86DB-EB5BAD363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C0AE0-3543-495E-984D-06FCA6D3245A}"/>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5" name="Footer Placeholder 4">
            <a:extLst>
              <a:ext uri="{FF2B5EF4-FFF2-40B4-BE49-F238E27FC236}">
                <a16:creationId xmlns:a16="http://schemas.microsoft.com/office/drawing/2014/main" id="{96ECD461-F7D1-43D4-BA8D-484069F36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B85F6-EA9D-4409-BB0B-61988752CE23}"/>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426529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C068-88A4-4D42-8C1B-9134A6D01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F8A46-B8F2-445D-85B1-5AACB0355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63ABF-F504-4A07-84B0-F793E13DA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6B2307-F7D1-41EB-B297-F2892B1FFB28}"/>
              </a:ext>
            </a:extLst>
          </p:cNvPr>
          <p:cNvSpPr>
            <a:spLocks noGrp="1"/>
          </p:cNvSpPr>
          <p:nvPr>
            <p:ph type="dt" sz="half" idx="10"/>
          </p:nvPr>
        </p:nvSpPr>
        <p:spPr/>
        <p:txBody>
          <a:bodyPr/>
          <a:lstStyle/>
          <a:p>
            <a:fld id="{C3303B5A-ABF9-43DD-864B-60B9F08434C9}" type="datetimeFigureOut">
              <a:rPr lang="en-US" smtClean="0"/>
              <a:t>7/16/2023</a:t>
            </a:fld>
            <a:endParaRPr lang="en-US" dirty="0"/>
          </a:p>
        </p:txBody>
      </p:sp>
      <p:sp>
        <p:nvSpPr>
          <p:cNvPr id="6" name="Footer Placeholder 5">
            <a:extLst>
              <a:ext uri="{FF2B5EF4-FFF2-40B4-BE49-F238E27FC236}">
                <a16:creationId xmlns:a16="http://schemas.microsoft.com/office/drawing/2014/main" id="{FE2D11B6-BD95-47E7-8C45-3FC0FC14F4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26F9B1-8886-42B5-85F9-9A084CF77980}"/>
              </a:ext>
            </a:extLst>
          </p:cNvPr>
          <p:cNvSpPr>
            <a:spLocks noGrp="1"/>
          </p:cNvSpPr>
          <p:nvPr>
            <p:ph type="sldNum" sz="quarter" idx="12"/>
          </p:nvPr>
        </p:nvSpPr>
        <p:spPr/>
        <p:txBody>
          <a:bodyPr/>
          <a:lstStyle/>
          <a:p>
            <a:fld id="{41959B75-3479-43B1-992B-DBA299586C6B}" type="slidenum">
              <a:rPr lang="en-US" smtClean="0"/>
              <a:t>‹#›</a:t>
            </a:fld>
            <a:endParaRPr lang="en-US" dirty="0"/>
          </a:p>
        </p:txBody>
      </p:sp>
    </p:spTree>
    <p:extLst>
      <p:ext uri="{BB962C8B-B14F-4D97-AF65-F5344CB8AC3E}">
        <p14:creationId xmlns:p14="http://schemas.microsoft.com/office/powerpoint/2010/main" val="405825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06F91-C119-D7D9-5B94-ECF1609DD1A3}"/>
              </a:ext>
            </a:extLst>
          </p:cNvPr>
          <p:cNvSpPr>
            <a:spLocks noGrp="1"/>
          </p:cNvSpPr>
          <p:nvPr>
            <p:ph type="title"/>
          </p:nvPr>
        </p:nvSpPr>
        <p:spPr>
          <a:xfrm>
            <a:off x="858613" y="290067"/>
            <a:ext cx="10474783" cy="7118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D9290-A8DB-8817-A027-C27DC30C49F8}"/>
              </a:ext>
            </a:extLst>
          </p:cNvPr>
          <p:cNvSpPr>
            <a:spLocks noGrp="1"/>
          </p:cNvSpPr>
          <p:nvPr>
            <p:ph type="body" idx="1"/>
          </p:nvPr>
        </p:nvSpPr>
        <p:spPr>
          <a:xfrm>
            <a:off x="858613" y="1319433"/>
            <a:ext cx="10474783" cy="4276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149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ED575-BF6D-4054-96C8-735DBBB7A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7C47B-F874-4B48-B001-C84D12F6A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119C3-89DF-43D6-8133-D174C0D2B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03B5A-ABF9-43DD-864B-60B9F08434C9}" type="datetimeFigureOut">
              <a:rPr lang="en-US" smtClean="0"/>
              <a:t>7/16/2023</a:t>
            </a:fld>
            <a:endParaRPr lang="en-US" dirty="0"/>
          </a:p>
        </p:txBody>
      </p:sp>
      <p:sp>
        <p:nvSpPr>
          <p:cNvPr id="5" name="Footer Placeholder 4">
            <a:extLst>
              <a:ext uri="{FF2B5EF4-FFF2-40B4-BE49-F238E27FC236}">
                <a16:creationId xmlns:a16="http://schemas.microsoft.com/office/drawing/2014/main" id="{F5BD4C90-D99E-42C9-B10A-160B6ECAD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175B49-DA67-4848-A795-3D8226E01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59B75-3479-43B1-992B-DBA299586C6B}" type="slidenum">
              <a:rPr lang="en-US" smtClean="0"/>
              <a:t>‹#›</a:t>
            </a:fld>
            <a:endParaRPr lang="en-US" dirty="0"/>
          </a:p>
        </p:txBody>
      </p:sp>
    </p:spTree>
    <p:extLst>
      <p:ext uri="{BB962C8B-B14F-4D97-AF65-F5344CB8AC3E}">
        <p14:creationId xmlns:p14="http://schemas.microsoft.com/office/powerpoint/2010/main" val="13720160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8106FF0-843D-2FE2-04B2-8AE627A82F05}"/>
              </a:ext>
            </a:extLst>
          </p:cNvPr>
          <p:cNvSpPr>
            <a:spLocks noGrp="1"/>
          </p:cNvSpPr>
          <p:nvPr>
            <p:ph type="ctrTitle"/>
          </p:nvPr>
        </p:nvSpPr>
        <p:spPr>
          <a:xfrm>
            <a:off x="1777740" y="1377596"/>
            <a:ext cx="9770427" cy="772739"/>
          </a:xfrm>
        </p:spPr>
        <p:txBody>
          <a:bodyPr>
            <a:noAutofit/>
          </a:bodyPr>
          <a:lstStyle/>
          <a:p>
            <a:r>
              <a:rPr lang="en-US" sz="4000" dirty="0"/>
              <a:t>Utilities State Government Organization 2023 Annual Meeting </a:t>
            </a:r>
          </a:p>
        </p:txBody>
      </p:sp>
      <p:sp>
        <p:nvSpPr>
          <p:cNvPr id="27" name="Subtitle 26">
            <a:extLst>
              <a:ext uri="{FF2B5EF4-FFF2-40B4-BE49-F238E27FC236}">
                <a16:creationId xmlns:a16="http://schemas.microsoft.com/office/drawing/2014/main" id="{5276E79B-54B0-3E77-0275-335F415CEE92}"/>
              </a:ext>
            </a:extLst>
          </p:cNvPr>
          <p:cNvSpPr>
            <a:spLocks noGrp="1"/>
          </p:cNvSpPr>
          <p:nvPr>
            <p:ph type="subTitle" idx="1"/>
          </p:nvPr>
        </p:nvSpPr>
        <p:spPr>
          <a:xfrm>
            <a:off x="1777740" y="2805478"/>
            <a:ext cx="7533407" cy="2488314"/>
          </a:xfrm>
        </p:spPr>
        <p:txBody>
          <a:bodyPr>
            <a:normAutofit/>
          </a:bodyPr>
          <a:lstStyle/>
          <a:p>
            <a:r>
              <a:rPr lang="en-US" sz="3200" dirty="0"/>
              <a:t>Matt Kiessling</a:t>
            </a:r>
          </a:p>
          <a:p>
            <a:r>
              <a:rPr lang="en-US" sz="3200" dirty="0"/>
              <a:t>Senior Director, State Affairs</a:t>
            </a:r>
          </a:p>
          <a:p>
            <a:endParaRPr lang="en-US" dirty="0"/>
          </a:p>
        </p:txBody>
      </p:sp>
    </p:spTree>
    <p:extLst>
      <p:ext uri="{BB962C8B-B14F-4D97-AF65-F5344CB8AC3E}">
        <p14:creationId xmlns:p14="http://schemas.microsoft.com/office/powerpoint/2010/main" val="190097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9FF0-40C7-3FAD-EE37-91D6093FF8A1}"/>
              </a:ext>
            </a:extLst>
          </p:cNvPr>
          <p:cNvSpPr>
            <a:spLocks noGrp="1"/>
          </p:cNvSpPr>
          <p:nvPr>
            <p:ph type="title"/>
          </p:nvPr>
        </p:nvSpPr>
        <p:spPr>
          <a:xfrm>
            <a:off x="308107" y="196761"/>
            <a:ext cx="10474783" cy="711835"/>
          </a:xfrm>
        </p:spPr>
        <p:txBody>
          <a:bodyPr/>
          <a:lstStyle/>
          <a:p>
            <a:r>
              <a:rPr lang="en-US" dirty="0"/>
              <a:t>El Paso , TX Prop K Ballot Initiative </a:t>
            </a:r>
          </a:p>
        </p:txBody>
      </p:sp>
      <p:sp>
        <p:nvSpPr>
          <p:cNvPr id="7" name="TextBox 6">
            <a:extLst>
              <a:ext uri="{FF2B5EF4-FFF2-40B4-BE49-F238E27FC236}">
                <a16:creationId xmlns:a16="http://schemas.microsoft.com/office/drawing/2014/main" id="{34E0A9A2-3593-2545-2492-5CBC85FC1259}"/>
              </a:ext>
            </a:extLst>
          </p:cNvPr>
          <p:cNvSpPr txBox="1"/>
          <p:nvPr/>
        </p:nvSpPr>
        <p:spPr>
          <a:xfrm>
            <a:off x="1082350" y="1596051"/>
            <a:ext cx="4161453" cy="4154984"/>
          </a:xfrm>
          <a:prstGeom prst="rect">
            <a:avLst/>
          </a:prstGeom>
          <a:noFill/>
        </p:spPr>
        <p:txBody>
          <a:bodyPr wrap="square" rtlCol="0">
            <a:spAutoFit/>
          </a:bodyPr>
          <a:lstStyle/>
          <a:p>
            <a:r>
              <a:rPr lang="en-US" sz="2400" dirty="0"/>
              <a:t>Broad Climate Initiative</a:t>
            </a:r>
          </a:p>
          <a:p>
            <a:endParaRPr lang="en-US" sz="1000" dirty="0"/>
          </a:p>
          <a:p>
            <a:pPr marL="285750" indent="-285750">
              <a:buFont typeface="Arial" panose="020B0604020202020204" pitchFamily="34" charset="0"/>
              <a:buChar char="•"/>
            </a:pPr>
            <a:r>
              <a:rPr lang="en-US" sz="2400" dirty="0"/>
              <a:t>Prevent El Paso Water from selling water to fossil fuel industry operations outside the city limits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Municipalize the electric utility </a:t>
            </a:r>
          </a:p>
          <a:p>
            <a:endParaRPr lang="en-US" sz="1000" dirty="0"/>
          </a:p>
          <a:p>
            <a:pPr marL="285750" indent="-285750">
              <a:buFont typeface="Arial" panose="020B0604020202020204" pitchFamily="34" charset="0"/>
              <a:buChar char="•"/>
            </a:pPr>
            <a:r>
              <a:rPr lang="en-US" sz="2400" dirty="0"/>
              <a:t>Cost to implement: $154 Million</a:t>
            </a:r>
            <a:endParaRPr lang="en-US" dirty="0"/>
          </a:p>
          <a:p>
            <a:pPr marL="285750" indent="-285750">
              <a:buFont typeface="Arial" panose="020B0604020202020204" pitchFamily="34" charset="0"/>
              <a:buChar char="•"/>
            </a:pPr>
            <a:endParaRPr lang="en-US" dirty="0"/>
          </a:p>
        </p:txBody>
      </p:sp>
      <p:pic>
        <p:nvPicPr>
          <p:cNvPr id="14" name="Content Placeholder 13">
            <a:extLst>
              <a:ext uri="{FF2B5EF4-FFF2-40B4-BE49-F238E27FC236}">
                <a16:creationId xmlns:a16="http://schemas.microsoft.com/office/drawing/2014/main" id="{35117E6C-5DE3-A865-A3BB-E582D5ABDDF4}"/>
              </a:ext>
            </a:extLst>
          </p:cNvPr>
          <p:cNvPicPr>
            <a:picLocks noGrp="1" noChangeAspect="1"/>
          </p:cNvPicPr>
          <p:nvPr>
            <p:ph idx="1"/>
          </p:nvPr>
        </p:nvPicPr>
        <p:blipFill>
          <a:blip r:embed="rId2"/>
          <a:stretch>
            <a:fillRect/>
          </a:stretch>
        </p:blipFill>
        <p:spPr>
          <a:xfrm>
            <a:off x="5690682" y="1596051"/>
            <a:ext cx="4970833" cy="3656885"/>
          </a:xfrm>
        </p:spPr>
      </p:pic>
    </p:spTree>
    <p:extLst>
      <p:ext uri="{BB962C8B-B14F-4D97-AF65-F5344CB8AC3E}">
        <p14:creationId xmlns:p14="http://schemas.microsoft.com/office/powerpoint/2010/main" val="277739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6">
            <a:extLst>
              <a:ext uri="{FF2B5EF4-FFF2-40B4-BE49-F238E27FC236}">
                <a16:creationId xmlns:a16="http://schemas.microsoft.com/office/drawing/2014/main" id="{5276E79B-54B0-3E77-0275-335F415CEE92}"/>
              </a:ext>
            </a:extLst>
          </p:cNvPr>
          <p:cNvSpPr>
            <a:spLocks noGrp="1"/>
          </p:cNvSpPr>
          <p:nvPr>
            <p:ph type="subTitle" idx="1"/>
          </p:nvPr>
        </p:nvSpPr>
        <p:spPr>
          <a:xfrm>
            <a:off x="2003884" y="1896873"/>
            <a:ext cx="7099933" cy="1952688"/>
          </a:xfrm>
        </p:spPr>
        <p:txBody>
          <a:bodyPr>
            <a:normAutofit/>
          </a:bodyPr>
          <a:lstStyle/>
          <a:p>
            <a:pPr algn="ctr"/>
            <a:r>
              <a:rPr lang="en-US" sz="5400" dirty="0">
                <a:latin typeface="+mj-lt"/>
              </a:rPr>
              <a:t>The Role of Natural Gas in Our Economy</a:t>
            </a:r>
          </a:p>
        </p:txBody>
      </p:sp>
    </p:spTree>
    <p:extLst>
      <p:ext uri="{BB962C8B-B14F-4D97-AF65-F5344CB8AC3E}">
        <p14:creationId xmlns:p14="http://schemas.microsoft.com/office/powerpoint/2010/main" val="295918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E933-C41B-C756-DD09-AD2857B05C1B}"/>
              </a:ext>
            </a:extLst>
          </p:cNvPr>
          <p:cNvSpPr>
            <a:spLocks noGrp="1"/>
          </p:cNvSpPr>
          <p:nvPr>
            <p:ph type="title"/>
          </p:nvPr>
        </p:nvSpPr>
        <p:spPr>
          <a:xfrm>
            <a:off x="289446" y="159438"/>
            <a:ext cx="10474783" cy="711835"/>
          </a:xfrm>
        </p:spPr>
        <p:txBody>
          <a:bodyPr/>
          <a:lstStyle/>
          <a:p>
            <a:r>
              <a:rPr lang="en-US" dirty="0"/>
              <a:t>Advancing America Series </a:t>
            </a:r>
          </a:p>
        </p:txBody>
      </p:sp>
      <p:sp>
        <p:nvSpPr>
          <p:cNvPr id="4" name="TextBox 3">
            <a:extLst>
              <a:ext uri="{FF2B5EF4-FFF2-40B4-BE49-F238E27FC236}">
                <a16:creationId xmlns:a16="http://schemas.microsoft.com/office/drawing/2014/main" id="{10E5866D-2688-E6B7-4420-3358BD0DF2F1}"/>
              </a:ext>
            </a:extLst>
          </p:cNvPr>
          <p:cNvSpPr txBox="1"/>
          <p:nvPr/>
        </p:nvSpPr>
        <p:spPr>
          <a:xfrm>
            <a:off x="432620" y="1219523"/>
            <a:ext cx="7079225" cy="387695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AGA’s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Advancing America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series, examines how natural gas is critical to many sectors of the U.S. economy.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series will provide hard data on how abundant, affordable natural gas is essential to four major industries.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242424"/>
                </a:solidFill>
                <a:effectLst/>
                <a:uLnTx/>
                <a:uFillTx/>
                <a:latin typeface="Arial" panose="020B0604020202020204" pitchFamily="34" charset="0"/>
                <a:ea typeface="Calibri" panose="020F0502020204030204" pitchFamily="34" charset="0"/>
                <a:cs typeface="Arial" panose="020B0604020202020204" pitchFamily="34" charset="0"/>
              </a:rPr>
              <a:t>Agriculture</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242424"/>
                </a:solidFill>
                <a:effectLst/>
                <a:uLnTx/>
                <a:uFillTx/>
                <a:latin typeface="Arial" panose="020B0604020202020204" pitchFamily="34" charset="0"/>
                <a:ea typeface="Calibri" panose="020F0502020204030204" pitchFamily="34" charset="0"/>
                <a:cs typeface="Arial" panose="020B0604020202020204" pitchFamily="34" charset="0"/>
              </a:rPr>
              <a:t>Hotels &amp; Hospitality</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242424"/>
                </a:solidFill>
                <a:effectLst/>
                <a:uLnTx/>
                <a:uFillTx/>
                <a:latin typeface="Arial" panose="020B0604020202020204" pitchFamily="34" charset="0"/>
                <a:ea typeface="Calibri" panose="020F0502020204030204" pitchFamily="34" charset="0"/>
                <a:cs typeface="Arial" panose="020B0604020202020204" pitchFamily="34" charset="0"/>
              </a:rPr>
              <a:t>Healthcare (Hospitals, universities)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242424"/>
                </a:solidFill>
                <a:effectLst/>
                <a:uLnTx/>
                <a:uFillTx/>
                <a:latin typeface="Arial" panose="020B0604020202020204" pitchFamily="34" charset="0"/>
                <a:ea typeface="Calibri" panose="020F0502020204030204" pitchFamily="34" charset="0"/>
                <a:cs typeface="Arial" panose="020B0604020202020204" pitchFamily="34" charset="0"/>
              </a:rPr>
              <a:t>Pharmaceutical Manufacturing</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457200" algn="l"/>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363D69-C3C4-3295-E1A5-F836060EA580}"/>
              </a:ext>
            </a:extLst>
          </p:cNvPr>
          <p:cNvPicPr>
            <a:picLocks noChangeAspect="1"/>
          </p:cNvPicPr>
          <p:nvPr/>
        </p:nvPicPr>
        <p:blipFill>
          <a:blip r:embed="rId2"/>
          <a:stretch>
            <a:fillRect/>
          </a:stretch>
        </p:blipFill>
        <p:spPr>
          <a:xfrm>
            <a:off x="7880944" y="1219523"/>
            <a:ext cx="3717968" cy="4418953"/>
          </a:xfrm>
          <a:prstGeom prst="rect">
            <a:avLst/>
          </a:prstGeom>
        </p:spPr>
      </p:pic>
    </p:spTree>
    <p:extLst>
      <p:ext uri="{BB962C8B-B14F-4D97-AF65-F5344CB8AC3E}">
        <p14:creationId xmlns:p14="http://schemas.microsoft.com/office/powerpoint/2010/main" val="57151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4883-DBFF-CC97-10D0-92CA8A61B285}"/>
              </a:ext>
            </a:extLst>
          </p:cNvPr>
          <p:cNvSpPr>
            <a:spLocks noGrp="1"/>
          </p:cNvSpPr>
          <p:nvPr>
            <p:ph type="title"/>
          </p:nvPr>
        </p:nvSpPr>
        <p:spPr>
          <a:xfrm>
            <a:off x="345429" y="187431"/>
            <a:ext cx="10474783" cy="711835"/>
          </a:xfrm>
        </p:spPr>
        <p:txBody>
          <a:bodyPr/>
          <a:lstStyle/>
          <a:p>
            <a:r>
              <a:rPr lang="en-US" dirty="0"/>
              <a:t>Advancing America: Agriculture </a:t>
            </a:r>
          </a:p>
        </p:txBody>
      </p:sp>
      <p:pic>
        <p:nvPicPr>
          <p:cNvPr id="4" name="Picture 3">
            <a:extLst>
              <a:ext uri="{FF2B5EF4-FFF2-40B4-BE49-F238E27FC236}">
                <a16:creationId xmlns:a16="http://schemas.microsoft.com/office/drawing/2014/main" id="{5D7A301A-132E-B615-99AB-BA47B4FF2DD0}"/>
              </a:ext>
            </a:extLst>
          </p:cNvPr>
          <p:cNvPicPr>
            <a:picLocks noChangeAspect="1"/>
          </p:cNvPicPr>
          <p:nvPr/>
        </p:nvPicPr>
        <p:blipFill>
          <a:blip r:embed="rId2"/>
          <a:stretch>
            <a:fillRect/>
          </a:stretch>
        </p:blipFill>
        <p:spPr>
          <a:xfrm>
            <a:off x="2046395" y="4077399"/>
            <a:ext cx="7667876" cy="1746261"/>
          </a:xfrm>
          <a:prstGeom prst="rect">
            <a:avLst/>
          </a:prstGeom>
        </p:spPr>
      </p:pic>
      <p:sp>
        <p:nvSpPr>
          <p:cNvPr id="7" name="TextBox 6">
            <a:extLst>
              <a:ext uri="{FF2B5EF4-FFF2-40B4-BE49-F238E27FC236}">
                <a16:creationId xmlns:a16="http://schemas.microsoft.com/office/drawing/2014/main" id="{20B0E4C6-1B73-A2DD-F4D0-3DA8196B88AF}"/>
              </a:ext>
            </a:extLst>
          </p:cNvPr>
          <p:cNvSpPr txBox="1"/>
          <p:nvPr/>
        </p:nvSpPr>
        <p:spPr>
          <a:xfrm>
            <a:off x="176981" y="1062322"/>
            <a:ext cx="12015019"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Top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U.S. agriculture is a major part of the economy: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17.2 millions jobs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$1.75 trillion GDP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U.S. agriculture is one of the largest consumers of natural gas</a:t>
            </a: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When including direct use and use throughout the industrial supply chain, the U.S. agriculture </a:t>
            </a: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sector consumes roughly 1,700 Bcf of natural gas – equivalent to almost 15% of all U.S. commercial and industrial consumption of natural gas.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Just five of the many subsectors within </a:t>
            </a:r>
            <a:r>
              <a:rPr kumimoji="0" lang="en-CA"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agriculture consumed 2.06 trillion cubic feet of natural gas in 2021</a:t>
            </a:r>
            <a:r>
              <a:rPr kumimoji="0" lang="en-C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 nearly equivalent to the total consumption of California, which is the second largest natural gas consuming state</a:t>
            </a:r>
            <a:r>
              <a:rPr kumimoji="0" lang="en-CA" sz="18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303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4883-DBFF-CC97-10D0-92CA8A61B285}"/>
              </a:ext>
            </a:extLst>
          </p:cNvPr>
          <p:cNvSpPr>
            <a:spLocks noGrp="1"/>
          </p:cNvSpPr>
          <p:nvPr>
            <p:ph type="title"/>
          </p:nvPr>
        </p:nvSpPr>
        <p:spPr>
          <a:xfrm>
            <a:off x="345429" y="187431"/>
            <a:ext cx="10474783" cy="711835"/>
          </a:xfrm>
        </p:spPr>
        <p:txBody>
          <a:bodyPr/>
          <a:lstStyle/>
          <a:p>
            <a:r>
              <a:rPr lang="en-US" dirty="0"/>
              <a:t>Advancing America: Hospitality  </a:t>
            </a:r>
          </a:p>
        </p:txBody>
      </p:sp>
      <p:sp>
        <p:nvSpPr>
          <p:cNvPr id="7" name="TextBox 6">
            <a:extLst>
              <a:ext uri="{FF2B5EF4-FFF2-40B4-BE49-F238E27FC236}">
                <a16:creationId xmlns:a16="http://schemas.microsoft.com/office/drawing/2014/main" id="{20B0E4C6-1B73-A2DD-F4D0-3DA8196B88AF}"/>
              </a:ext>
            </a:extLst>
          </p:cNvPr>
          <p:cNvSpPr txBox="1"/>
          <p:nvPr/>
        </p:nvSpPr>
        <p:spPr>
          <a:xfrm>
            <a:off x="176981" y="1062322"/>
            <a:ext cx="1201501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Top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 hospitality sector consumes nearly 300 billion cubic feet of natural gas each year, </a:t>
            </a: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which is more than the natural gas consumption of Connecticut.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Mandated electrification </a:t>
            </a: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would increase fuel costs by $9.8 billion </a:t>
            </a: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across the sector over the next 25 years.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U.S. Hospitality is a major part of the economy: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13.5% of all U.S. jobs,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$1.8 trillion in GDP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$161 billion in state and local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Without Natural Gas, U.S. hospitality sector’s gas use with electricity would increase consumer prices over $600 million per year.  </a:t>
            </a:r>
            <a:r>
              <a:rPr kumimoji="0" lang="en-US" sz="1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That is increase of more $500 year for a family of four.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752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6">
            <a:extLst>
              <a:ext uri="{FF2B5EF4-FFF2-40B4-BE49-F238E27FC236}">
                <a16:creationId xmlns:a16="http://schemas.microsoft.com/office/drawing/2014/main" id="{5276E79B-54B0-3E77-0275-335F415CEE92}"/>
              </a:ext>
            </a:extLst>
          </p:cNvPr>
          <p:cNvSpPr>
            <a:spLocks noGrp="1"/>
          </p:cNvSpPr>
          <p:nvPr>
            <p:ph type="subTitle" idx="1"/>
          </p:nvPr>
        </p:nvSpPr>
        <p:spPr>
          <a:xfrm>
            <a:off x="2003884" y="1896873"/>
            <a:ext cx="7099933" cy="1952688"/>
          </a:xfrm>
        </p:spPr>
        <p:txBody>
          <a:bodyPr>
            <a:normAutofit/>
          </a:bodyPr>
          <a:lstStyle/>
          <a:p>
            <a:pPr algn="ctr"/>
            <a:r>
              <a:rPr lang="en-US" sz="5400" dirty="0">
                <a:latin typeface="+mj-lt"/>
              </a:rPr>
              <a:t>The Future of Our Industry </a:t>
            </a:r>
          </a:p>
        </p:txBody>
      </p:sp>
    </p:spTree>
    <p:extLst>
      <p:ext uri="{BB962C8B-B14F-4D97-AF65-F5344CB8AC3E}">
        <p14:creationId xmlns:p14="http://schemas.microsoft.com/office/powerpoint/2010/main" val="413078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4891361" y="406406"/>
            <a:ext cx="7134677" cy="4278634"/>
            <a:chOff x="2269513" y="2280411"/>
            <a:chExt cx="4603869" cy="2911411"/>
          </a:xfrm>
          <a:effectLst>
            <a:outerShdw blurRad="50800" dist="38100" dir="8100000" algn="tr" rotWithShape="0">
              <a:prstClr val="black">
                <a:alpha val="40000"/>
              </a:prstClr>
            </a:outerShdw>
          </a:effectLst>
        </p:grpSpPr>
        <p:sp>
          <p:nvSpPr>
            <p:cNvPr id="5" name="Freeform 6"/>
            <p:cNvSpPr>
              <a:spLocks/>
            </p:cNvSpPr>
            <p:nvPr/>
          </p:nvSpPr>
          <p:spPr bwMode="auto">
            <a:xfrm>
              <a:off x="3140473" y="2529131"/>
              <a:ext cx="897590" cy="53864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6" name="Freeform 7"/>
            <p:cNvSpPr>
              <a:spLocks/>
            </p:cNvSpPr>
            <p:nvPr/>
          </p:nvSpPr>
          <p:spPr bwMode="auto">
            <a:xfrm>
              <a:off x="4023965" y="2623737"/>
              <a:ext cx="576463" cy="343327"/>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7" name="Freeform 8"/>
            <p:cNvSpPr>
              <a:spLocks/>
            </p:cNvSpPr>
            <p:nvPr/>
          </p:nvSpPr>
          <p:spPr bwMode="auto">
            <a:xfrm>
              <a:off x="3096612" y="3302762"/>
              <a:ext cx="496572" cy="619514"/>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8" name="Freeform 9"/>
            <p:cNvSpPr>
              <a:spLocks/>
            </p:cNvSpPr>
            <p:nvPr/>
          </p:nvSpPr>
          <p:spPr bwMode="auto">
            <a:xfrm>
              <a:off x="3409907" y="3014367"/>
              <a:ext cx="607792" cy="492865"/>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9" name="Freeform 10"/>
            <p:cNvSpPr>
              <a:spLocks/>
            </p:cNvSpPr>
            <p:nvPr/>
          </p:nvSpPr>
          <p:spPr bwMode="auto">
            <a:xfrm>
              <a:off x="2960328" y="3855136"/>
              <a:ext cx="582729" cy="703438"/>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0" name="Freeform 11"/>
            <p:cNvSpPr>
              <a:spLocks/>
            </p:cNvSpPr>
            <p:nvPr/>
          </p:nvSpPr>
          <p:spPr bwMode="auto">
            <a:xfrm>
              <a:off x="3543057" y="3470610"/>
              <a:ext cx="635989" cy="482183"/>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548235"/>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1" name="Freeform 12"/>
            <p:cNvSpPr>
              <a:spLocks/>
            </p:cNvSpPr>
            <p:nvPr/>
          </p:nvSpPr>
          <p:spPr bwMode="auto">
            <a:xfrm>
              <a:off x="4011433" y="2954857"/>
              <a:ext cx="623457" cy="367741"/>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2" name="Freeform 13"/>
            <p:cNvSpPr>
              <a:spLocks/>
            </p:cNvSpPr>
            <p:nvPr/>
          </p:nvSpPr>
          <p:spPr bwMode="auto">
            <a:xfrm>
              <a:off x="4005167" y="3276821"/>
              <a:ext cx="731543" cy="326542"/>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3" name="Freeform 14"/>
            <p:cNvSpPr>
              <a:spLocks/>
            </p:cNvSpPr>
            <p:nvPr/>
          </p:nvSpPr>
          <p:spPr bwMode="auto">
            <a:xfrm>
              <a:off x="4164948" y="3591156"/>
              <a:ext cx="670451" cy="36163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4" name="Freeform 15"/>
            <p:cNvSpPr>
              <a:spLocks/>
            </p:cNvSpPr>
            <p:nvPr/>
          </p:nvSpPr>
          <p:spPr bwMode="auto">
            <a:xfrm>
              <a:off x="3494497" y="3922276"/>
              <a:ext cx="584295" cy="64087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5" name="Freeform 16"/>
            <p:cNvSpPr>
              <a:spLocks/>
            </p:cNvSpPr>
            <p:nvPr/>
          </p:nvSpPr>
          <p:spPr bwMode="auto">
            <a:xfrm>
              <a:off x="4075658" y="3923801"/>
              <a:ext cx="798902" cy="379949"/>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rPr>
                <a:t>     </a:t>
              </a: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6" name="Freeform 17"/>
            <p:cNvSpPr>
              <a:spLocks/>
            </p:cNvSpPr>
            <p:nvPr/>
          </p:nvSpPr>
          <p:spPr bwMode="auto">
            <a:xfrm>
              <a:off x="3721635" y="4006200"/>
              <a:ext cx="1268845" cy="1185622"/>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7" name="Freeform 18"/>
            <p:cNvSpPr>
              <a:spLocks/>
            </p:cNvSpPr>
            <p:nvPr/>
          </p:nvSpPr>
          <p:spPr bwMode="auto">
            <a:xfrm>
              <a:off x="4537769" y="2570331"/>
              <a:ext cx="574896" cy="656136"/>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rPr>
                <a:t>  </a:t>
              </a:r>
              <a:endParaRPr kumimoji="0" lang="zh-CN" altLang="en-US" sz="1800" b="1"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8" name="Freeform 19"/>
            <p:cNvSpPr>
              <a:spLocks/>
            </p:cNvSpPr>
            <p:nvPr/>
          </p:nvSpPr>
          <p:spPr bwMode="auto">
            <a:xfrm>
              <a:off x="4887092" y="2806845"/>
              <a:ext cx="485607" cy="47760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9" name="Freeform 20"/>
            <p:cNvSpPr>
              <a:spLocks/>
            </p:cNvSpPr>
            <p:nvPr/>
          </p:nvSpPr>
          <p:spPr bwMode="auto">
            <a:xfrm>
              <a:off x="4627057" y="3186793"/>
              <a:ext cx="548266" cy="35095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0" name="Freeform 21"/>
            <p:cNvSpPr>
              <a:spLocks/>
            </p:cNvSpPr>
            <p:nvPr/>
          </p:nvSpPr>
          <p:spPr bwMode="auto">
            <a:xfrm>
              <a:off x="4711647" y="3505705"/>
              <a:ext cx="617191" cy="486762"/>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1" name="Freeform 22"/>
            <p:cNvSpPr>
              <a:spLocks/>
            </p:cNvSpPr>
            <p:nvPr/>
          </p:nvSpPr>
          <p:spPr bwMode="auto">
            <a:xfrm>
              <a:off x="4854197" y="3928379"/>
              <a:ext cx="438613" cy="444036"/>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2" name="Freeform 23"/>
            <p:cNvSpPr>
              <a:spLocks/>
            </p:cNvSpPr>
            <p:nvPr/>
          </p:nvSpPr>
          <p:spPr bwMode="auto">
            <a:xfrm>
              <a:off x="4926255" y="4344949"/>
              <a:ext cx="512237" cy="431829"/>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rPr>
                <a:t> </a:t>
              </a: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3" name="Freeform 24"/>
            <p:cNvSpPr>
              <a:spLocks/>
            </p:cNvSpPr>
            <p:nvPr/>
          </p:nvSpPr>
          <p:spPr bwMode="auto">
            <a:xfrm>
              <a:off x="5078202" y="3250881"/>
              <a:ext cx="361856" cy="598152"/>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4" name="Freeform 25"/>
            <p:cNvSpPr>
              <a:spLocks/>
            </p:cNvSpPr>
            <p:nvPr/>
          </p:nvSpPr>
          <p:spPr bwMode="auto">
            <a:xfrm>
              <a:off x="5393064" y="3270717"/>
              <a:ext cx="277266" cy="492865"/>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5" name="Freeform 26"/>
            <p:cNvSpPr>
              <a:spLocks/>
            </p:cNvSpPr>
            <p:nvPr/>
          </p:nvSpPr>
          <p:spPr bwMode="auto">
            <a:xfrm>
              <a:off x="5607671" y="3156275"/>
              <a:ext cx="377521" cy="425725"/>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6" name="Freeform 27"/>
            <p:cNvSpPr>
              <a:spLocks/>
            </p:cNvSpPr>
            <p:nvPr/>
          </p:nvSpPr>
          <p:spPr bwMode="auto">
            <a:xfrm>
              <a:off x="5303774" y="3542327"/>
              <a:ext cx="604659" cy="361638"/>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7" name="Freeform 28"/>
            <p:cNvSpPr>
              <a:spLocks/>
            </p:cNvSpPr>
            <p:nvPr/>
          </p:nvSpPr>
          <p:spPr bwMode="auto">
            <a:xfrm>
              <a:off x="5259913" y="3760531"/>
              <a:ext cx="726844" cy="33417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8" name="Freeform 29"/>
            <p:cNvSpPr>
              <a:spLocks/>
            </p:cNvSpPr>
            <p:nvPr/>
          </p:nvSpPr>
          <p:spPr bwMode="auto">
            <a:xfrm>
              <a:off x="5173758" y="4076391"/>
              <a:ext cx="310162" cy="537116"/>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9" name="Freeform 30"/>
            <p:cNvSpPr>
              <a:spLocks/>
            </p:cNvSpPr>
            <p:nvPr/>
          </p:nvSpPr>
          <p:spPr bwMode="auto">
            <a:xfrm>
              <a:off x="5425959" y="4024510"/>
              <a:ext cx="364989" cy="56610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0" name="Freeform 31"/>
            <p:cNvSpPr>
              <a:spLocks/>
            </p:cNvSpPr>
            <p:nvPr/>
          </p:nvSpPr>
          <p:spPr bwMode="auto">
            <a:xfrm>
              <a:off x="5687561" y="3975682"/>
              <a:ext cx="466809" cy="498969"/>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1" name="Freeform 32"/>
            <p:cNvSpPr>
              <a:spLocks/>
            </p:cNvSpPr>
            <p:nvPr/>
          </p:nvSpPr>
          <p:spPr bwMode="auto">
            <a:xfrm>
              <a:off x="5563809" y="4401407"/>
              <a:ext cx="787937" cy="614936"/>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548235"/>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charset="0"/>
                  <a:ea typeface="等线" panose="02010600030101010101" pitchFamily="2" charset="-122"/>
                  <a:cs typeface="+mn-cs"/>
                </a:rPr>
                <a:t>    </a:t>
              </a:r>
              <a:endParaRPr kumimoji="0" lang="zh-CN" altLang="en-US" sz="1800" b="0" i="0" u="none" strike="noStrike" kern="0" cap="none" spc="0" normalizeH="0" baseline="0" noProof="0">
                <a:ln>
                  <a:noFill/>
                </a:ln>
                <a:solidFill>
                  <a:srgbClr val="000000"/>
                </a:solidFill>
                <a:effectLst/>
                <a:uLnTx/>
                <a:uFillTx/>
                <a:latin typeface="Arial" charset="0"/>
                <a:ea typeface="等线" panose="02010600030101010101" pitchFamily="2" charset="-122"/>
                <a:cs typeface="+mn-cs"/>
              </a:endParaRPr>
            </a:p>
          </p:txBody>
        </p:sp>
        <p:sp>
          <p:nvSpPr>
            <p:cNvPr id="32" name="Freeform 33"/>
            <p:cNvSpPr>
              <a:spLocks/>
            </p:cNvSpPr>
            <p:nvPr/>
          </p:nvSpPr>
          <p:spPr bwMode="auto">
            <a:xfrm>
              <a:off x="5886503" y="3894810"/>
              <a:ext cx="437047" cy="349430"/>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3" name="Freeform 34"/>
            <p:cNvSpPr>
              <a:spLocks/>
            </p:cNvSpPr>
            <p:nvPr/>
          </p:nvSpPr>
          <p:spPr bwMode="auto">
            <a:xfrm>
              <a:off x="5779983" y="3610993"/>
              <a:ext cx="755041" cy="386051"/>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4" name="Freeform 35"/>
            <p:cNvSpPr>
              <a:spLocks/>
            </p:cNvSpPr>
            <p:nvPr/>
          </p:nvSpPr>
          <p:spPr bwMode="auto">
            <a:xfrm>
              <a:off x="5950729" y="3023522"/>
              <a:ext cx="510671" cy="37231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5" name="Freeform 36"/>
            <p:cNvSpPr>
              <a:spLocks/>
            </p:cNvSpPr>
            <p:nvPr/>
          </p:nvSpPr>
          <p:spPr bwMode="auto">
            <a:xfrm>
              <a:off x="5974226" y="2646626"/>
              <a:ext cx="573330" cy="48981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Arial" charset="0"/>
                  <a:ea typeface="等线" panose="02010600030101010101" pitchFamily="2" charset="-122"/>
                  <a:cs typeface="+mn-cs"/>
                </a:rPr>
                <a:t>    </a:t>
              </a:r>
              <a:endParaRPr kumimoji="0" lang="zh-CN" altLang="en-US" sz="1800" b="1" i="0" u="none" strike="noStrike" kern="0" cap="none" spc="0" normalizeH="0" baseline="0" noProof="0">
                <a:ln>
                  <a:noFill/>
                </a:ln>
                <a:solidFill>
                  <a:srgbClr val="000000"/>
                </a:solidFill>
                <a:effectLst/>
                <a:uLnTx/>
                <a:uFillTx/>
                <a:latin typeface="Arial" charset="0"/>
                <a:ea typeface="等线" panose="02010600030101010101" pitchFamily="2" charset="-122"/>
                <a:cs typeface="+mn-cs"/>
              </a:endParaRPr>
            </a:p>
          </p:txBody>
        </p:sp>
        <p:sp>
          <p:nvSpPr>
            <p:cNvPr id="36" name="Freeform 37"/>
            <p:cNvSpPr>
              <a:spLocks/>
            </p:cNvSpPr>
            <p:nvPr/>
          </p:nvSpPr>
          <p:spPr bwMode="auto">
            <a:xfrm>
              <a:off x="6395608" y="2590167"/>
              <a:ext cx="162913" cy="289920"/>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7" name="Freeform 38"/>
            <p:cNvSpPr>
              <a:spLocks/>
            </p:cNvSpPr>
            <p:nvPr/>
          </p:nvSpPr>
          <p:spPr bwMode="auto">
            <a:xfrm>
              <a:off x="6408140" y="3070825"/>
              <a:ext cx="131584" cy="262454"/>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8" name="Freeform 39"/>
            <p:cNvSpPr>
              <a:spLocks/>
            </p:cNvSpPr>
            <p:nvPr/>
          </p:nvSpPr>
          <p:spPr bwMode="auto">
            <a:xfrm>
              <a:off x="6508394" y="2909080"/>
              <a:ext cx="155081" cy="13885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9" name="Freeform 40"/>
            <p:cNvSpPr>
              <a:spLocks/>
            </p:cNvSpPr>
            <p:nvPr/>
          </p:nvSpPr>
          <p:spPr bwMode="auto">
            <a:xfrm>
              <a:off x="6497428" y="2783957"/>
              <a:ext cx="303896" cy="18768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0" name="Freeform 41"/>
            <p:cNvSpPr>
              <a:spLocks/>
            </p:cNvSpPr>
            <p:nvPr/>
          </p:nvSpPr>
          <p:spPr bwMode="auto">
            <a:xfrm>
              <a:off x="6538157" y="2568805"/>
              <a:ext cx="134717" cy="288395"/>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1" name="Freeform 42"/>
            <p:cNvSpPr>
              <a:spLocks/>
            </p:cNvSpPr>
            <p:nvPr/>
          </p:nvSpPr>
          <p:spPr bwMode="auto">
            <a:xfrm>
              <a:off x="6566353" y="2280411"/>
              <a:ext cx="307029" cy="488287"/>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2" name="Freeform 43"/>
            <p:cNvSpPr>
              <a:spLocks/>
            </p:cNvSpPr>
            <p:nvPr/>
          </p:nvSpPr>
          <p:spPr bwMode="auto">
            <a:xfrm>
              <a:off x="6525625" y="3014367"/>
              <a:ext cx="136284" cy="114443"/>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等线" panose="02010600030101010101" pitchFamily="2" charset="-122"/>
                <a:cs typeface="+mn-cs"/>
              </a:endParaRPr>
            </a:p>
          </p:txBody>
        </p:sp>
        <p:sp>
          <p:nvSpPr>
            <p:cNvPr id="43" name="Freeform 44"/>
            <p:cNvSpPr>
              <a:spLocks/>
            </p:cNvSpPr>
            <p:nvPr/>
          </p:nvSpPr>
          <p:spPr bwMode="auto">
            <a:xfrm>
              <a:off x="6629012" y="2895347"/>
              <a:ext cx="68925" cy="79347"/>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4" name="Freeform 45"/>
            <p:cNvSpPr>
              <a:spLocks/>
            </p:cNvSpPr>
            <p:nvPr/>
          </p:nvSpPr>
          <p:spPr bwMode="auto">
            <a:xfrm>
              <a:off x="5089168" y="2709187"/>
              <a:ext cx="480907" cy="224307"/>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5" name="Freeform 46"/>
            <p:cNvSpPr>
              <a:spLocks/>
            </p:cNvSpPr>
            <p:nvPr/>
          </p:nvSpPr>
          <p:spPr bwMode="auto">
            <a:xfrm>
              <a:off x="5419694" y="2846518"/>
              <a:ext cx="349324" cy="448614"/>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6" name="Freeform 47"/>
            <p:cNvSpPr>
              <a:spLocks/>
            </p:cNvSpPr>
            <p:nvPr/>
          </p:nvSpPr>
          <p:spPr bwMode="auto">
            <a:xfrm>
              <a:off x="2487253" y="2397904"/>
              <a:ext cx="593694" cy="433355"/>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7" name="Freeform 48"/>
            <p:cNvSpPr>
              <a:spLocks/>
            </p:cNvSpPr>
            <p:nvPr/>
          </p:nvSpPr>
          <p:spPr bwMode="auto">
            <a:xfrm>
              <a:off x="2321207" y="2664937"/>
              <a:ext cx="717445" cy="58899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8" name="Freeform 49"/>
            <p:cNvSpPr>
              <a:spLocks/>
            </p:cNvSpPr>
            <p:nvPr/>
          </p:nvSpPr>
          <p:spPr bwMode="auto">
            <a:xfrm>
              <a:off x="2269513" y="3095240"/>
              <a:ext cx="770706" cy="123139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等线" panose="02010600030101010101" pitchFamily="2" charset="-122"/>
                <a:cs typeface="+mn-cs"/>
              </a:endParaRPr>
            </a:p>
          </p:txBody>
        </p:sp>
        <p:sp>
          <p:nvSpPr>
            <p:cNvPr id="49" name="Freeform 50"/>
            <p:cNvSpPr>
              <a:spLocks/>
            </p:cNvSpPr>
            <p:nvPr/>
          </p:nvSpPr>
          <p:spPr bwMode="auto">
            <a:xfrm>
              <a:off x="2614138" y="3200526"/>
              <a:ext cx="565497" cy="852977"/>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0" name="Freeform 51"/>
            <p:cNvSpPr>
              <a:spLocks/>
            </p:cNvSpPr>
            <p:nvPr/>
          </p:nvSpPr>
          <p:spPr bwMode="auto">
            <a:xfrm>
              <a:off x="2930566" y="2513872"/>
              <a:ext cx="521636" cy="83771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1" name="Freeform 52"/>
            <p:cNvSpPr>
              <a:spLocks/>
            </p:cNvSpPr>
            <p:nvPr/>
          </p:nvSpPr>
          <p:spPr bwMode="auto">
            <a:xfrm>
              <a:off x="5892769" y="3357694"/>
              <a:ext cx="581163" cy="427251"/>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rPr>
                <a:t>  </a:t>
              </a: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2" name="Freeform 53"/>
            <p:cNvSpPr>
              <a:spLocks/>
            </p:cNvSpPr>
            <p:nvPr/>
          </p:nvSpPr>
          <p:spPr bwMode="auto">
            <a:xfrm>
              <a:off x="5864572" y="3311917"/>
              <a:ext cx="394752" cy="386051"/>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rPr>
                <a:t> </a:t>
              </a: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3" name="Freeform 54"/>
            <p:cNvSpPr>
              <a:spLocks/>
            </p:cNvSpPr>
            <p:nvPr/>
          </p:nvSpPr>
          <p:spPr bwMode="auto">
            <a:xfrm>
              <a:off x="6101111" y="3270717"/>
              <a:ext cx="390052" cy="193789"/>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4" name="Freeform 55"/>
            <p:cNvSpPr>
              <a:spLocks/>
            </p:cNvSpPr>
            <p:nvPr/>
          </p:nvSpPr>
          <p:spPr bwMode="auto">
            <a:xfrm>
              <a:off x="6400307" y="3269192"/>
              <a:ext cx="97121" cy="132753"/>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5" name="Freeform 56"/>
            <p:cNvSpPr>
              <a:spLocks/>
            </p:cNvSpPr>
            <p:nvPr/>
          </p:nvSpPr>
          <p:spPr bwMode="auto">
            <a:xfrm>
              <a:off x="6450434" y="3430937"/>
              <a:ext cx="43861" cy="82398"/>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6" name="Freeform 57"/>
            <p:cNvSpPr>
              <a:spLocks/>
            </p:cNvSpPr>
            <p:nvPr/>
          </p:nvSpPr>
          <p:spPr bwMode="auto">
            <a:xfrm>
              <a:off x="6276556" y="3357694"/>
              <a:ext cx="26630" cy="2441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nvGrpSpPr>
            <p:cNvPr id="57" name="组合 1"/>
            <p:cNvGrpSpPr>
              <a:grpSpLocks/>
            </p:cNvGrpSpPr>
            <p:nvPr/>
          </p:nvGrpSpPr>
          <p:grpSpPr bwMode="auto">
            <a:xfrm>
              <a:off x="2500492" y="4504972"/>
              <a:ext cx="429231" cy="264384"/>
              <a:chOff x="2500492" y="4047772"/>
              <a:chExt cx="429231" cy="264384"/>
            </a:xfrm>
          </p:grpSpPr>
          <p:sp>
            <p:nvSpPr>
              <p:cNvPr id="82" name="Freeform 65"/>
              <p:cNvSpPr>
                <a:spLocks/>
              </p:cNvSpPr>
              <p:nvPr/>
            </p:nvSpPr>
            <p:spPr bwMode="auto">
              <a:xfrm>
                <a:off x="2500492" y="4047772"/>
                <a:ext cx="133437" cy="6965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chemeClr val="accent6">
                  <a:lumMod val="75000"/>
                </a:schemeClr>
              </a:solidFill>
              <a:ln w="19050" cmpd="sng">
                <a:solidFill>
                  <a:srgbClr val="FFFFFF"/>
                </a:solidFill>
                <a:prstDash val="solid"/>
                <a:round/>
                <a:headEnd/>
                <a:tailEn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83" name="Freeform 67"/>
              <p:cNvSpPr>
                <a:spLocks/>
              </p:cNvSpPr>
              <p:nvPr/>
            </p:nvSpPr>
            <p:spPr bwMode="auto">
              <a:xfrm flipV="1">
                <a:off x="2754590" y="4182371"/>
                <a:ext cx="175133" cy="129785"/>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chemeClr val="accent6">
                  <a:lumMod val="75000"/>
                </a:schemeClr>
              </a:solidFill>
              <a:ln w="19050" cmpd="sng">
                <a:solidFill>
                  <a:srgbClr val="FFFFFF"/>
                </a:solidFill>
                <a:prstDash val="solid"/>
                <a:round/>
                <a:headEnd/>
                <a:tailEn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sp>
        <p:nvSpPr>
          <p:cNvPr id="3" name="TextBox 2">
            <a:extLst>
              <a:ext uri="{FF2B5EF4-FFF2-40B4-BE49-F238E27FC236}">
                <a16:creationId xmlns:a16="http://schemas.microsoft.com/office/drawing/2014/main" id="{5EA167A3-3ED2-43F6-99E3-F7A59316FD24}"/>
              </a:ext>
            </a:extLst>
          </p:cNvPr>
          <p:cNvSpPr txBox="1"/>
          <p:nvPr/>
        </p:nvSpPr>
        <p:spPr>
          <a:xfrm>
            <a:off x="105335" y="270115"/>
            <a:ext cx="3595821" cy="1938992"/>
          </a:xfrm>
          <a:prstGeom prst="rect">
            <a:avLst/>
          </a:prstGeom>
          <a:noFill/>
          <a:ln>
            <a:gradFill>
              <a:gsLst>
                <a:gs pos="38000">
                  <a:schemeClr val="accent6">
                    <a:lumMod val="75000"/>
                  </a:schemeClr>
                </a:gs>
                <a:gs pos="0">
                  <a:schemeClr val="accent1">
                    <a:lumMod val="5000"/>
                    <a:lumOff val="95000"/>
                  </a:schemeClr>
                </a:gs>
                <a:gs pos="68000">
                  <a:schemeClr val="accent6">
                    <a:lumMod val="75000"/>
                  </a:schemeClr>
                </a:gs>
                <a:gs pos="66000">
                  <a:schemeClr val="accent6">
                    <a:lumMod val="75000"/>
                  </a:schemeClr>
                </a:gs>
                <a:gs pos="100000">
                  <a:schemeClr val="bg1"/>
                </a:gs>
              </a:gsLst>
              <a:lin ang="5400000" scaled="1"/>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AD47">
                    <a:lumMod val="50000"/>
                  </a:srgbClr>
                </a:solidFill>
                <a:effectLst/>
                <a:uLnTx/>
                <a:uFillTx/>
                <a:latin typeface="Aharoni" panose="02010803020104030203" pitchFamily="2" charset="-79"/>
                <a:ea typeface="+mn-ea"/>
                <a:cs typeface="Aharoni" panose="02010803020104030203" pitchFamily="2" charset="-79"/>
              </a:rPr>
              <a:t>Renewable Natural Gas State Activity</a:t>
            </a:r>
          </a:p>
        </p:txBody>
      </p:sp>
      <p:sp>
        <p:nvSpPr>
          <p:cNvPr id="59" name="TextBox 58">
            <a:extLst>
              <a:ext uri="{FF2B5EF4-FFF2-40B4-BE49-F238E27FC236}">
                <a16:creationId xmlns:a16="http://schemas.microsoft.com/office/drawing/2014/main" id="{2431DABD-BEE3-45B8-BAAE-72E0647B6FC5}"/>
              </a:ext>
            </a:extLst>
          </p:cNvPr>
          <p:cNvSpPr txBox="1"/>
          <p:nvPr/>
        </p:nvSpPr>
        <p:spPr>
          <a:xfrm>
            <a:off x="7002299" y="4685040"/>
            <a:ext cx="4906918" cy="1446550"/>
          </a:xfrm>
          <a:prstGeom prst="rect">
            <a:avLst/>
          </a:prstGeom>
          <a:noFill/>
          <a:ln>
            <a:gradFill>
              <a:gsLst>
                <a:gs pos="0">
                  <a:schemeClr val="accent1">
                    <a:lumMod val="5000"/>
                    <a:lumOff val="95000"/>
                  </a:schemeClr>
                </a:gs>
                <a:gs pos="30000">
                  <a:schemeClr val="accent6">
                    <a:lumMod val="75000"/>
                  </a:schemeClr>
                </a:gs>
                <a:gs pos="56000">
                  <a:schemeClr val="accent6">
                    <a:lumMod val="75000"/>
                  </a:schemeClr>
                </a:gs>
                <a:gs pos="89000">
                  <a:schemeClr val="bg1"/>
                </a:gs>
              </a:gsLst>
              <a:lin ang="5400000" scaled="1"/>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Aharoni" panose="02010803020104030203" pitchFamily="2" charset="-79"/>
                <a:ea typeface="+mn-ea"/>
                <a:cs typeface="Aharoni" panose="02010803020104030203" pitchFamily="2" charset="-79"/>
              </a:rPr>
              <a:t>Activity in </a:t>
            </a:r>
            <a:r>
              <a:rPr kumimoji="0" lang="en-US" sz="2800" b="1" i="0" u="none" strike="noStrike" kern="1200" cap="none" spc="0" normalizeH="0" baseline="0" noProof="0" dirty="0">
                <a:ln>
                  <a:noFill/>
                </a:ln>
                <a:solidFill>
                  <a:srgbClr val="70AD47">
                    <a:lumMod val="50000"/>
                  </a:srgbClr>
                </a:solidFill>
                <a:effectLst/>
                <a:uLnTx/>
                <a:uFillTx/>
                <a:latin typeface="Aharoni" panose="02010803020104030203" pitchFamily="2" charset="-79"/>
                <a:ea typeface="+mn-ea"/>
                <a:cs typeface="Aharoni" panose="02010803020104030203" pitchFamily="2" charset="-79"/>
              </a:rPr>
              <a:t>37</a:t>
            </a:r>
            <a:r>
              <a:rPr kumimoji="0" lang="en-US" sz="2000" b="1" i="0" u="none" strike="noStrike" kern="1200" cap="none" spc="0" normalizeH="0" baseline="0" noProof="0" dirty="0">
                <a:ln>
                  <a:noFill/>
                </a:ln>
                <a:solidFill>
                  <a:srgbClr val="70AD47">
                    <a:lumMod val="50000"/>
                  </a:srgbClr>
                </a:solidFill>
                <a:effectLst/>
                <a:uLnTx/>
                <a:uFillTx/>
                <a:latin typeface="Aharoni" panose="02010803020104030203" pitchFamily="2" charset="-79"/>
                <a:ea typeface="+mn-ea"/>
                <a:cs typeface="Aharoni" panose="02010803020104030203" pitchFamily="2" charset="-79"/>
              </a:rPr>
              <a:t> states to promote the use of RNG in the residential or commercial sector through either legislative, regulatory, or utility led action.</a:t>
            </a:r>
          </a:p>
        </p:txBody>
      </p:sp>
      <p:sp>
        <p:nvSpPr>
          <p:cNvPr id="61" name="Content Placeholder 6">
            <a:extLst>
              <a:ext uri="{FF2B5EF4-FFF2-40B4-BE49-F238E27FC236}">
                <a16:creationId xmlns:a16="http://schemas.microsoft.com/office/drawing/2014/main" id="{810130B4-7EB1-4A7B-B04D-658C51EBCB48}"/>
              </a:ext>
            </a:extLst>
          </p:cNvPr>
          <p:cNvSpPr txBox="1">
            <a:spLocks/>
          </p:cNvSpPr>
          <p:nvPr/>
        </p:nvSpPr>
        <p:spPr>
          <a:xfrm>
            <a:off x="419491" y="4533018"/>
            <a:ext cx="2073050" cy="1548455"/>
          </a:xfrm>
          <a:prstGeom prst="rect">
            <a:avLst/>
          </a:prstGeom>
        </p:spPr>
        <p:txBody>
          <a:bodyPr>
            <a:noAutofit/>
          </a:bodyPr>
          <a:lstStyle>
            <a:lvl1pPr marL="171450" indent="-171450" algn="l" defTabSz="457200" rtl="0" eaLnBrk="1" latinLnBrk="0" hangingPunct="1">
              <a:spcBef>
                <a:spcPct val="20000"/>
              </a:spcBef>
              <a:buClr>
                <a:schemeClr val="accent3"/>
              </a:buClr>
              <a:buFont typeface="Arial"/>
              <a:buChar char="•"/>
              <a:defRPr lang="en-US" sz="1900" kern="1200" dirty="0" smtClean="0">
                <a:solidFill>
                  <a:schemeClr val="tx1"/>
                </a:solidFill>
                <a:latin typeface="Calibri"/>
                <a:ea typeface="+mn-ea"/>
                <a:cs typeface="Calibri"/>
              </a:defRPr>
            </a:lvl1pPr>
            <a:lvl2pPr marL="630238" indent="-173038" algn="l" defTabSz="457200" rtl="0" eaLnBrk="1" latinLnBrk="0" hangingPunct="1">
              <a:spcBef>
                <a:spcPct val="20000"/>
              </a:spcBef>
              <a:buClr>
                <a:schemeClr val="accent3"/>
              </a:buClr>
              <a:buFont typeface="Arial"/>
              <a:buChar char="•"/>
              <a:defRPr sz="1900" kern="1200">
                <a:solidFill>
                  <a:schemeClr val="tx1"/>
                </a:solidFill>
                <a:latin typeface="Calibri"/>
                <a:ea typeface="+mn-ea"/>
                <a:cs typeface="Calibri"/>
              </a:defRPr>
            </a:lvl2pPr>
            <a:lvl3pPr marL="1031875" indent="-117475" algn="l" defTabSz="457200" rtl="0" eaLnBrk="1" latinLnBrk="0" hangingPunct="1">
              <a:spcBef>
                <a:spcPct val="20000"/>
              </a:spcBef>
              <a:buClr>
                <a:schemeClr val="accent3"/>
              </a:buClr>
              <a:buFont typeface="Arial"/>
              <a:buChar char="•"/>
              <a:defRPr sz="1700" kern="1200">
                <a:solidFill>
                  <a:schemeClr val="tx1"/>
                </a:solidFill>
                <a:latin typeface="Calibri"/>
                <a:ea typeface="+mn-ea"/>
                <a:cs typeface="Calibri"/>
              </a:defRPr>
            </a:lvl3pPr>
            <a:lvl4pPr marL="1489075" indent="-117475"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4pPr>
            <a:lvl5pPr marL="1938338" indent="-109538"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A5A5A5"/>
              </a:buClr>
              <a:buSzTx/>
              <a:buFont typeface="Arial"/>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Calibri"/>
            </a:endParaRPr>
          </a:p>
        </p:txBody>
      </p:sp>
      <p:grpSp>
        <p:nvGrpSpPr>
          <p:cNvPr id="91" name="Group 90">
            <a:extLst>
              <a:ext uri="{FF2B5EF4-FFF2-40B4-BE49-F238E27FC236}">
                <a16:creationId xmlns:a16="http://schemas.microsoft.com/office/drawing/2014/main" id="{690A0256-6351-4069-A92E-BEB842F335D2}"/>
              </a:ext>
            </a:extLst>
          </p:cNvPr>
          <p:cNvGrpSpPr/>
          <p:nvPr/>
        </p:nvGrpSpPr>
        <p:grpSpPr>
          <a:xfrm>
            <a:off x="90498" y="5302200"/>
            <a:ext cx="5356489" cy="1033378"/>
            <a:chOff x="210377" y="3431622"/>
            <a:chExt cx="4886109" cy="1033378"/>
          </a:xfrm>
          <a:solidFill>
            <a:srgbClr val="B9D9A3"/>
          </a:solidFill>
        </p:grpSpPr>
        <p:sp>
          <p:nvSpPr>
            <p:cNvPr id="64" name="Arrow: Chevron 63">
              <a:extLst>
                <a:ext uri="{FF2B5EF4-FFF2-40B4-BE49-F238E27FC236}">
                  <a16:creationId xmlns:a16="http://schemas.microsoft.com/office/drawing/2014/main" id="{8F96A6F3-27A1-463F-BE87-0FAD1474CB98}"/>
                </a:ext>
              </a:extLst>
            </p:cNvPr>
            <p:cNvSpPr/>
            <p:nvPr/>
          </p:nvSpPr>
          <p:spPr>
            <a:xfrm>
              <a:off x="3327790" y="3431622"/>
              <a:ext cx="1768696" cy="1024528"/>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Arrow: Pentagon 64">
              <a:extLst>
                <a:ext uri="{FF2B5EF4-FFF2-40B4-BE49-F238E27FC236}">
                  <a16:creationId xmlns:a16="http://schemas.microsoft.com/office/drawing/2014/main" id="{E8794781-8565-4DB7-AAE4-56D5A275B0BB}"/>
                </a:ext>
              </a:extLst>
            </p:cNvPr>
            <p:cNvSpPr/>
            <p:nvPr/>
          </p:nvSpPr>
          <p:spPr>
            <a:xfrm>
              <a:off x="210377" y="3440472"/>
              <a:ext cx="3477917" cy="1024528"/>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577C37C2-2C15-4B10-A857-908C702EEA17}"/>
                </a:ext>
              </a:extLst>
            </p:cNvPr>
            <p:cNvSpPr txBox="1"/>
            <p:nvPr/>
          </p:nvSpPr>
          <p:spPr>
            <a:xfrm>
              <a:off x="3854312" y="3620721"/>
              <a:ext cx="901002" cy="6463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Utility Led RNG Projects</a:t>
              </a:r>
            </a:p>
          </p:txBody>
        </p:sp>
        <p:sp>
          <p:nvSpPr>
            <p:cNvPr id="67" name="TextBox 66">
              <a:extLst>
                <a:ext uri="{FF2B5EF4-FFF2-40B4-BE49-F238E27FC236}">
                  <a16:creationId xmlns:a16="http://schemas.microsoft.com/office/drawing/2014/main" id="{CBCFBCA4-0832-47CA-AF98-2284650E2DD1}"/>
                </a:ext>
              </a:extLst>
            </p:cNvPr>
            <p:cNvSpPr txBox="1"/>
            <p:nvPr/>
          </p:nvSpPr>
          <p:spPr>
            <a:xfrm>
              <a:off x="247034" y="3636111"/>
              <a:ext cx="1662024" cy="615553"/>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25 Natural Gas Utilities</a:t>
              </a:r>
              <a:endParaRPr kumimoji="0" lang="en-US" sz="17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68" name="TextBox 67">
              <a:extLst>
                <a:ext uri="{FF2B5EF4-FFF2-40B4-BE49-F238E27FC236}">
                  <a16:creationId xmlns:a16="http://schemas.microsoft.com/office/drawing/2014/main" id="{8CE3A43B-9245-4EA9-8325-5398D7FC2E23}"/>
                </a:ext>
              </a:extLst>
            </p:cNvPr>
            <p:cNvSpPr txBox="1"/>
            <p:nvPr/>
          </p:nvSpPr>
          <p:spPr>
            <a:xfrm>
              <a:off x="1801884" y="3716388"/>
              <a:ext cx="1662024" cy="43088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are engaged in RNG production projects</a:t>
              </a:r>
            </a:p>
          </p:txBody>
        </p:sp>
      </p:grpSp>
      <p:grpSp>
        <p:nvGrpSpPr>
          <p:cNvPr id="84" name="Group 83">
            <a:extLst>
              <a:ext uri="{FF2B5EF4-FFF2-40B4-BE49-F238E27FC236}">
                <a16:creationId xmlns:a16="http://schemas.microsoft.com/office/drawing/2014/main" id="{85746343-2DC3-45B5-AD0D-0420C5E154A8}"/>
              </a:ext>
            </a:extLst>
          </p:cNvPr>
          <p:cNvGrpSpPr/>
          <p:nvPr/>
        </p:nvGrpSpPr>
        <p:grpSpPr>
          <a:xfrm>
            <a:off x="57725" y="3024133"/>
            <a:ext cx="4114763" cy="1028024"/>
            <a:chOff x="191627" y="5671937"/>
            <a:chExt cx="4084374" cy="1028024"/>
          </a:xfrm>
          <a:solidFill>
            <a:srgbClr val="B9D9A3"/>
          </a:solidFill>
        </p:grpSpPr>
        <p:sp>
          <p:nvSpPr>
            <p:cNvPr id="85" name="Arrow: Chevron 84">
              <a:extLst>
                <a:ext uri="{FF2B5EF4-FFF2-40B4-BE49-F238E27FC236}">
                  <a16:creationId xmlns:a16="http://schemas.microsoft.com/office/drawing/2014/main" id="{52AF7056-A270-459E-B789-22823139295D}"/>
                </a:ext>
              </a:extLst>
            </p:cNvPr>
            <p:cNvSpPr/>
            <p:nvPr/>
          </p:nvSpPr>
          <p:spPr>
            <a:xfrm>
              <a:off x="2409829" y="5671937"/>
              <a:ext cx="1866172" cy="1024528"/>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4B6D66B6-9D28-47E4-9F53-2EE4E93557E6}"/>
                </a:ext>
              </a:extLst>
            </p:cNvPr>
            <p:cNvSpPr/>
            <p:nvPr/>
          </p:nvSpPr>
          <p:spPr>
            <a:xfrm>
              <a:off x="191627" y="5675433"/>
              <a:ext cx="2647480" cy="1024528"/>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AD449E79-1A96-48C8-ABB4-0C86B58C692B}"/>
                </a:ext>
              </a:extLst>
            </p:cNvPr>
            <p:cNvSpPr txBox="1"/>
            <p:nvPr/>
          </p:nvSpPr>
          <p:spPr>
            <a:xfrm>
              <a:off x="2903142" y="5852343"/>
              <a:ext cx="1070843" cy="62324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State Legislative Proposals</a:t>
              </a:r>
            </a:p>
          </p:txBody>
        </p:sp>
        <p:sp>
          <p:nvSpPr>
            <p:cNvPr id="88" name="TextBox 87">
              <a:extLst>
                <a:ext uri="{FF2B5EF4-FFF2-40B4-BE49-F238E27FC236}">
                  <a16:creationId xmlns:a16="http://schemas.microsoft.com/office/drawing/2014/main" id="{25613906-2B5D-4F9E-BFB4-313C11AB6EE7}"/>
                </a:ext>
              </a:extLst>
            </p:cNvPr>
            <p:cNvSpPr txBox="1"/>
            <p:nvPr/>
          </p:nvSpPr>
          <p:spPr>
            <a:xfrm>
              <a:off x="210549" y="5742675"/>
              <a:ext cx="1238768" cy="880241"/>
            </a:xfrm>
            <a:prstGeom prst="rect">
              <a:avLst/>
            </a:prstGeom>
            <a:grp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65 Bills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28 Bills</a:t>
              </a:r>
            </a:p>
          </p:txBody>
        </p:sp>
        <p:sp>
          <p:nvSpPr>
            <p:cNvPr id="89" name="TextBox 88">
              <a:extLst>
                <a:ext uri="{FF2B5EF4-FFF2-40B4-BE49-F238E27FC236}">
                  <a16:creationId xmlns:a16="http://schemas.microsoft.com/office/drawing/2014/main" id="{72750B88-A734-4E77-B5DA-DD1206B92A01}"/>
                </a:ext>
              </a:extLst>
            </p:cNvPr>
            <p:cNvSpPr txBox="1"/>
            <p:nvPr/>
          </p:nvSpPr>
          <p:spPr>
            <a:xfrm>
              <a:off x="1217850" y="5913503"/>
              <a:ext cx="1337562" cy="24622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have been introduced</a:t>
              </a:r>
            </a:p>
          </p:txBody>
        </p:sp>
        <p:sp>
          <p:nvSpPr>
            <p:cNvPr id="90" name="TextBox 89">
              <a:extLst>
                <a:ext uri="{FF2B5EF4-FFF2-40B4-BE49-F238E27FC236}">
                  <a16:creationId xmlns:a16="http://schemas.microsoft.com/office/drawing/2014/main" id="{62842E89-70ED-433A-8366-6E7AEAC1DA93}"/>
                </a:ext>
              </a:extLst>
            </p:cNvPr>
            <p:cNvSpPr txBox="1"/>
            <p:nvPr/>
          </p:nvSpPr>
          <p:spPr>
            <a:xfrm>
              <a:off x="1299599" y="6310456"/>
              <a:ext cx="1101454" cy="24622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have become law</a:t>
              </a:r>
            </a:p>
          </p:txBody>
        </p:sp>
      </p:grpSp>
      <p:sp>
        <p:nvSpPr>
          <p:cNvPr id="106" name="TextBox 105">
            <a:extLst>
              <a:ext uri="{FF2B5EF4-FFF2-40B4-BE49-F238E27FC236}">
                <a16:creationId xmlns:a16="http://schemas.microsoft.com/office/drawing/2014/main" id="{39576934-C573-4508-ABDA-42AC0FF67117}"/>
              </a:ext>
            </a:extLst>
          </p:cNvPr>
          <p:cNvSpPr txBox="1"/>
          <p:nvPr/>
        </p:nvSpPr>
        <p:spPr>
          <a:xfrm>
            <a:off x="6774068" y="6492525"/>
            <a:ext cx="555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*this data does not include RNG interconnection activity </a:t>
            </a:r>
          </a:p>
        </p:txBody>
      </p:sp>
      <p:sp>
        <p:nvSpPr>
          <p:cNvPr id="92" name="Arrow: Chevron 91">
            <a:extLst>
              <a:ext uri="{FF2B5EF4-FFF2-40B4-BE49-F238E27FC236}">
                <a16:creationId xmlns:a16="http://schemas.microsoft.com/office/drawing/2014/main" id="{58E7B805-9CF4-4870-9305-6413DA9E858F}"/>
              </a:ext>
            </a:extLst>
          </p:cNvPr>
          <p:cNvSpPr/>
          <p:nvPr/>
        </p:nvSpPr>
        <p:spPr>
          <a:xfrm>
            <a:off x="2871855" y="4197298"/>
            <a:ext cx="1693644" cy="1024528"/>
          </a:xfrm>
          <a:prstGeom prst="chevron">
            <a:avLst/>
          </a:prstGeom>
          <a:solidFill>
            <a:srgbClr val="B9D9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Arrow: Pentagon 92">
            <a:extLst>
              <a:ext uri="{FF2B5EF4-FFF2-40B4-BE49-F238E27FC236}">
                <a16:creationId xmlns:a16="http://schemas.microsoft.com/office/drawing/2014/main" id="{E90D5CA6-2C67-4F9C-BC84-D1ECE6E1C76F}"/>
              </a:ext>
            </a:extLst>
          </p:cNvPr>
          <p:cNvSpPr/>
          <p:nvPr/>
        </p:nvSpPr>
        <p:spPr>
          <a:xfrm>
            <a:off x="60992" y="4188448"/>
            <a:ext cx="3230847" cy="1024528"/>
          </a:xfrm>
          <a:prstGeom prst="homePlate">
            <a:avLst/>
          </a:prstGeom>
          <a:solidFill>
            <a:srgbClr val="B9D9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80CD1E04-F1E3-4409-9D91-988634477985}"/>
              </a:ext>
            </a:extLst>
          </p:cNvPr>
          <p:cNvSpPr txBox="1"/>
          <p:nvPr/>
        </p:nvSpPr>
        <p:spPr>
          <a:xfrm>
            <a:off x="127324" y="4322633"/>
            <a:ext cx="171700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18 Natural Gas Utilities</a:t>
            </a:r>
            <a:endParaRPr kumimoji="0" lang="en-US" sz="17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95" name="TextBox 94">
            <a:extLst>
              <a:ext uri="{FF2B5EF4-FFF2-40B4-BE49-F238E27FC236}">
                <a16:creationId xmlns:a16="http://schemas.microsoft.com/office/drawing/2014/main" id="{7CD485FF-03B6-46CA-A5A4-CC5272F9B984}"/>
              </a:ext>
            </a:extLst>
          </p:cNvPr>
          <p:cNvSpPr txBox="1"/>
          <p:nvPr/>
        </p:nvSpPr>
        <p:spPr>
          <a:xfrm>
            <a:off x="1683818" y="4419131"/>
            <a:ext cx="178031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have begun developing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or have implemented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Voluntary Green Tariffs</a:t>
            </a:r>
          </a:p>
        </p:txBody>
      </p:sp>
      <p:sp>
        <p:nvSpPr>
          <p:cNvPr id="96" name="TextBox 95">
            <a:extLst>
              <a:ext uri="{FF2B5EF4-FFF2-40B4-BE49-F238E27FC236}">
                <a16:creationId xmlns:a16="http://schemas.microsoft.com/office/drawing/2014/main" id="{B023BC04-0BB8-47A5-A933-2CDBFA803687}"/>
              </a:ext>
            </a:extLst>
          </p:cNvPr>
          <p:cNvSpPr txBox="1"/>
          <p:nvPr/>
        </p:nvSpPr>
        <p:spPr>
          <a:xfrm>
            <a:off x="3392579" y="4469879"/>
            <a:ext cx="11622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Voluntary Programs</a:t>
            </a:r>
          </a:p>
        </p:txBody>
      </p:sp>
      <p:pic>
        <p:nvPicPr>
          <p:cNvPr id="58" name="Picture 57">
            <a:extLst>
              <a:ext uri="{FF2B5EF4-FFF2-40B4-BE49-F238E27FC236}">
                <a16:creationId xmlns:a16="http://schemas.microsoft.com/office/drawing/2014/main" id="{1D548F10-F268-4ABF-8651-EB9DCD7F7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076" y="127275"/>
            <a:ext cx="1873518" cy="702569"/>
          </a:xfrm>
          <a:prstGeom prst="rect">
            <a:avLst/>
          </a:prstGeom>
        </p:spPr>
      </p:pic>
      <p:sp>
        <p:nvSpPr>
          <p:cNvPr id="81" name="Freeform 60">
            <a:extLst>
              <a:ext uri="{FF2B5EF4-FFF2-40B4-BE49-F238E27FC236}">
                <a16:creationId xmlns:a16="http://schemas.microsoft.com/office/drawing/2014/main" id="{1CF08EF8-3367-486F-8C49-2776CCA9FB03}"/>
              </a:ext>
            </a:extLst>
          </p:cNvPr>
          <p:cNvSpPr>
            <a:spLocks/>
          </p:cNvSpPr>
          <p:nvPr/>
        </p:nvSpPr>
        <p:spPr bwMode="auto">
          <a:xfrm>
            <a:off x="3815193" y="202173"/>
            <a:ext cx="1162152" cy="1024528"/>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0300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E118-C297-EE5E-7972-55D2302C825C}"/>
              </a:ext>
            </a:extLst>
          </p:cNvPr>
          <p:cNvSpPr>
            <a:spLocks noGrp="1"/>
          </p:cNvSpPr>
          <p:nvPr>
            <p:ph type="title"/>
          </p:nvPr>
        </p:nvSpPr>
        <p:spPr>
          <a:xfrm>
            <a:off x="485389" y="178100"/>
            <a:ext cx="10475857" cy="711835"/>
          </a:xfrm>
        </p:spPr>
        <p:txBody>
          <a:bodyPr/>
          <a:lstStyle/>
          <a:p>
            <a:r>
              <a:rPr lang="en-US" dirty="0"/>
              <a:t>Hydrogen </a:t>
            </a:r>
          </a:p>
        </p:txBody>
      </p:sp>
      <p:sp>
        <p:nvSpPr>
          <p:cNvPr id="3" name="Content Placeholder 2">
            <a:extLst>
              <a:ext uri="{FF2B5EF4-FFF2-40B4-BE49-F238E27FC236}">
                <a16:creationId xmlns:a16="http://schemas.microsoft.com/office/drawing/2014/main" id="{CF42BA93-6B91-9596-BF9E-BC0216EF0641}"/>
              </a:ext>
            </a:extLst>
          </p:cNvPr>
          <p:cNvSpPr>
            <a:spLocks noGrp="1"/>
          </p:cNvSpPr>
          <p:nvPr>
            <p:ph sz="half" idx="1"/>
          </p:nvPr>
        </p:nvSpPr>
        <p:spPr/>
        <p:txBody>
          <a:bodyPr>
            <a:noAutofit/>
          </a:bodyPr>
          <a:lstStyle/>
          <a:p>
            <a:pPr marL="0" indent="0">
              <a:buNone/>
            </a:pPr>
            <a:r>
              <a:rPr lang="en-US" sz="2000" dirty="0"/>
              <a:t>Gas Utilities are innovating for the future:</a:t>
            </a:r>
          </a:p>
          <a:p>
            <a:r>
              <a:rPr lang="en-US" sz="2000" dirty="0"/>
              <a:t>The integration of clean hydrogen into gas systems can expand options and accelerate our nation’s ability to reduce emissions</a:t>
            </a:r>
          </a:p>
          <a:p>
            <a:r>
              <a:rPr lang="en-US" sz="2000" dirty="0"/>
              <a:t>There are more than 25 states or provinces where utilities are actively engaged in hydrogen research, testing or projects</a:t>
            </a:r>
          </a:p>
          <a:p>
            <a:r>
              <a:rPr lang="en-US" sz="2000" dirty="0"/>
              <a:t>16 major hydrogen projects have been proposed across 36 states to seek hydrogen hub funding</a:t>
            </a:r>
          </a:p>
        </p:txBody>
      </p:sp>
      <p:pic>
        <p:nvPicPr>
          <p:cNvPr id="9" name="Content Placeholder 8">
            <a:extLst>
              <a:ext uri="{FF2B5EF4-FFF2-40B4-BE49-F238E27FC236}">
                <a16:creationId xmlns:a16="http://schemas.microsoft.com/office/drawing/2014/main" id="{05539328-D07A-B360-5C99-D40B9BC711BB}"/>
              </a:ext>
            </a:extLst>
          </p:cNvPr>
          <p:cNvPicPr>
            <a:picLocks noGrp="1" noChangeAspect="1"/>
          </p:cNvPicPr>
          <p:nvPr>
            <p:ph sz="half" idx="2"/>
          </p:nvPr>
        </p:nvPicPr>
        <p:blipFill>
          <a:blip r:embed="rId3"/>
          <a:stretch>
            <a:fillRect/>
          </a:stretch>
        </p:blipFill>
        <p:spPr>
          <a:xfrm>
            <a:off x="6335116" y="1679511"/>
            <a:ext cx="4194109" cy="2892490"/>
          </a:xfrm>
        </p:spPr>
      </p:pic>
    </p:spTree>
    <p:extLst>
      <p:ext uri="{BB962C8B-B14F-4D97-AF65-F5344CB8AC3E}">
        <p14:creationId xmlns:p14="http://schemas.microsoft.com/office/powerpoint/2010/main" val="132163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5A91-97D5-A35F-6A46-AD2A5308AA63}"/>
              </a:ext>
            </a:extLst>
          </p:cNvPr>
          <p:cNvSpPr>
            <a:spLocks noGrp="1"/>
          </p:cNvSpPr>
          <p:nvPr>
            <p:ph type="title"/>
          </p:nvPr>
        </p:nvSpPr>
        <p:spPr>
          <a:xfrm>
            <a:off x="251516" y="170419"/>
            <a:ext cx="7856087" cy="711835"/>
          </a:xfrm>
        </p:spPr>
        <p:txBody>
          <a:bodyPr>
            <a:normAutofit/>
          </a:bodyPr>
          <a:lstStyle/>
          <a:p>
            <a:r>
              <a:rPr lang="en-US" dirty="0"/>
              <a:t>Gas Remains Favorable </a:t>
            </a:r>
          </a:p>
        </p:txBody>
      </p:sp>
      <p:pic>
        <p:nvPicPr>
          <p:cNvPr id="4" name="Picture 3">
            <a:extLst>
              <a:ext uri="{FF2B5EF4-FFF2-40B4-BE49-F238E27FC236}">
                <a16:creationId xmlns:a16="http://schemas.microsoft.com/office/drawing/2014/main" id="{F5F5EF4A-92A0-5556-F5B4-27B90340E765}"/>
              </a:ext>
            </a:extLst>
          </p:cNvPr>
          <p:cNvPicPr>
            <a:picLocks noChangeAspect="1"/>
          </p:cNvPicPr>
          <p:nvPr/>
        </p:nvPicPr>
        <p:blipFill>
          <a:blip r:embed="rId2"/>
          <a:stretch>
            <a:fillRect/>
          </a:stretch>
        </p:blipFill>
        <p:spPr>
          <a:xfrm>
            <a:off x="1374720" y="1130979"/>
            <a:ext cx="8702342" cy="4596042"/>
          </a:xfrm>
          <a:prstGeom prst="rect">
            <a:avLst/>
          </a:prstGeom>
        </p:spPr>
      </p:pic>
    </p:spTree>
    <p:extLst>
      <p:ext uri="{BB962C8B-B14F-4D97-AF65-F5344CB8AC3E}">
        <p14:creationId xmlns:p14="http://schemas.microsoft.com/office/powerpoint/2010/main" val="79808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4DD7-C4B0-2A96-9B1B-321657138CA2}"/>
              </a:ext>
            </a:extLst>
          </p:cNvPr>
          <p:cNvSpPr>
            <a:spLocks noGrp="1"/>
          </p:cNvSpPr>
          <p:nvPr>
            <p:ph type="title"/>
          </p:nvPr>
        </p:nvSpPr>
        <p:spPr>
          <a:xfrm>
            <a:off x="327671" y="201577"/>
            <a:ext cx="10474783" cy="711835"/>
          </a:xfrm>
        </p:spPr>
        <p:txBody>
          <a:bodyPr/>
          <a:lstStyle/>
          <a:p>
            <a:r>
              <a:rPr lang="en-US" sz="4400" dirty="0"/>
              <a:t>Gas Remains Favorable</a:t>
            </a:r>
            <a:endParaRPr lang="en-US" dirty="0"/>
          </a:p>
        </p:txBody>
      </p:sp>
      <p:pic>
        <p:nvPicPr>
          <p:cNvPr id="8" name="Content Placeholder 7">
            <a:extLst>
              <a:ext uri="{FF2B5EF4-FFF2-40B4-BE49-F238E27FC236}">
                <a16:creationId xmlns:a16="http://schemas.microsoft.com/office/drawing/2014/main" id="{FC8083F7-2CB8-7264-3CE9-B9A5D1DF2844}"/>
              </a:ext>
            </a:extLst>
          </p:cNvPr>
          <p:cNvPicPr>
            <a:picLocks noGrp="1" noChangeAspect="1"/>
          </p:cNvPicPr>
          <p:nvPr>
            <p:ph idx="1"/>
          </p:nvPr>
        </p:nvPicPr>
        <p:blipFill>
          <a:blip r:embed="rId2"/>
          <a:stretch>
            <a:fillRect/>
          </a:stretch>
        </p:blipFill>
        <p:spPr>
          <a:xfrm>
            <a:off x="1347019" y="1348021"/>
            <a:ext cx="8780207" cy="4161957"/>
          </a:xfrm>
        </p:spPr>
      </p:pic>
    </p:spTree>
    <p:extLst>
      <p:ext uri="{BB962C8B-B14F-4D97-AF65-F5344CB8AC3E}">
        <p14:creationId xmlns:p14="http://schemas.microsoft.com/office/powerpoint/2010/main" val="83783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5A91-97D5-A35F-6A46-AD2A5308AA63}"/>
              </a:ext>
            </a:extLst>
          </p:cNvPr>
          <p:cNvSpPr>
            <a:spLocks noGrp="1"/>
          </p:cNvSpPr>
          <p:nvPr>
            <p:ph type="title"/>
          </p:nvPr>
        </p:nvSpPr>
        <p:spPr>
          <a:xfrm>
            <a:off x="251516" y="170419"/>
            <a:ext cx="7856087" cy="711835"/>
          </a:xfrm>
        </p:spPr>
        <p:txBody>
          <a:bodyPr>
            <a:normAutofit/>
          </a:bodyPr>
          <a:lstStyle/>
          <a:p>
            <a:r>
              <a:rPr lang="en-US" dirty="0"/>
              <a:t>Growth Continues</a:t>
            </a:r>
          </a:p>
        </p:txBody>
      </p:sp>
      <p:pic>
        <p:nvPicPr>
          <p:cNvPr id="4" name="Picture 3">
            <a:extLst>
              <a:ext uri="{FF2B5EF4-FFF2-40B4-BE49-F238E27FC236}">
                <a16:creationId xmlns:a16="http://schemas.microsoft.com/office/drawing/2014/main" id="{1AD71C5F-F6C2-DB72-6EAC-5CDCDA8E7C90}"/>
              </a:ext>
            </a:extLst>
          </p:cNvPr>
          <p:cNvPicPr>
            <a:picLocks noChangeAspect="1"/>
          </p:cNvPicPr>
          <p:nvPr/>
        </p:nvPicPr>
        <p:blipFill>
          <a:blip r:embed="rId2"/>
          <a:stretch>
            <a:fillRect/>
          </a:stretch>
        </p:blipFill>
        <p:spPr>
          <a:xfrm>
            <a:off x="7249885" y="1117277"/>
            <a:ext cx="4124131" cy="4717816"/>
          </a:xfrm>
          <a:prstGeom prst="rect">
            <a:avLst/>
          </a:prstGeom>
        </p:spPr>
      </p:pic>
      <p:sp>
        <p:nvSpPr>
          <p:cNvPr id="7" name="TextBox 6">
            <a:extLst>
              <a:ext uri="{FF2B5EF4-FFF2-40B4-BE49-F238E27FC236}">
                <a16:creationId xmlns:a16="http://schemas.microsoft.com/office/drawing/2014/main" id="{C2386153-D0B6-3F50-5CE5-F4B938694F34}"/>
              </a:ext>
            </a:extLst>
          </p:cNvPr>
          <p:cNvSpPr txBox="1"/>
          <p:nvPr/>
        </p:nvSpPr>
        <p:spPr>
          <a:xfrm>
            <a:off x="251516" y="1582340"/>
            <a:ext cx="6764694"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642"/>
                </a:solidFill>
                <a:effectLst/>
                <a:uLnTx/>
                <a:uFillTx/>
                <a:latin typeface="Arial" panose="020B0604020202020204"/>
                <a:ea typeface="+mn-ea"/>
                <a:cs typeface="+mn-cs"/>
              </a:rPr>
              <a:t>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64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642"/>
                </a:solidFill>
                <a:effectLst/>
                <a:uLnTx/>
                <a:uFillTx/>
                <a:latin typeface="Arial" panose="020B0604020202020204"/>
                <a:ea typeface="+mn-ea"/>
                <a:cs typeface="+mn-cs"/>
              </a:rPr>
              <a:t>The number of residential natural gas consumers grew by 1.5 million between 2019 and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64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There are 77.7 million natural gas customers in the 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71.9 Residential Customers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5.6 Commercial Customers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82,000 Industrial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The industry continues to add more than a customer a minute for every minute of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143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08FD-EBC1-E281-3FBB-9DF68CFF3C07}"/>
              </a:ext>
            </a:extLst>
          </p:cNvPr>
          <p:cNvSpPr>
            <a:spLocks noGrp="1"/>
          </p:cNvSpPr>
          <p:nvPr>
            <p:ph type="title"/>
          </p:nvPr>
        </p:nvSpPr>
        <p:spPr>
          <a:xfrm>
            <a:off x="233463" y="197578"/>
            <a:ext cx="10474783" cy="711835"/>
          </a:xfrm>
        </p:spPr>
        <p:txBody>
          <a:bodyPr/>
          <a:lstStyle/>
          <a:p>
            <a:r>
              <a:rPr lang="en-US" dirty="0"/>
              <a:t>Growth Continues</a:t>
            </a:r>
          </a:p>
        </p:txBody>
      </p:sp>
      <p:pic>
        <p:nvPicPr>
          <p:cNvPr id="5" name="Picture 4">
            <a:extLst>
              <a:ext uri="{FF2B5EF4-FFF2-40B4-BE49-F238E27FC236}">
                <a16:creationId xmlns:a16="http://schemas.microsoft.com/office/drawing/2014/main" id="{28F59D02-5FCE-2072-DECB-8E8F8F8BA90D}"/>
              </a:ext>
            </a:extLst>
          </p:cNvPr>
          <p:cNvPicPr>
            <a:picLocks noChangeAspect="1"/>
          </p:cNvPicPr>
          <p:nvPr/>
        </p:nvPicPr>
        <p:blipFill>
          <a:blip r:embed="rId2"/>
          <a:stretch>
            <a:fillRect/>
          </a:stretch>
        </p:blipFill>
        <p:spPr>
          <a:xfrm>
            <a:off x="1884783" y="1216760"/>
            <a:ext cx="7649266" cy="4424480"/>
          </a:xfrm>
          <a:prstGeom prst="rect">
            <a:avLst/>
          </a:prstGeom>
        </p:spPr>
      </p:pic>
    </p:spTree>
    <p:extLst>
      <p:ext uri="{BB962C8B-B14F-4D97-AF65-F5344CB8AC3E}">
        <p14:creationId xmlns:p14="http://schemas.microsoft.com/office/powerpoint/2010/main" val="240363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6">
            <a:extLst>
              <a:ext uri="{FF2B5EF4-FFF2-40B4-BE49-F238E27FC236}">
                <a16:creationId xmlns:a16="http://schemas.microsoft.com/office/drawing/2014/main" id="{5276E79B-54B0-3E77-0275-335F415CEE92}"/>
              </a:ext>
            </a:extLst>
          </p:cNvPr>
          <p:cNvSpPr>
            <a:spLocks noGrp="1"/>
          </p:cNvSpPr>
          <p:nvPr>
            <p:ph type="subTitle" idx="1"/>
          </p:nvPr>
        </p:nvSpPr>
        <p:spPr>
          <a:xfrm>
            <a:off x="2003884" y="1896873"/>
            <a:ext cx="7099933" cy="1952688"/>
          </a:xfrm>
        </p:spPr>
        <p:txBody>
          <a:bodyPr>
            <a:normAutofit/>
          </a:bodyPr>
          <a:lstStyle/>
          <a:p>
            <a:pPr algn="ctr"/>
            <a:r>
              <a:rPr lang="en-US" sz="5400" dirty="0">
                <a:latin typeface="+mj-lt"/>
              </a:rPr>
              <a:t>State of Play </a:t>
            </a:r>
          </a:p>
        </p:txBody>
      </p:sp>
    </p:spTree>
    <p:extLst>
      <p:ext uri="{BB962C8B-B14F-4D97-AF65-F5344CB8AC3E}">
        <p14:creationId xmlns:p14="http://schemas.microsoft.com/office/powerpoint/2010/main" val="69651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CC95-38AF-7C8A-4F78-06C40C99E39D}"/>
              </a:ext>
            </a:extLst>
          </p:cNvPr>
          <p:cNvSpPr>
            <a:spLocks noGrp="1"/>
          </p:cNvSpPr>
          <p:nvPr>
            <p:ph type="title"/>
          </p:nvPr>
        </p:nvSpPr>
        <p:spPr>
          <a:xfrm>
            <a:off x="330293" y="157987"/>
            <a:ext cx="10474783" cy="711835"/>
          </a:xfrm>
        </p:spPr>
        <p:txBody>
          <a:bodyPr/>
          <a:lstStyle/>
          <a:p>
            <a:r>
              <a:rPr lang="en-US"/>
              <a:t>In the States: Energy Policy </a:t>
            </a:r>
            <a:endParaRPr lang="en-US" dirty="0"/>
          </a:p>
        </p:txBody>
      </p:sp>
      <p:pic>
        <p:nvPicPr>
          <p:cNvPr id="9" name="Content Placeholder 8">
            <a:extLst>
              <a:ext uri="{FF2B5EF4-FFF2-40B4-BE49-F238E27FC236}">
                <a16:creationId xmlns:a16="http://schemas.microsoft.com/office/drawing/2014/main" id="{3CED3413-A427-1217-A767-58AF812649A1}"/>
              </a:ext>
            </a:extLst>
          </p:cNvPr>
          <p:cNvPicPr>
            <a:picLocks noGrp="1" noChangeAspect="1"/>
          </p:cNvPicPr>
          <p:nvPr>
            <p:ph idx="1"/>
          </p:nvPr>
        </p:nvPicPr>
        <p:blipFill>
          <a:blip r:embed="rId2"/>
          <a:stretch>
            <a:fillRect/>
          </a:stretch>
        </p:blipFill>
        <p:spPr>
          <a:xfrm>
            <a:off x="2065970" y="1270353"/>
            <a:ext cx="8190690" cy="4579941"/>
          </a:xfrm>
          <a:prstGeom prst="rect">
            <a:avLst/>
          </a:prstGeom>
        </p:spPr>
      </p:pic>
    </p:spTree>
    <p:extLst>
      <p:ext uri="{BB962C8B-B14F-4D97-AF65-F5344CB8AC3E}">
        <p14:creationId xmlns:p14="http://schemas.microsoft.com/office/powerpoint/2010/main" val="91508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8FA3-53B4-1ACF-F0D3-69CA340CAC35}"/>
              </a:ext>
            </a:extLst>
          </p:cNvPr>
          <p:cNvSpPr>
            <a:spLocks noGrp="1"/>
          </p:cNvSpPr>
          <p:nvPr>
            <p:ph type="title"/>
          </p:nvPr>
        </p:nvSpPr>
        <p:spPr>
          <a:xfrm>
            <a:off x="242793" y="206091"/>
            <a:ext cx="10474783" cy="711835"/>
          </a:xfrm>
        </p:spPr>
        <p:txBody>
          <a:bodyPr>
            <a:normAutofit/>
          </a:bodyPr>
          <a:lstStyle/>
          <a:p>
            <a:r>
              <a:rPr lang="en-US" sz="4000" dirty="0">
                <a:cs typeface="Arial" panose="020B0604020202020204"/>
              </a:rPr>
              <a:t>State Challenges &amp; Trends</a:t>
            </a:r>
          </a:p>
        </p:txBody>
      </p:sp>
      <p:graphicFrame>
        <p:nvGraphicFramePr>
          <p:cNvPr id="5" name="Content Placeholder 4">
            <a:extLst>
              <a:ext uri="{FF2B5EF4-FFF2-40B4-BE49-F238E27FC236}">
                <a16:creationId xmlns:a16="http://schemas.microsoft.com/office/drawing/2014/main" id="{2A3B38BE-BF8B-5B4E-BE74-BB0BFF008AF6}"/>
              </a:ext>
            </a:extLst>
          </p:cNvPr>
          <p:cNvGraphicFramePr>
            <a:graphicFrameLocks noGrp="1"/>
          </p:cNvGraphicFramePr>
          <p:nvPr>
            <p:ph idx="1"/>
            <p:extLst>
              <p:ext uri="{D42A27DB-BD31-4B8C-83A1-F6EECF244321}">
                <p14:modId xmlns:p14="http://schemas.microsoft.com/office/powerpoint/2010/main" val="3969840708"/>
              </p:ext>
            </p:extLst>
          </p:nvPr>
        </p:nvGraphicFramePr>
        <p:xfrm>
          <a:off x="242793" y="1290925"/>
          <a:ext cx="10474783" cy="4276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91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9FF0-40C7-3FAD-EE37-91D6093FF8A1}"/>
              </a:ext>
            </a:extLst>
          </p:cNvPr>
          <p:cNvSpPr>
            <a:spLocks noGrp="1"/>
          </p:cNvSpPr>
          <p:nvPr>
            <p:ph type="title"/>
          </p:nvPr>
        </p:nvSpPr>
        <p:spPr>
          <a:xfrm>
            <a:off x="308107" y="196761"/>
            <a:ext cx="10474783" cy="711835"/>
          </a:xfrm>
        </p:spPr>
        <p:txBody>
          <a:bodyPr/>
          <a:lstStyle/>
          <a:p>
            <a:r>
              <a:rPr lang="en-US" dirty="0"/>
              <a:t>Eugene, OR Ballot Initiative </a:t>
            </a:r>
          </a:p>
        </p:txBody>
      </p:sp>
      <p:pic>
        <p:nvPicPr>
          <p:cNvPr id="5" name="Content Placeholder 4">
            <a:extLst>
              <a:ext uri="{FF2B5EF4-FFF2-40B4-BE49-F238E27FC236}">
                <a16:creationId xmlns:a16="http://schemas.microsoft.com/office/drawing/2014/main" id="{8D751C19-F7D1-7D57-B4F6-C4818154A464}"/>
              </a:ext>
            </a:extLst>
          </p:cNvPr>
          <p:cNvPicPr>
            <a:picLocks noGrp="1" noChangeAspect="1"/>
          </p:cNvPicPr>
          <p:nvPr>
            <p:ph idx="1"/>
          </p:nvPr>
        </p:nvPicPr>
        <p:blipFill>
          <a:blip r:embed="rId2"/>
          <a:stretch>
            <a:fillRect/>
          </a:stretch>
        </p:blipFill>
        <p:spPr>
          <a:xfrm>
            <a:off x="5701910" y="1596051"/>
            <a:ext cx="4860710" cy="3665898"/>
          </a:xfrm>
        </p:spPr>
      </p:pic>
      <p:sp>
        <p:nvSpPr>
          <p:cNvPr id="7" name="TextBox 6">
            <a:extLst>
              <a:ext uri="{FF2B5EF4-FFF2-40B4-BE49-F238E27FC236}">
                <a16:creationId xmlns:a16="http://schemas.microsoft.com/office/drawing/2014/main" id="{34E0A9A2-3593-2545-2492-5CBC85FC1259}"/>
              </a:ext>
            </a:extLst>
          </p:cNvPr>
          <p:cNvSpPr txBox="1"/>
          <p:nvPr/>
        </p:nvSpPr>
        <p:spPr>
          <a:xfrm>
            <a:off x="1082350" y="1596051"/>
            <a:ext cx="4161453" cy="2893100"/>
          </a:xfrm>
          <a:prstGeom prst="rect">
            <a:avLst/>
          </a:prstGeom>
          <a:noFill/>
        </p:spPr>
        <p:txBody>
          <a:bodyPr wrap="square" rtlCol="0">
            <a:spAutoFit/>
          </a:bodyPr>
          <a:lstStyle/>
          <a:p>
            <a:r>
              <a:rPr lang="en-US" sz="2400" dirty="0"/>
              <a:t>Gas Ban initiative qualified for the Eugene Ballot:</a:t>
            </a:r>
          </a:p>
          <a:p>
            <a:endParaRPr lang="en-US" sz="1000" dirty="0"/>
          </a:p>
          <a:p>
            <a:pPr marL="285750" indent="-285750">
              <a:buFont typeface="Arial" panose="020B0604020202020204" pitchFamily="34" charset="0"/>
              <a:buChar char="•"/>
            </a:pPr>
            <a:r>
              <a:rPr lang="en-US" sz="2400" dirty="0"/>
              <a:t>November election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First time general public will get to vote on a gas ban</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38980A4-1CA0-63BF-381E-F1A0E10E7970}"/>
              </a:ext>
            </a:extLst>
          </p:cNvPr>
          <p:cNvSpPr txBox="1"/>
          <p:nvPr/>
        </p:nvSpPr>
        <p:spPr>
          <a:xfrm>
            <a:off x="536791" y="4489150"/>
            <a:ext cx="4860710" cy="830997"/>
          </a:xfrm>
          <a:prstGeom prst="rect">
            <a:avLst/>
          </a:prstGeom>
          <a:noFill/>
        </p:spPr>
        <p:txBody>
          <a:bodyPr wrap="square" rtlCol="0">
            <a:spAutoFit/>
          </a:bodyPr>
          <a:lstStyle/>
          <a:p>
            <a:r>
              <a:rPr lang="en-US" sz="2400" b="1" dirty="0"/>
              <a:t>July 10, 2023: Eugene City Council repeals its own gas ban</a:t>
            </a:r>
          </a:p>
        </p:txBody>
      </p:sp>
    </p:spTree>
    <p:extLst>
      <p:ext uri="{BB962C8B-B14F-4D97-AF65-F5344CB8AC3E}">
        <p14:creationId xmlns:p14="http://schemas.microsoft.com/office/powerpoint/2010/main" val="2152288166"/>
      </p:ext>
    </p:extLst>
  </p:cSld>
  <p:clrMapOvr>
    <a:masterClrMapping/>
  </p:clrMapOvr>
</p:sld>
</file>

<file path=ppt/theme/theme1.xml><?xml version="1.0" encoding="utf-8"?>
<a:theme xmlns:a="http://schemas.openxmlformats.org/drawingml/2006/main" name="1_Office Theme">
  <a:themeElements>
    <a:clrScheme name="AGA">
      <a:dk1>
        <a:sysClr val="windowText" lastClr="000000"/>
      </a:dk1>
      <a:lt1>
        <a:sysClr val="window" lastClr="FFFFFF"/>
      </a:lt1>
      <a:dk2>
        <a:srgbClr val="002B51"/>
      </a:dk2>
      <a:lt2>
        <a:srgbClr val="D1D3D4"/>
      </a:lt2>
      <a:accent1>
        <a:srgbClr val="006BB6"/>
      </a:accent1>
      <a:accent2>
        <a:srgbClr val="5C8ECB"/>
      </a:accent2>
      <a:accent3>
        <a:srgbClr val="006B6E"/>
      </a:accent3>
      <a:accent4>
        <a:srgbClr val="BFD730"/>
      </a:accent4>
      <a:accent5>
        <a:srgbClr val="00AEEF"/>
      </a:accent5>
      <a:accent6>
        <a:srgbClr val="C21B8B"/>
      </a:accent6>
      <a:hlink>
        <a:srgbClr val="0083C9"/>
      </a:hlink>
      <a:folHlink>
        <a:srgbClr val="702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 PPT conc template_v7b_9-15-22" id="{15BDA99D-DEB1-462F-82D5-4EB33C0C57E4}" vid="{3872E591-C4F3-44F5-B6E9-7F5545BFAB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3661</TotalTime>
  <Words>1904</Words>
  <Application>Microsoft Office PowerPoint</Application>
  <PresentationFormat>Widescreen</PresentationFormat>
  <Paragraphs>165</Paragraphs>
  <Slides>17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Aharoni</vt:lpstr>
      <vt:lpstr>Arial</vt:lpstr>
      <vt:lpstr>Arial Black</vt:lpstr>
      <vt:lpstr>Calibri</vt:lpstr>
      <vt:lpstr>Calibri Light</vt:lpstr>
      <vt:lpstr>Courier New</vt:lpstr>
      <vt:lpstr>Times New Roman</vt:lpstr>
      <vt:lpstr>1_Office Theme</vt:lpstr>
      <vt:lpstr>Office Theme</vt:lpstr>
      <vt:lpstr>Utilities State Government Organization 2023 Annual Meeting </vt:lpstr>
      <vt:lpstr>Gas Remains Favorable </vt:lpstr>
      <vt:lpstr>Gas Remains Favorable</vt:lpstr>
      <vt:lpstr>Growth Continues</vt:lpstr>
      <vt:lpstr>Growth Continues</vt:lpstr>
      <vt:lpstr>PowerPoint Presentation</vt:lpstr>
      <vt:lpstr>In the States: Energy Policy </vt:lpstr>
      <vt:lpstr>State Challenges &amp; Trends</vt:lpstr>
      <vt:lpstr>Eugene, OR Ballot Initiative </vt:lpstr>
      <vt:lpstr>El Paso , TX Prop K Ballot Initiative </vt:lpstr>
      <vt:lpstr>PowerPoint Presentation</vt:lpstr>
      <vt:lpstr>Advancing America Series </vt:lpstr>
      <vt:lpstr>Advancing America: Agriculture </vt:lpstr>
      <vt:lpstr>Advancing America: Hospitality  </vt:lpstr>
      <vt:lpstr>PowerPoint Presentation</vt:lpstr>
      <vt:lpstr>PowerPoint Presentation</vt:lpstr>
      <vt:lpstr>Hydrogen </vt:lpstr>
    </vt:vector>
  </TitlesOfParts>
  <Company>American Gas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Forrester, Sue</dc:creator>
  <cp:lastModifiedBy>Kiessling, Matt</cp:lastModifiedBy>
  <cp:revision>8</cp:revision>
  <cp:lastPrinted>2023-03-29T14:48:16Z</cp:lastPrinted>
  <dcterms:created xsi:type="dcterms:W3CDTF">2023-03-20T22:49:19Z</dcterms:created>
  <dcterms:modified xsi:type="dcterms:W3CDTF">2023-07-17T12:53:41Z</dcterms:modified>
</cp:coreProperties>
</file>