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83" r:id="rId2"/>
    <p:sldId id="287" r:id="rId3"/>
    <p:sldId id="288" r:id="rId4"/>
    <p:sldId id="293" r:id="rId5"/>
    <p:sldId id="289" r:id="rId6"/>
    <p:sldId id="296" r:id="rId7"/>
    <p:sldId id="297" r:id="rId8"/>
    <p:sldId id="298" r:id="rId9"/>
    <p:sldId id="304" r:id="rId10"/>
    <p:sldId id="299" r:id="rId11"/>
    <p:sldId id="294" r:id="rId12"/>
    <p:sldId id="291" r:id="rId13"/>
    <p:sldId id="305" r:id="rId14"/>
    <p:sldId id="303" r:id="rId15"/>
    <p:sldId id="295" r:id="rId16"/>
    <p:sldId id="300" r:id="rId17"/>
    <p:sldId id="301" r:id="rId18"/>
    <p:sldId id="290" r:id="rId1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64A2"/>
    <a:srgbClr val="50ABC5"/>
    <a:srgbClr val="B3A2C7"/>
    <a:srgbClr val="F58E35"/>
    <a:srgbClr val="F47B20"/>
    <a:srgbClr val="2EB135"/>
    <a:srgbClr val="007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1" autoAdjust="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296" y="-72"/>
      </p:cViewPr>
      <p:guideLst>
        <p:guide orient="horz" pos="4319"/>
        <p:guide orient="horz" pos="756"/>
        <p:guide orient="horz" pos="1285"/>
        <p:guide orient="horz" pos="1406"/>
        <p:guide pos="4652"/>
        <p:guide pos="30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6F499-4BBB-6F48-9BA4-72539F56D623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D77D7-C820-3046-8A58-F2892F55C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87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ABCE8-6722-F749-B45F-B7A71A0DC3A0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695F3-157D-D740-9F32-52C22738B6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8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APS_TEmplate_Blue_prin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29707"/>
            <a:ext cx="6400800" cy="1197371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Text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T_APS_TEmplate_Blu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2152" y="6373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BAD00-F08A-4811-A267-1E0B6047F9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20040" y="63777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Proprietary &amp; Confidential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84725" y="2232025"/>
            <a:ext cx="3902075" cy="4305300"/>
          </a:xfrm>
        </p:spPr>
        <p:txBody>
          <a:bodyPr>
            <a:normAutofit/>
          </a:bodyPr>
          <a:lstStyle>
            <a:lvl1pPr>
              <a:buClr>
                <a:srgbClr val="0078C9"/>
              </a:buClr>
              <a:defRPr sz="2800"/>
            </a:lvl1pPr>
            <a:lvl2pPr>
              <a:buClr>
                <a:srgbClr val="0078C9"/>
              </a:buClr>
              <a:defRPr sz="2400"/>
            </a:lvl2pPr>
            <a:lvl3pPr>
              <a:buClr>
                <a:srgbClr val="0078C9"/>
              </a:buClr>
              <a:defRPr sz="2000"/>
            </a:lvl3pPr>
            <a:lvl4pPr>
              <a:buClr>
                <a:srgbClr val="0078C9"/>
              </a:buClr>
              <a:defRPr sz="1800"/>
            </a:lvl4pPr>
            <a:lvl5pPr>
              <a:buClr>
                <a:srgbClr val="0078C9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232025"/>
            <a:ext cx="3902075" cy="4305300"/>
          </a:xfrm>
        </p:spPr>
        <p:txBody>
          <a:bodyPr>
            <a:normAutofit/>
          </a:bodyPr>
          <a:lstStyle>
            <a:lvl1pPr>
              <a:buClr>
                <a:srgbClr val="0078C9"/>
              </a:buClr>
              <a:defRPr sz="2800"/>
            </a:lvl1pPr>
            <a:lvl2pPr>
              <a:buClr>
                <a:srgbClr val="0078C9"/>
              </a:buClr>
              <a:defRPr sz="2400"/>
            </a:lvl2pPr>
            <a:lvl3pPr>
              <a:buClr>
                <a:srgbClr val="0078C9"/>
              </a:buClr>
              <a:defRPr sz="2000"/>
            </a:lvl3pPr>
            <a:lvl4pPr>
              <a:buClr>
                <a:srgbClr val="0078C9"/>
              </a:buClr>
              <a:defRPr sz="1800"/>
            </a:lvl4pPr>
            <a:lvl5pPr>
              <a:buClr>
                <a:srgbClr val="0078C9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6557294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APS_TEmplate_Blu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" y="2232025"/>
            <a:ext cx="5486400" cy="36591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2152" y="6373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BAD00-F08A-4811-A267-1E0B6047F9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24315"/>
            <a:ext cx="6931487" cy="8162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8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Only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5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APS_Template_Blue_onscreen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707"/>
            <a:ext cx="6400800" cy="119737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APS_TEmplate_Blu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4315"/>
            <a:ext cx="6931487" cy="8162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305300"/>
          </a:xfrm>
        </p:spPr>
        <p:txBody>
          <a:bodyPr>
            <a:normAutofit/>
          </a:bodyPr>
          <a:lstStyle>
            <a:lvl1pPr>
              <a:buClr>
                <a:srgbClr val="0078C9"/>
              </a:buClr>
              <a:defRPr sz="2800"/>
            </a:lvl1pPr>
            <a:lvl2pPr>
              <a:buClr>
                <a:srgbClr val="0078C9"/>
              </a:buClr>
              <a:defRPr sz="2400"/>
            </a:lvl2pPr>
            <a:lvl3pPr>
              <a:buClr>
                <a:srgbClr val="0078C9"/>
              </a:buClr>
              <a:defRPr sz="2000"/>
            </a:lvl3pPr>
            <a:lvl4pPr>
              <a:buClr>
                <a:srgbClr val="0078C9"/>
              </a:buClr>
              <a:defRPr sz="1800"/>
            </a:lvl4pPr>
            <a:lvl5pPr>
              <a:buClr>
                <a:srgbClr val="0078C9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APS_TEmplate_Blu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APS_TEmplate_Blu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13"/>
            <a:ext cx="6927850" cy="822323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2232025"/>
            <a:ext cx="8229601" cy="4305299"/>
          </a:xfrm>
        </p:spPr>
        <p:txBody>
          <a:bodyPr rtlCol="0">
            <a:normAutofit/>
          </a:bodyPr>
          <a:lstStyle>
            <a:lvl1pPr marL="0" indent="0">
              <a:buClr>
                <a:schemeClr val="tx1"/>
              </a:buCl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APS_TEmplate_Blu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2232025"/>
            <a:ext cx="8229600" cy="4305300"/>
          </a:xfrm>
        </p:spPr>
        <p:txBody>
          <a:bodyPr rtlCol="0">
            <a:normAutofit/>
          </a:bodyPr>
          <a:lstStyle>
            <a:lvl1pPr marL="0" indent="0">
              <a:buClr>
                <a:schemeClr val="tx1"/>
              </a:buCl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APS_TEmplate_Blu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2232025"/>
            <a:ext cx="8229601" cy="43053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APS_TEmplate_Blu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2152" y="6373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BAD00-F08A-4811-A267-1E0B6047F9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APS_TEmplate_Blu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2152" y="6373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BAD00-F08A-4811-A267-1E0B6047F9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20040" y="63777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Proprietary &amp; Confidential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2025"/>
            <a:ext cx="4734851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45150" y="2240111"/>
            <a:ext cx="3041650" cy="2063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645150" y="4473575"/>
            <a:ext cx="3041650" cy="2063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39963"/>
            <a:ext cx="82296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60" r:id="rId3"/>
    <p:sldLayoutId id="2147483661" r:id="rId4"/>
    <p:sldLayoutId id="2147483662" r:id="rId5"/>
    <p:sldLayoutId id="2147483663" r:id="rId6"/>
    <p:sldLayoutId id="2147483655" r:id="rId7"/>
    <p:sldLayoutId id="2147483656" r:id="rId8"/>
    <p:sldLayoutId id="2147483667" r:id="rId9"/>
    <p:sldLayoutId id="2147483671" r:id="rId10"/>
    <p:sldLayoutId id="2147483668" r:id="rId11"/>
    <p:sldLayoutId id="2147483670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78C9"/>
        </a:buClr>
        <a:buFont typeface="Arial" charset="0"/>
        <a:buChar char="•"/>
        <a:defRPr sz="28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78C9"/>
        </a:buClr>
        <a:buFont typeface="Arial" charset="0"/>
        <a:buChar char="–"/>
        <a:defRPr sz="2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8C9"/>
        </a:buClr>
        <a:buFont typeface="Arial" charset="0"/>
        <a:buChar char="•"/>
        <a:defRPr sz="20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8C9"/>
        </a:buClr>
        <a:buFont typeface="Arial" charset="0"/>
        <a:buChar char="–"/>
        <a:defRPr sz="20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8C9"/>
        </a:buClr>
        <a:buFont typeface="Arial" charset="0"/>
        <a:buChar char="»"/>
        <a:defRPr sz="18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 Legislative Session Recap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 &amp; Local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Ballot Measure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Legislation </a:t>
            </a:r>
            <a:r>
              <a:rPr lang="en-US" dirty="0" smtClean="0"/>
              <a:t>banning </a:t>
            </a:r>
            <a:r>
              <a:rPr lang="en-US" dirty="0"/>
              <a:t>the practice of paying </a:t>
            </a:r>
            <a:r>
              <a:rPr lang="en-US" dirty="0" smtClean="0"/>
              <a:t>signature gatherers </a:t>
            </a:r>
            <a:r>
              <a:rPr lang="en-US" dirty="0"/>
              <a:t>per </a:t>
            </a:r>
            <a:r>
              <a:rPr lang="en-US" dirty="0" smtClean="0"/>
              <a:t>signature</a:t>
            </a:r>
          </a:p>
          <a:p>
            <a:endParaRPr lang="en-US" dirty="0"/>
          </a:p>
          <a:p>
            <a:r>
              <a:rPr lang="en-US" dirty="0" smtClean="0"/>
              <a:t>Legislation requiring statewide </a:t>
            </a:r>
            <a:r>
              <a:rPr lang="en-US" dirty="0"/>
              <a:t>initiative measures </a:t>
            </a:r>
            <a:r>
              <a:rPr lang="en-US" dirty="0" smtClean="0"/>
              <a:t>adhere to “strict compliance” with all </a:t>
            </a:r>
            <a:r>
              <a:rPr lang="en-US" dirty="0"/>
              <a:t>constitutional and statutory </a:t>
            </a:r>
            <a:r>
              <a:rPr lang="en-US" dirty="0" smtClean="0"/>
              <a:t>requirements</a:t>
            </a:r>
          </a:p>
          <a:p>
            <a:endParaRPr lang="en-US" dirty="0" smtClean="0"/>
          </a:p>
          <a:p>
            <a:r>
              <a:rPr lang="en-US" dirty="0" smtClean="0"/>
              <a:t>Both passed and signed into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APS-Opposed Legislation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Power Plan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to create an Arizona Clean Power Plan</a:t>
            </a:r>
          </a:p>
          <a:p>
            <a:endParaRPr lang="en-US" dirty="0" smtClean="0"/>
          </a:p>
          <a:p>
            <a:r>
              <a:rPr lang="en-US" dirty="0" smtClean="0"/>
              <a:t>All AZ electric utilities, including APS, Opposed</a:t>
            </a:r>
          </a:p>
          <a:p>
            <a:endParaRPr lang="en-US" dirty="0" smtClean="0"/>
          </a:p>
          <a:p>
            <a:r>
              <a:rPr lang="en-US" dirty="0" smtClean="0"/>
              <a:t>Failed to pass House Energy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Contracts; Indemnity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Legislation would have made it unlawful for indemnity clauses in contracts to transfer risk to contractors</a:t>
            </a:r>
          </a:p>
          <a:p>
            <a:endParaRPr lang="en-US" dirty="0"/>
          </a:p>
          <a:p>
            <a:r>
              <a:rPr lang="en-US" dirty="0" smtClean="0"/>
              <a:t>This would have limited APS’s ability to negotiate construction contracts and allocate insurance risk</a:t>
            </a:r>
          </a:p>
          <a:p>
            <a:endParaRPr lang="en-US" dirty="0" smtClean="0"/>
          </a:p>
          <a:p>
            <a:r>
              <a:rPr lang="en-US" dirty="0" smtClean="0"/>
              <a:t>The bill failed to receive a legislative hearing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Tax Auditors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have allowed third-party private auditing companies to access APS’s confidential tax info</a:t>
            </a:r>
          </a:p>
          <a:p>
            <a:endParaRPr lang="en-US" dirty="0" smtClean="0"/>
          </a:p>
          <a:p>
            <a:r>
              <a:rPr lang="en-US" dirty="0" smtClean="0"/>
              <a:t>Failed to pass House Rules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8975"/>
            <a:ext cx="9144000" cy="1470025"/>
          </a:xfrm>
        </p:spPr>
        <p:txBody>
          <a:bodyPr/>
          <a:lstStyle/>
          <a:p>
            <a:r>
              <a:rPr lang="en-US" dirty="0" smtClean="0"/>
              <a:t>Other APS-Related Legislative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Facilities and ROW’s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Legislation </a:t>
            </a:r>
            <a:r>
              <a:rPr lang="en-US" dirty="0" smtClean="0"/>
              <a:t>allows </a:t>
            </a:r>
            <a:r>
              <a:rPr lang="en-US" dirty="0"/>
              <a:t>streamlined and enhanced access to rights-of-way for wireless providers (Verizon, AT&amp;T, etc.)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APS </a:t>
            </a:r>
            <a:r>
              <a:rPr lang="en-US" dirty="0"/>
              <a:t>worked with the wireless providers to include an amendment that protects existing electric utility infrastructure in </a:t>
            </a:r>
            <a:r>
              <a:rPr lang="en-US" dirty="0" smtClean="0"/>
              <a:t>rights-of-way</a:t>
            </a:r>
          </a:p>
          <a:p>
            <a:endParaRPr lang="en-US" dirty="0"/>
          </a:p>
          <a:p>
            <a:r>
              <a:rPr lang="en-US" dirty="0" smtClean="0"/>
              <a:t>Passed legislature and signed into law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Disposal &amp;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Senate </a:t>
            </a:r>
            <a:r>
              <a:rPr lang="en-US" dirty="0"/>
              <a:t>Energy C</a:t>
            </a:r>
            <a:r>
              <a:rPr lang="en-US" dirty="0" smtClean="0"/>
              <a:t>ommittee investigatory </a:t>
            </a:r>
            <a:r>
              <a:rPr lang="en-US" dirty="0"/>
              <a:t>hearings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Utilities</a:t>
            </a:r>
            <a:r>
              <a:rPr lang="en-US" dirty="0"/>
              <a:t>, </a:t>
            </a:r>
            <a:r>
              <a:rPr lang="en-US" dirty="0" smtClean="0"/>
              <a:t>solar </a:t>
            </a:r>
            <a:r>
              <a:rPr lang="en-US" dirty="0"/>
              <a:t>companies, and the Department of Environmental Quality </a:t>
            </a:r>
            <a:r>
              <a:rPr lang="en-US" dirty="0" smtClean="0"/>
              <a:t>participated</a:t>
            </a:r>
          </a:p>
          <a:p>
            <a:endParaRPr lang="en-US" dirty="0" smtClean="0"/>
          </a:p>
          <a:p>
            <a:r>
              <a:rPr lang="en-US" dirty="0" smtClean="0"/>
              <a:t>Legislation </a:t>
            </a:r>
            <a:r>
              <a:rPr lang="en-US" dirty="0"/>
              <a:t>this year </a:t>
            </a:r>
            <a:r>
              <a:rPr lang="en-US" dirty="0" smtClean="0"/>
              <a:t>to create </a:t>
            </a:r>
            <a:r>
              <a:rPr lang="en-US" i="1" dirty="0" smtClean="0"/>
              <a:t>study </a:t>
            </a:r>
            <a:r>
              <a:rPr lang="en-US" i="1" dirty="0"/>
              <a:t>committee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Senate </a:t>
            </a:r>
            <a:r>
              <a:rPr lang="en-US" dirty="0"/>
              <a:t>and House Energy committees </a:t>
            </a:r>
            <a:r>
              <a:rPr lang="en-US" dirty="0" smtClean="0"/>
              <a:t>opted for more informal </a:t>
            </a:r>
            <a:r>
              <a:rPr lang="en-US" dirty="0"/>
              <a:t>hearings on the subject in lieu of </a:t>
            </a:r>
            <a:r>
              <a:rPr lang="en-US" dirty="0" smtClean="0"/>
              <a:t>statutory committee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Legislative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Veteran’s Caucus</a:t>
            </a:r>
          </a:p>
          <a:p>
            <a:endParaRPr lang="en-US" dirty="0" smtClean="0"/>
          </a:p>
          <a:p>
            <a:r>
              <a:rPr lang="en-US" dirty="0" smtClean="0"/>
              <a:t>Latino Caucus</a:t>
            </a:r>
          </a:p>
          <a:p>
            <a:endParaRPr lang="en-US" dirty="0" smtClean="0"/>
          </a:p>
          <a:p>
            <a:r>
              <a:rPr lang="en-US" dirty="0" smtClean="0"/>
              <a:t>House Democratic Caucus</a:t>
            </a:r>
          </a:p>
          <a:p>
            <a:endParaRPr lang="en-US" dirty="0" smtClean="0"/>
          </a:p>
          <a:p>
            <a:r>
              <a:rPr lang="en-US" dirty="0" smtClean="0"/>
              <a:t>House Energy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783"/>
            <a:ext cx="6931487" cy="816292"/>
          </a:xfrm>
        </p:spPr>
        <p:txBody>
          <a:bodyPr>
            <a:normAutofit/>
          </a:bodyPr>
          <a:lstStyle/>
          <a:p>
            <a:r>
              <a:rPr lang="en-US" dirty="0" smtClean="0"/>
              <a:t>2017 Session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607"/>
            <a:ext cx="8229600" cy="4305300"/>
          </a:xfrm>
        </p:spPr>
        <p:txBody>
          <a:bodyPr>
            <a:normAutofit/>
          </a:bodyPr>
          <a:lstStyle/>
          <a:p>
            <a:r>
              <a:rPr lang="en-US" dirty="0" smtClean="0"/>
              <a:t>Total Days of Session: 122</a:t>
            </a:r>
          </a:p>
          <a:p>
            <a:r>
              <a:rPr lang="en-US" dirty="0" smtClean="0"/>
              <a:t>Bills &amp; Resolutions Introduced: 1,180</a:t>
            </a:r>
          </a:p>
          <a:p>
            <a:r>
              <a:rPr lang="en-US" dirty="0" smtClean="0"/>
              <a:t>Bills Passed: 353</a:t>
            </a:r>
          </a:p>
          <a:p>
            <a:r>
              <a:rPr lang="en-US" dirty="0" smtClean="0"/>
              <a:t>Bills Signed: 312</a:t>
            </a:r>
          </a:p>
          <a:p>
            <a:r>
              <a:rPr lang="en-US" dirty="0" smtClean="0"/>
              <a:t>Bills Vetoed: 5</a:t>
            </a:r>
          </a:p>
          <a:p>
            <a:r>
              <a:rPr lang="en-US" dirty="0" smtClean="0"/>
              <a:t>Resolutions Passed: 42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 smtClean="0"/>
              <a:t>*Gov. has until May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to sign or veto the remaining 36 bills on his desk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783"/>
            <a:ext cx="6931487" cy="816292"/>
          </a:xfrm>
        </p:spPr>
        <p:txBody>
          <a:bodyPr/>
          <a:lstStyle/>
          <a:p>
            <a:r>
              <a:rPr lang="en-US" dirty="0" smtClean="0"/>
              <a:t>Overall Session Highlights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607"/>
            <a:ext cx="8229600" cy="4305300"/>
          </a:xfrm>
        </p:spPr>
        <p:txBody>
          <a:bodyPr>
            <a:normAutofit/>
          </a:bodyPr>
          <a:lstStyle/>
          <a:p>
            <a:r>
              <a:rPr lang="en-US" dirty="0" smtClean="0"/>
              <a:t>Governor’s Success</a:t>
            </a:r>
          </a:p>
          <a:p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/>
              <a:t>9.8B Spending Plan</a:t>
            </a:r>
          </a:p>
          <a:p>
            <a:pPr lvl="1"/>
            <a:r>
              <a:rPr lang="en-US" dirty="0"/>
              <a:t>University </a:t>
            </a:r>
            <a:r>
              <a:rPr lang="en-US" dirty="0" smtClean="0"/>
              <a:t>Bonding</a:t>
            </a:r>
            <a:endParaRPr lang="en-US" dirty="0"/>
          </a:p>
          <a:p>
            <a:pPr lvl="1"/>
            <a:r>
              <a:rPr lang="en-US" dirty="0"/>
              <a:t>2% Teacher Pay </a:t>
            </a:r>
            <a:r>
              <a:rPr lang="en-US" dirty="0" smtClean="0"/>
              <a:t>Raise</a:t>
            </a:r>
            <a:endParaRPr lang="en-US" dirty="0"/>
          </a:p>
          <a:p>
            <a:pPr lvl="1"/>
            <a:r>
              <a:rPr lang="en-US" dirty="0"/>
              <a:t>K-12 Performance Funding</a:t>
            </a:r>
          </a:p>
          <a:p>
            <a:endParaRPr lang="en-US" dirty="0" smtClean="0"/>
          </a:p>
          <a:p>
            <a:r>
              <a:rPr lang="en-US" dirty="0" smtClean="0"/>
              <a:t>Less Contentious Session for 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APS-Supported Legislation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783"/>
            <a:ext cx="6931487" cy="816292"/>
          </a:xfrm>
        </p:spPr>
        <p:txBody>
          <a:bodyPr>
            <a:normAutofit/>
          </a:bodyPr>
          <a:lstStyle/>
          <a:p>
            <a:r>
              <a:rPr lang="en-US" dirty="0" smtClean="0"/>
              <a:t>Nuclear 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607"/>
            <a:ext cx="8229600" cy="4305300"/>
          </a:xfrm>
        </p:spPr>
        <p:txBody>
          <a:bodyPr>
            <a:normAutofit/>
          </a:bodyPr>
          <a:lstStyle/>
          <a:p>
            <a:r>
              <a:rPr lang="en-US" dirty="0" smtClean="0"/>
              <a:t>Biennial funding mechanism for PVNGS off-site emergency response plan</a:t>
            </a:r>
          </a:p>
          <a:p>
            <a:endParaRPr lang="en-US" dirty="0" smtClean="0"/>
          </a:p>
          <a:p>
            <a:r>
              <a:rPr lang="en-US" dirty="0" smtClean="0"/>
              <a:t>Passed House &amp; Senate Unanimously; Signed into law in March</a:t>
            </a:r>
          </a:p>
          <a:p>
            <a:endParaRPr lang="en-US" dirty="0" smtClean="0"/>
          </a:p>
          <a:p>
            <a:r>
              <a:rPr lang="en-US" dirty="0" smtClean="0"/>
              <a:t>Will be considered at the Legislature again in 2019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Emissions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xpands </a:t>
            </a:r>
            <a:r>
              <a:rPr lang="en-US" dirty="0"/>
              <a:t>the Arizona Emissions Bank to include mobile sources </a:t>
            </a:r>
          </a:p>
          <a:p>
            <a:endParaRPr lang="en-US" dirty="0" smtClean="0"/>
          </a:p>
          <a:p>
            <a:r>
              <a:rPr lang="en-US" dirty="0" smtClean="0"/>
              <a:t>Creates </a:t>
            </a:r>
            <a:r>
              <a:rPr lang="en-US" dirty="0"/>
              <a:t>economic development opportunities </a:t>
            </a:r>
            <a:r>
              <a:rPr lang="en-US" dirty="0" smtClean="0"/>
              <a:t>in AZ</a:t>
            </a:r>
          </a:p>
          <a:p>
            <a:endParaRPr lang="en-US" dirty="0" smtClean="0"/>
          </a:p>
          <a:p>
            <a:r>
              <a:rPr lang="en-US" dirty="0" smtClean="0"/>
              <a:t>Passed </a:t>
            </a:r>
            <a:r>
              <a:rPr lang="en-US" dirty="0"/>
              <a:t>the Legislature and was signed into law </a:t>
            </a:r>
            <a:r>
              <a:rPr lang="en-US" dirty="0" smtClean="0"/>
              <a:t>in April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Nuclear Power Support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easure highlighting </a:t>
            </a:r>
            <a:r>
              <a:rPr lang="en-US" dirty="0"/>
              <a:t>the operational excellence at </a:t>
            </a:r>
            <a:r>
              <a:rPr lang="en-US" dirty="0" smtClean="0"/>
              <a:t>PVNGS </a:t>
            </a:r>
          </a:p>
          <a:p>
            <a:endParaRPr lang="en-US" dirty="0" smtClean="0"/>
          </a:p>
          <a:p>
            <a:r>
              <a:rPr lang="en-US" dirty="0" smtClean="0"/>
              <a:t>Measure urging </a:t>
            </a:r>
            <a:r>
              <a:rPr lang="en-US" dirty="0"/>
              <a:t>Congress and the </a:t>
            </a:r>
            <a:r>
              <a:rPr lang="en-US" dirty="0" smtClean="0"/>
              <a:t>EPA to </a:t>
            </a:r>
            <a:r>
              <a:rPr lang="en-US" dirty="0"/>
              <a:t>recognize nuclear power as </a:t>
            </a:r>
            <a:r>
              <a:rPr lang="en-US" dirty="0" smtClean="0"/>
              <a:t>clean energy </a:t>
            </a:r>
          </a:p>
          <a:p>
            <a:endParaRPr lang="en-US" dirty="0" smtClean="0"/>
          </a:p>
          <a:p>
            <a:r>
              <a:rPr lang="en-US" dirty="0" smtClean="0"/>
              <a:t>Both passed legislature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Workers’ Comp Claims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nables </a:t>
            </a:r>
            <a:r>
              <a:rPr lang="en-US" dirty="0"/>
              <a:t>self-insured entities </a:t>
            </a:r>
            <a:r>
              <a:rPr lang="en-US" dirty="0" smtClean="0"/>
              <a:t>(</a:t>
            </a:r>
            <a:r>
              <a:rPr lang="en-US" dirty="0"/>
              <a:t>like APS) to enter into “full and final” settlement agreements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llows </a:t>
            </a:r>
            <a:r>
              <a:rPr lang="en-US" dirty="0"/>
              <a:t>more options and flexibility to APS in settlement negotiations. </a:t>
            </a:r>
          </a:p>
          <a:p>
            <a:endParaRPr lang="en-US" dirty="0" smtClean="0"/>
          </a:p>
          <a:p>
            <a:r>
              <a:rPr lang="en-US" dirty="0" smtClean="0"/>
              <a:t>Passed </a:t>
            </a:r>
            <a:r>
              <a:rPr lang="en-US" dirty="0"/>
              <a:t>the legislature and </a:t>
            </a:r>
            <a:r>
              <a:rPr lang="en-US" dirty="0" smtClean="0"/>
              <a:t>signed into law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Oversize Commercial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Legislation requiring local transportation rules to be substantially identical to ADOT rules</a:t>
            </a:r>
          </a:p>
          <a:p>
            <a:endParaRPr lang="en-US" dirty="0" smtClean="0"/>
          </a:p>
          <a:p>
            <a:r>
              <a:rPr lang="en-US" dirty="0" smtClean="0"/>
              <a:t>Simplifies duplicative and inconsistent rules affecting motor fleets (such as APS’s)</a:t>
            </a:r>
          </a:p>
          <a:p>
            <a:endParaRPr lang="en-US" dirty="0"/>
          </a:p>
          <a:p>
            <a:r>
              <a:rPr lang="en-US" dirty="0" smtClean="0"/>
              <a:t>Passed the legislature and signed into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Display_Blue">
  <a:themeElements>
    <a:clrScheme name="APS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6"/>
      </a:accent1>
      <a:accent2>
        <a:srgbClr val="49A942"/>
      </a:accent2>
      <a:accent3>
        <a:srgbClr val="F47B20"/>
      </a:accent3>
      <a:accent4>
        <a:srgbClr val="9C0059"/>
      </a:accent4>
      <a:accent5>
        <a:srgbClr val="717073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Display_Blue</Template>
  <TotalTime>2396</TotalTime>
  <Words>491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Verdana</vt:lpstr>
      <vt:lpstr>Calibri</vt:lpstr>
      <vt:lpstr>Standard Display_Blue</vt:lpstr>
      <vt:lpstr>2017 Legislative Session Recap</vt:lpstr>
      <vt:lpstr>2017 Session Snapshot</vt:lpstr>
      <vt:lpstr>Overall Session Highlights </vt:lpstr>
      <vt:lpstr>APS-Supported Legislation</vt:lpstr>
      <vt:lpstr>Nuclear Emergency Management</vt:lpstr>
      <vt:lpstr>Arizona Emissions Bank</vt:lpstr>
      <vt:lpstr>Nuclear Power Support Resolutions</vt:lpstr>
      <vt:lpstr>Workers’ Comp Claims Settlement</vt:lpstr>
      <vt:lpstr>Oversize Commercial Vehicles</vt:lpstr>
      <vt:lpstr>Ballot Measure Reform</vt:lpstr>
      <vt:lpstr>APS-Opposed Legislation</vt:lpstr>
      <vt:lpstr>Clean Power Plan Legislation</vt:lpstr>
      <vt:lpstr>Construction Contracts; Indemnity</vt:lpstr>
      <vt:lpstr>Municipal Tax Auditors</vt:lpstr>
      <vt:lpstr>Other APS-Related Legislative Activity</vt:lpstr>
      <vt:lpstr>Wireless Facilities and ROW’s</vt:lpstr>
      <vt:lpstr>Solar Panel Disposal &amp; Recycling</vt:lpstr>
      <vt:lpstr>APS Legislative Presentations</vt:lpstr>
    </vt:vector>
  </TitlesOfParts>
  <Company>Pinnacle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Q2 2016 All Hands Meeting</dc:title>
  <dc:creator>Brown, Rebecca</dc:creator>
  <cp:lastModifiedBy>PPL</cp:lastModifiedBy>
  <cp:revision>44</cp:revision>
  <cp:lastPrinted>2011-01-31T16:26:23Z</cp:lastPrinted>
  <dcterms:created xsi:type="dcterms:W3CDTF">2016-05-24T20:31:26Z</dcterms:created>
  <dcterms:modified xsi:type="dcterms:W3CDTF">2017-06-23T19:39:46Z</dcterms:modified>
</cp:coreProperties>
</file>